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03"/>
  </p:notesMasterIdLst>
  <p:sldIdLst>
    <p:sldId id="393" r:id="rId4"/>
    <p:sldId id="265" r:id="rId5"/>
    <p:sldId id="268" r:id="rId6"/>
    <p:sldId id="257"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0" r:id="rId25"/>
    <p:sldId id="321" r:id="rId26"/>
    <p:sldId id="322" r:id="rId27"/>
    <p:sldId id="270" r:id="rId28"/>
    <p:sldId id="261" r:id="rId29"/>
    <p:sldId id="323" r:id="rId30"/>
    <p:sldId id="324" r:id="rId31"/>
    <p:sldId id="325" r:id="rId32"/>
    <p:sldId id="326" r:id="rId33"/>
    <p:sldId id="327" r:id="rId34"/>
    <p:sldId id="328" r:id="rId35"/>
    <p:sldId id="329" r:id="rId36"/>
    <p:sldId id="330" r:id="rId37"/>
    <p:sldId id="331" r:id="rId38"/>
    <p:sldId id="332" r:id="rId39"/>
    <p:sldId id="333" r:id="rId40"/>
    <p:sldId id="334" r:id="rId41"/>
    <p:sldId id="335" r:id="rId42"/>
    <p:sldId id="336" r:id="rId43"/>
    <p:sldId id="337" r:id="rId44"/>
    <p:sldId id="338" r:id="rId45"/>
    <p:sldId id="339" r:id="rId46"/>
    <p:sldId id="340" r:id="rId47"/>
    <p:sldId id="341" r:id="rId48"/>
    <p:sldId id="342" r:id="rId49"/>
    <p:sldId id="343" r:id="rId50"/>
    <p:sldId id="344" r:id="rId51"/>
    <p:sldId id="345" r:id="rId52"/>
    <p:sldId id="346" r:id="rId53"/>
    <p:sldId id="287" r:id="rId54"/>
    <p:sldId id="288" r:id="rId55"/>
    <p:sldId id="347" r:id="rId56"/>
    <p:sldId id="348" r:id="rId57"/>
    <p:sldId id="349" r:id="rId58"/>
    <p:sldId id="350" r:id="rId59"/>
    <p:sldId id="351" r:id="rId60"/>
    <p:sldId id="352" r:id="rId61"/>
    <p:sldId id="353" r:id="rId62"/>
    <p:sldId id="354" r:id="rId63"/>
    <p:sldId id="355" r:id="rId64"/>
    <p:sldId id="356" r:id="rId65"/>
    <p:sldId id="357" r:id="rId66"/>
    <p:sldId id="358" r:id="rId67"/>
    <p:sldId id="359" r:id="rId68"/>
    <p:sldId id="360" r:id="rId69"/>
    <p:sldId id="361" r:id="rId70"/>
    <p:sldId id="362" r:id="rId71"/>
    <p:sldId id="363" r:id="rId72"/>
    <p:sldId id="364" r:id="rId73"/>
    <p:sldId id="365" r:id="rId74"/>
    <p:sldId id="366" r:id="rId75"/>
    <p:sldId id="367" r:id="rId76"/>
    <p:sldId id="292" r:id="rId77"/>
    <p:sldId id="368" r:id="rId78"/>
    <p:sldId id="369" r:id="rId79"/>
    <p:sldId id="370" r:id="rId80"/>
    <p:sldId id="371" r:id="rId81"/>
    <p:sldId id="372" r:id="rId82"/>
    <p:sldId id="373" r:id="rId83"/>
    <p:sldId id="374" r:id="rId84"/>
    <p:sldId id="375" r:id="rId85"/>
    <p:sldId id="376" r:id="rId86"/>
    <p:sldId id="377" r:id="rId87"/>
    <p:sldId id="378" r:id="rId88"/>
    <p:sldId id="379" r:id="rId89"/>
    <p:sldId id="380" r:id="rId90"/>
    <p:sldId id="381" r:id="rId91"/>
    <p:sldId id="382" r:id="rId92"/>
    <p:sldId id="383" r:id="rId93"/>
    <p:sldId id="384" r:id="rId94"/>
    <p:sldId id="385" r:id="rId95"/>
    <p:sldId id="386" r:id="rId96"/>
    <p:sldId id="387" r:id="rId97"/>
    <p:sldId id="388" r:id="rId98"/>
    <p:sldId id="389" r:id="rId99"/>
    <p:sldId id="390" r:id="rId100"/>
    <p:sldId id="391" r:id="rId101"/>
    <p:sldId id="392" r:id="rId1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44" autoAdjust="0"/>
    <p:restoredTop sz="93120" autoAdjust="0"/>
  </p:normalViewPr>
  <p:slideViewPr>
    <p:cSldViewPr>
      <p:cViewPr varScale="1">
        <p:scale>
          <a:sx n="127" d="100"/>
          <a:sy n="127" d="100"/>
        </p:scale>
        <p:origin x="456"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6" Type="http://schemas.openxmlformats.org/officeDocument/2006/relationships/slide" Target="slides/slide13.xml"/><Relationship Id="rId107" Type="http://schemas.openxmlformats.org/officeDocument/2006/relationships/tableStyles" Target="tableStyles.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8CA65-E37C-024D-B1A7-25B3B3EC7D40}" type="datetimeFigureOut">
              <a:rPr lang="en-US" smtClean="0"/>
              <a:t>4/3/20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995216-36AF-E244-81CF-D58EE2C7ACA3}" type="slidenum">
              <a:rPr lang="en-US" smtClean="0"/>
              <a:t>‹#›</a:t>
            </a:fld>
            <a:endParaRPr lang="en-US"/>
          </a:p>
        </p:txBody>
      </p:sp>
    </p:spTree>
    <p:extLst>
      <p:ext uri="{BB962C8B-B14F-4D97-AF65-F5344CB8AC3E}">
        <p14:creationId xmlns:p14="http://schemas.microsoft.com/office/powerpoint/2010/main" val="2617568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286000" cy="365125"/>
          </a:xfrm>
        </p:spPr>
        <p:txBody>
          <a:bodyPr/>
          <a:lstStyle>
            <a:lvl1pPr>
              <a:defRPr>
                <a:solidFill>
                  <a:schemeClr val="tx2"/>
                </a:solidFill>
              </a:defRPr>
            </a:lvl1pPr>
          </a:lstStyle>
          <a:p>
            <a:endParaRPr lang="en-US" dirty="0"/>
          </a:p>
        </p:txBody>
      </p:sp>
      <p:sp>
        <p:nvSpPr>
          <p:cNvPr id="5"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
        <p:nvSpPr>
          <p:cNvPr id="6" name="Slide Number Placeholder 5"/>
          <p:cNvSpPr>
            <a:spLocks noGrp="1"/>
          </p:cNvSpPr>
          <p:nvPr>
            <p:ph type="sldNum" sz="quarter" idx="12"/>
          </p:nvPr>
        </p:nvSpPr>
        <p:spPr/>
        <p:txBody>
          <a:bodyPr/>
          <a:lstStyle/>
          <a:p>
            <a:fld id="{4BF404B8-766F-4651-BEEA-542A7E1374A4}" type="slidenum">
              <a:rPr lang="en-US" smtClean="0"/>
              <a:t>‹#›</a:t>
            </a:fld>
            <a:endParaRPr lang="en-US"/>
          </a:p>
        </p:txBody>
      </p:sp>
    </p:spTree>
    <p:extLst>
      <p:ext uri="{BB962C8B-B14F-4D97-AF65-F5344CB8AC3E}">
        <p14:creationId xmlns:p14="http://schemas.microsoft.com/office/powerpoint/2010/main" val="292994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p>
            <a:fld id="{4BF404B8-766F-4651-BEEA-542A7E1374A4}" type="slidenum">
              <a:rPr lang="en-US" smtClean="0"/>
              <a:t>‹#›</a:t>
            </a:fld>
            <a:endParaRPr lang="en-US"/>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1619432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p>
            <a:fld id="{4BF404B8-766F-4651-BEEA-542A7E1374A4}" type="slidenum">
              <a:rPr lang="en-US" smtClean="0"/>
              <a:t>‹#›</a:t>
            </a:fld>
            <a:endParaRPr lang="en-US"/>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803645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286000" cy="365125"/>
          </a:xfrm>
        </p:spPr>
        <p:txBody>
          <a:bodyPr/>
          <a:lstStyle>
            <a:lvl1pPr>
              <a:defRPr>
                <a:solidFill>
                  <a:schemeClr val="tx2"/>
                </a:solidFill>
              </a:defRPr>
            </a:lvl1pPr>
          </a:lstStyle>
          <a:p>
            <a:endParaRPr lang="en-US" dirty="0">
              <a:solidFill>
                <a:srgbClr val="1F497D"/>
              </a:solidFill>
            </a:endParaRPr>
          </a:p>
        </p:txBody>
      </p:sp>
      <p:sp>
        <p:nvSpPr>
          <p:cNvPr id="5"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952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108659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2565684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481723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solidFill>
                <a:srgbClr val="1F497D"/>
              </a:solidFill>
            </a:endParaRPr>
          </a:p>
        </p:txBody>
      </p:sp>
      <p:sp>
        <p:nvSpPr>
          <p:cNvPr id="9" name="Slide Number Placeholder 8"/>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10"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1086595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solidFill>
                <a:srgbClr val="1F497D"/>
              </a:solidFill>
            </a:endParaRPr>
          </a:p>
        </p:txBody>
      </p:sp>
      <p:sp>
        <p:nvSpPr>
          <p:cNvPr id="5" name="Slide Number Placeholder 4"/>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6"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32791413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1F497D"/>
              </a:solidFill>
            </a:endParaRPr>
          </a:p>
        </p:txBody>
      </p:sp>
      <p:sp>
        <p:nvSpPr>
          <p:cNvPr id="4" name="Slide Number Placeholder 3"/>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5"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4031495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7667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p>
            <a:fld id="{4BF404B8-766F-4651-BEEA-542A7E1374A4}" type="slidenum">
              <a:rPr lang="en-US" smtClean="0"/>
              <a:t>‹#›</a:t>
            </a:fld>
            <a:endParaRPr lang="en-US"/>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40732969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1199980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14075458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1844201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286000" cy="365125"/>
          </a:xfrm>
        </p:spPr>
        <p:txBody>
          <a:bodyPr/>
          <a:lstStyle>
            <a:lvl1pPr>
              <a:defRPr>
                <a:solidFill>
                  <a:schemeClr val="tx2"/>
                </a:solidFill>
              </a:defRPr>
            </a:lvl1pPr>
          </a:lstStyle>
          <a:p>
            <a:endParaRPr lang="en-US" dirty="0">
              <a:solidFill>
                <a:srgbClr val="1F497D"/>
              </a:solidFill>
            </a:endParaRPr>
          </a:p>
        </p:txBody>
      </p:sp>
      <p:sp>
        <p:nvSpPr>
          <p:cNvPr id="5"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87589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20036910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36676275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3572707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solidFill>
                <a:srgbClr val="1F497D"/>
              </a:solidFill>
            </a:endParaRPr>
          </a:p>
        </p:txBody>
      </p:sp>
      <p:sp>
        <p:nvSpPr>
          <p:cNvPr id="9" name="Slide Number Placeholder 8"/>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10"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10257125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solidFill>
                <a:srgbClr val="1F497D"/>
              </a:solidFill>
            </a:endParaRPr>
          </a:p>
        </p:txBody>
      </p:sp>
      <p:sp>
        <p:nvSpPr>
          <p:cNvPr id="5" name="Slide Number Placeholder 4"/>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6"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7162259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1F497D"/>
              </a:solidFill>
            </a:endParaRPr>
          </a:p>
        </p:txBody>
      </p:sp>
      <p:sp>
        <p:nvSpPr>
          <p:cNvPr id="4" name="Slide Number Placeholder 3"/>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5"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3906431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p>
            <a:fld id="{4BF404B8-766F-4651-BEEA-542A7E1374A4}" type="slidenum">
              <a:rPr lang="en-US" smtClean="0"/>
              <a:t>‹#›</a:t>
            </a:fld>
            <a:endParaRPr lang="en-US"/>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22149669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29878970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27653720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22069795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sp>
        <p:nvSpPr>
          <p:cNvPr id="7"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3352194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p>
            <a:fld id="{4BF404B8-766F-4651-BEEA-542A7E1374A4}" type="slidenum">
              <a:rPr lang="en-US" smtClean="0"/>
              <a:t>‹#›</a:t>
            </a:fld>
            <a:endParaRPr lang="en-US"/>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33499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p>
            <a:fld id="{4BF404B8-766F-4651-BEEA-542A7E1374A4}" type="slidenum">
              <a:rPr lang="en-US" smtClean="0"/>
              <a:t>‹#›</a:t>
            </a:fld>
            <a:endParaRPr lang="en-US"/>
          </a:p>
        </p:txBody>
      </p:sp>
      <p:sp>
        <p:nvSpPr>
          <p:cNvPr id="10"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69596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p>
            <a:fld id="{4BF404B8-766F-4651-BEEA-542A7E1374A4}" type="slidenum">
              <a:rPr lang="en-US" smtClean="0"/>
              <a:t>‹#›</a:t>
            </a:fld>
            <a:endParaRPr lang="en-US"/>
          </a:p>
        </p:txBody>
      </p:sp>
      <p:sp>
        <p:nvSpPr>
          <p:cNvPr id="6"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182031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p>
            <a:fld id="{4BF404B8-766F-4651-BEEA-542A7E1374A4}" type="slidenum">
              <a:rPr lang="en-US" smtClean="0"/>
              <a:t>‹#›</a:t>
            </a:fld>
            <a:endParaRPr lang="en-US"/>
          </a:p>
        </p:txBody>
      </p:sp>
      <p:sp>
        <p:nvSpPr>
          <p:cNvPr id="5"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137036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p>
            <a:fld id="{4BF404B8-766F-4651-BEEA-542A7E1374A4}" type="slidenum">
              <a:rPr lang="en-US" smtClean="0"/>
              <a:t>‹#›</a:t>
            </a:fld>
            <a:endParaRPr lang="en-US"/>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647098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p>
            <a:fld id="{4BF404B8-766F-4651-BEEA-542A7E1374A4}" type="slidenum">
              <a:rPr lang="en-US" smtClean="0"/>
              <a:t>‹#›</a:t>
            </a:fld>
            <a:endParaRPr lang="en-US"/>
          </a:p>
        </p:txBody>
      </p:sp>
      <p:sp>
        <p:nvSpPr>
          <p:cNvPr id="8" name="Footer Placeholder 4"/>
          <p:cNvSpPr>
            <a:spLocks noGrp="1"/>
          </p:cNvSpPr>
          <p:nvPr>
            <p:ph type="ftr" sz="quarter" idx="11"/>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spTree>
    <p:extLst>
      <p:ext uri="{BB962C8B-B14F-4D97-AF65-F5344CB8AC3E}">
        <p14:creationId xmlns:p14="http://schemas.microsoft.com/office/powerpoint/2010/main" val="288032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198120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404B8-766F-4651-BEEA-542A7E1374A4}" type="slidenum">
              <a:rPr lang="en-US" smtClean="0"/>
              <a:t>‹#›</a:t>
            </a:fld>
            <a:endParaRPr lang="en-US"/>
          </a:p>
        </p:txBody>
      </p:sp>
      <p:sp>
        <p:nvSpPr>
          <p:cNvPr id="7" name="Footer Placeholder 4"/>
          <p:cNvSpPr>
            <a:spLocks noGrp="1"/>
          </p:cNvSpPr>
          <p:nvPr>
            <p:ph type="ftr" sz="quarter" idx="3"/>
          </p:nvPr>
        </p:nvSpPr>
        <p:spPr>
          <a:xfrm>
            <a:off x="2438400" y="6356350"/>
            <a:ext cx="4114800" cy="365125"/>
          </a:xfrm>
          <a:prstGeom prst="rect">
            <a:avLst/>
          </a:prstGeom>
        </p:spPr>
        <p:txBody>
          <a:bodyPr/>
          <a:lstStyle>
            <a:lvl1pPr>
              <a:defRPr sz="1200"/>
            </a:lvl1pPr>
          </a:lstStyle>
          <a:p>
            <a:r>
              <a:rPr lang="en-US" dirty="0"/>
              <a:t>Resource created by the MUSC Telehealth Outreach Program</a:t>
            </a:r>
          </a:p>
          <a:p>
            <a:endParaRPr lang="en-US" dirty="0"/>
          </a:p>
        </p:txBody>
      </p:sp>
      <p:pic>
        <p:nvPicPr>
          <p:cNvPr id="9" name="Picture 8">
            <a:extLst>
              <a:ext uri="{FF2B5EF4-FFF2-40B4-BE49-F238E27FC236}">
                <a16:creationId xmlns:a16="http://schemas.microsoft.com/office/drawing/2014/main" id="{E23726B2-073E-2B42-A368-DC17A08CCCAA}"/>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712346" y="5956402"/>
            <a:ext cx="974454" cy="704645"/>
          </a:xfrm>
          <a:prstGeom prst="rect">
            <a:avLst/>
          </a:prstGeom>
        </p:spPr>
      </p:pic>
    </p:spTree>
    <p:extLst>
      <p:ext uri="{BB962C8B-B14F-4D97-AF65-F5344CB8AC3E}">
        <p14:creationId xmlns:p14="http://schemas.microsoft.com/office/powerpoint/2010/main" val="280188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198120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solidFill>
                <a:srgbClr val="1F497D"/>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pic>
        <p:nvPicPr>
          <p:cNvPr id="8" name="Picture 7">
            <a:extLst>
              <a:ext uri="{FF2B5EF4-FFF2-40B4-BE49-F238E27FC236}">
                <a16:creationId xmlns:a16="http://schemas.microsoft.com/office/drawing/2014/main" id="{D2F89147-D325-1941-B2D4-CE65201B436D}"/>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315200" y="5867400"/>
            <a:ext cx="1371600" cy="836612"/>
          </a:xfrm>
          <a:prstGeom prst="rect">
            <a:avLst/>
          </a:prstGeom>
          <a:noFill/>
          <a:ln>
            <a:noFill/>
          </a:ln>
        </p:spPr>
      </p:pic>
      <p:sp>
        <p:nvSpPr>
          <p:cNvPr id="7" name="Footer Placeholder 4"/>
          <p:cNvSpPr>
            <a:spLocks noGrp="1"/>
          </p:cNvSpPr>
          <p:nvPr>
            <p:ph type="ftr" sz="quarter" idx="3"/>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6167596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198120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solidFill>
                <a:srgbClr val="1F497D"/>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404B8-766F-4651-BEEA-542A7E1374A4}" type="slidenum">
              <a:rPr lang="en-US" smtClean="0">
                <a:solidFill>
                  <a:prstClr val="black">
                    <a:tint val="75000"/>
                  </a:prstClr>
                </a:solidFill>
              </a:rPr>
              <a:pPr/>
              <a:t>‹#›</a:t>
            </a:fld>
            <a:endParaRPr lang="en-US">
              <a:solidFill>
                <a:prstClr val="black">
                  <a:tint val="75000"/>
                </a:prstClr>
              </a:solidFill>
            </a:endParaRPr>
          </a:p>
        </p:txBody>
      </p:sp>
      <p:pic>
        <p:nvPicPr>
          <p:cNvPr id="8" name="Picture 7">
            <a:extLst>
              <a:ext uri="{FF2B5EF4-FFF2-40B4-BE49-F238E27FC236}">
                <a16:creationId xmlns:a16="http://schemas.microsoft.com/office/drawing/2014/main" id="{D2F89147-D325-1941-B2D4-CE65201B436D}"/>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315200" y="5867400"/>
            <a:ext cx="1371600" cy="836612"/>
          </a:xfrm>
          <a:prstGeom prst="rect">
            <a:avLst/>
          </a:prstGeom>
          <a:noFill/>
          <a:ln>
            <a:noFill/>
          </a:ln>
        </p:spPr>
      </p:pic>
      <p:sp>
        <p:nvSpPr>
          <p:cNvPr id="7" name="Footer Placeholder 4"/>
          <p:cNvSpPr>
            <a:spLocks noGrp="1"/>
          </p:cNvSpPr>
          <p:nvPr>
            <p:ph type="ftr" sz="quarter" idx="3"/>
          </p:nvPr>
        </p:nvSpPr>
        <p:spPr>
          <a:xfrm>
            <a:off x="2438400" y="6356350"/>
            <a:ext cx="4114800" cy="365125"/>
          </a:xfrm>
          <a:prstGeom prst="rect">
            <a:avLst/>
          </a:prstGeom>
        </p:spPr>
        <p:txBody>
          <a:bodyPr/>
          <a:lstStyle>
            <a:lvl1pPr>
              <a:defRPr sz="1200"/>
            </a:lvl1pPr>
          </a:lstStyle>
          <a:p>
            <a:r>
              <a:rPr lang="en-US" dirty="0">
                <a:solidFill>
                  <a:prstClr val="black"/>
                </a:solidFill>
              </a:rPr>
              <a:t>Resource created by the MUSC Telehealth Outreach Program</a:t>
            </a:r>
          </a:p>
          <a:p>
            <a:endParaRPr lang="en-US" dirty="0">
              <a:solidFill>
                <a:prstClr val="black"/>
              </a:solidFill>
            </a:endParaRPr>
          </a:p>
        </p:txBody>
      </p:sp>
    </p:spTree>
    <p:extLst>
      <p:ext uri="{BB962C8B-B14F-4D97-AF65-F5344CB8AC3E}">
        <p14:creationId xmlns:p14="http://schemas.microsoft.com/office/powerpoint/2010/main" val="32713355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3.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slide" Target="slide74.xml"/><Relationship Id="rId2" Type="http://schemas.openxmlformats.org/officeDocument/2006/relationships/slide" Target="slide52.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6B665E0-DB5D-C24E-8005-52B99A021B43}"/>
              </a:ext>
            </a:extLst>
          </p:cNvPr>
          <p:cNvSpPr>
            <a:spLocks noGrp="1"/>
          </p:cNvSpPr>
          <p:nvPr>
            <p:ph type="title"/>
          </p:nvPr>
        </p:nvSpPr>
        <p:spPr/>
        <p:txBody>
          <a:bodyPr/>
          <a:lstStyle/>
          <a:p>
            <a:r>
              <a:rPr lang="en-US" dirty="0"/>
              <a:t>Instructions for this Resource</a:t>
            </a:r>
          </a:p>
        </p:txBody>
      </p:sp>
      <p:sp>
        <p:nvSpPr>
          <p:cNvPr id="6" name="Content Placeholder 5">
            <a:extLst>
              <a:ext uri="{FF2B5EF4-FFF2-40B4-BE49-F238E27FC236}">
                <a16:creationId xmlns:a16="http://schemas.microsoft.com/office/drawing/2014/main" id="{9F8458C8-4307-764A-AFB6-CB31B26EF415}"/>
              </a:ext>
            </a:extLst>
          </p:cNvPr>
          <p:cNvSpPr>
            <a:spLocks noGrp="1"/>
          </p:cNvSpPr>
          <p:nvPr>
            <p:ph idx="1"/>
          </p:nvPr>
        </p:nvSpPr>
        <p:spPr/>
        <p:txBody>
          <a:bodyPr>
            <a:normAutofit/>
          </a:bodyPr>
          <a:lstStyle/>
          <a:p>
            <a:r>
              <a:rPr lang="en-US" sz="2400" dirty="0"/>
              <a:t>This PowerPoint includes the questions and response choices for the Child PTSD Symptom Scale for DSM-5 (CPSS-5; </a:t>
            </a:r>
            <a:r>
              <a:rPr lang="en-US" sz="2400" dirty="0" err="1"/>
              <a:t>Foa</a:t>
            </a:r>
            <a:r>
              <a:rPr lang="en-US" sz="2400" dirty="0"/>
              <a:t> et al., 2018) and the Revised Children’s Anxiety and Depression Scale 25 (RCADS-25, </a:t>
            </a:r>
            <a:r>
              <a:rPr lang="en-US" sz="2400" dirty="0" err="1"/>
              <a:t>Ebesutani</a:t>
            </a:r>
            <a:r>
              <a:rPr lang="en-US" sz="2400" dirty="0"/>
              <a:t>, 2012), child and caregiver reports.</a:t>
            </a:r>
          </a:p>
          <a:p>
            <a:r>
              <a:rPr lang="en-US" sz="2400" dirty="0"/>
              <a:t>To use, scroll to the appropriate cover slide (i.e., “CHILD” (slide 2) or “CAREGIVER” (slide 51) and click on the hyperlink for the measure you would like to administer. This will take you to item 1 of that measure.</a:t>
            </a:r>
          </a:p>
          <a:p>
            <a:r>
              <a:rPr lang="en-US" sz="2400" dirty="0"/>
              <a:t>Of note, this template can be adapted for use with other self-report measures as well. </a:t>
            </a:r>
          </a:p>
        </p:txBody>
      </p:sp>
      <p:sp>
        <p:nvSpPr>
          <p:cNvPr id="4" name="Footer Placeholder 3">
            <a:extLst>
              <a:ext uri="{FF2B5EF4-FFF2-40B4-BE49-F238E27FC236}">
                <a16:creationId xmlns:a16="http://schemas.microsoft.com/office/drawing/2014/main" id="{7729BD56-9DB6-A148-9D77-930364FC52BD}"/>
              </a:ext>
            </a:extLst>
          </p:cNvPr>
          <p:cNvSpPr>
            <a:spLocks noGrp="1"/>
          </p:cNvSpPr>
          <p:nvPr>
            <p:ph type="ftr" sz="quarter" idx="11"/>
          </p:nvPr>
        </p:nvSpPr>
        <p:spPr/>
        <p:txBody>
          <a:bodyPr/>
          <a:lstStyle/>
          <a:p>
            <a:r>
              <a:rPr lang="en-US" dirty="0"/>
              <a:t>PowerPoint created by the MUSC Telehealth Outreach Program</a:t>
            </a:r>
          </a:p>
          <a:p>
            <a:endParaRPr lang="en-US" dirty="0"/>
          </a:p>
        </p:txBody>
      </p:sp>
    </p:spTree>
    <p:extLst>
      <p:ext uri="{BB962C8B-B14F-4D97-AF65-F5344CB8AC3E}">
        <p14:creationId xmlns:p14="http://schemas.microsoft.com/office/powerpoint/2010/main" val="3685119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3984119478"/>
              </p:ext>
            </p:extLst>
          </p:nvPr>
        </p:nvGraphicFramePr>
        <p:xfrm>
          <a:off x="723900" y="3546744"/>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4290408476"/>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7. Trying to stay away from anything that reminds you of what happened (for example, people, places, or conversations about it)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2436733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673474261"/>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8. Not being able to remember an important part of what happened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1128848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043947496"/>
              </p:ext>
            </p:extLst>
          </p:nvPr>
        </p:nvGraphicFramePr>
        <p:xfrm>
          <a:off x="463062" y="1891348"/>
          <a:ext cx="8115300" cy="1280160"/>
        </p:xfrm>
        <a:graphic>
          <a:graphicData uri="http://schemas.openxmlformats.org/drawingml/2006/table">
            <a:tbl>
              <a:tblPr/>
              <a:tblGrid>
                <a:gridCol w="81153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9. Having bad thoughts about yourself, other people, or the world (for example, “I can’t do anything right”, “All people are bad”, “The world is a scary place”)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62262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2444650808"/>
              </p:ext>
            </p:extLst>
          </p:nvPr>
        </p:nvGraphicFramePr>
        <p:xfrm>
          <a:off x="723900" y="3546744"/>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791153302"/>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10. Thinking that what happened is your fault (for example, “I should have known better”, “I shouldn’t have done that”, “I deserved it”)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1556374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854718525"/>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11. Having strong bad feelings (like fear, anger, guilt, or shame)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863218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928125895"/>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12. Having much less interest in doing things you used to do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875208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390413517"/>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13. Not feeling close to your friends or family or not wanting to be around them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864334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350507590"/>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14. Trouble having good feelings (like happiness or love) or trouble having any feelings at all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838299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948637446"/>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15. Getting angry easily (for example, yelling, hitting others, throwing things)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812680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2756678800"/>
              </p:ext>
            </p:extLst>
          </p:nvPr>
        </p:nvGraphicFramePr>
        <p:xfrm>
          <a:off x="723900" y="3575637"/>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423128127"/>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16. Doing things that might hurt yourself (for example, taking drugs, drinking alcohol, running away, cutting yourself)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1369120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CHILD </a:t>
            </a:r>
            <a:br>
              <a:rPr lang="en-US" dirty="0"/>
            </a:br>
            <a:r>
              <a:rPr lang="en-US" dirty="0"/>
              <a:t>English Measures</a:t>
            </a:r>
          </a:p>
        </p:txBody>
      </p:sp>
      <p:sp>
        <p:nvSpPr>
          <p:cNvPr id="4" name="Subtitle 3"/>
          <p:cNvSpPr>
            <a:spLocks noGrp="1"/>
          </p:cNvSpPr>
          <p:nvPr>
            <p:ph type="subTitle" idx="1"/>
          </p:nvPr>
        </p:nvSpPr>
        <p:spPr/>
        <p:txBody>
          <a:bodyPr>
            <a:normAutofit/>
          </a:bodyPr>
          <a:lstStyle/>
          <a:p>
            <a:r>
              <a:rPr lang="en-US" dirty="0">
                <a:hlinkClick r:id="rId2" action="ppaction://hlinksldjump"/>
              </a:rPr>
              <a:t>CPSS</a:t>
            </a:r>
            <a:endParaRPr lang="en-US" dirty="0"/>
          </a:p>
          <a:p>
            <a:r>
              <a:rPr lang="en-US" dirty="0">
                <a:hlinkClick r:id="rId3" action="ppaction://hlinksldjump"/>
              </a:rPr>
              <a:t>RCADS</a:t>
            </a:r>
            <a:endParaRPr lang="en-US" dirty="0"/>
          </a:p>
        </p:txBody>
      </p:sp>
      <p:sp>
        <p:nvSpPr>
          <p:cNvPr id="6" name="Footer Placeholder 5"/>
          <p:cNvSpPr>
            <a:spLocks noGrp="1"/>
          </p:cNvSpPr>
          <p:nvPr>
            <p:ph type="ftr" sz="quarter" idx="11"/>
          </p:nvPr>
        </p:nvSpPr>
        <p:spPr/>
        <p:txBody>
          <a:bodyPr/>
          <a:lstStyle/>
          <a:p>
            <a:r>
              <a:rPr lang="en-US"/>
              <a:t>Resource created by the MUSC Telehealth Outreach Program</a:t>
            </a:r>
          </a:p>
          <a:p>
            <a:endParaRPr lang="en-US" dirty="0"/>
          </a:p>
        </p:txBody>
      </p:sp>
    </p:spTree>
    <p:extLst>
      <p:ext uri="{BB962C8B-B14F-4D97-AF65-F5344CB8AC3E}">
        <p14:creationId xmlns:p14="http://schemas.microsoft.com/office/powerpoint/2010/main" val="3592153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2379626385"/>
              </p:ext>
            </p:extLst>
          </p:nvPr>
        </p:nvGraphicFramePr>
        <p:xfrm>
          <a:off x="723900" y="3546744"/>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449817579"/>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17. Being very careful or on the lookout for danger (for example, checking to see who is around you and what is around you)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56657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1365125416"/>
              </p:ext>
            </p:extLst>
          </p:nvPr>
        </p:nvGraphicFramePr>
        <p:xfrm>
          <a:off x="723900" y="3546744"/>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629955095"/>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18. Being jumpy or easily scared (for example, when someone walks up behind you, when you hear a loud noise)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95896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3243577331"/>
              </p:ext>
            </p:extLst>
          </p:nvPr>
        </p:nvGraphicFramePr>
        <p:xfrm>
          <a:off x="723900" y="3546744"/>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391857315"/>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19. Having trouble paying attention (for example, losing track of a story on TV, forgetting what you read, unable to pay attention in class)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705968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92761626"/>
              </p:ext>
            </p:extLst>
          </p:nvPr>
        </p:nvGraphicFramePr>
        <p:xfrm>
          <a:off x="723900" y="2002204"/>
          <a:ext cx="7696200" cy="42672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20. Having trouble falling or staying asleep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721330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418731001"/>
              </p:ext>
            </p:extLst>
          </p:nvPr>
        </p:nvGraphicFramePr>
        <p:xfrm>
          <a:off x="838200" y="3138187"/>
          <a:ext cx="7696200" cy="29870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l">
                        <a:lnSpc>
                          <a:spcPct val="100000"/>
                        </a:lnSpc>
                      </a:pPr>
                      <a:r>
                        <a:rPr lang="en-US" sz="2800" dirty="0">
                          <a:effectLst/>
                          <a:latin typeface="Calibri" panose="020F0502020204030204" pitchFamily="34" charset="0"/>
                          <a:cs typeface="Calibri" panose="020F0502020204030204" pitchFamily="34" charset="0"/>
                        </a:rPr>
                        <a:t>21. Fun things you want to do</a:t>
                      </a:r>
                    </a:p>
                    <a:p>
                      <a:pPr algn="l">
                        <a:lnSpc>
                          <a:spcPct val="100000"/>
                        </a:lnSpc>
                      </a:pPr>
                      <a:r>
                        <a:rPr lang="en-US" sz="2800" dirty="0">
                          <a:effectLst/>
                          <a:latin typeface="Calibri" panose="020F0502020204030204" pitchFamily="34" charset="0"/>
                          <a:cs typeface="Calibri" panose="020F0502020204030204" pitchFamily="34" charset="0"/>
                        </a:rPr>
                        <a:t>22. Doing your chores</a:t>
                      </a:r>
                    </a:p>
                    <a:p>
                      <a:pPr algn="l">
                        <a:lnSpc>
                          <a:spcPct val="100000"/>
                        </a:lnSpc>
                      </a:pPr>
                      <a:r>
                        <a:rPr lang="en-US" sz="2800" dirty="0">
                          <a:effectLst/>
                          <a:latin typeface="Calibri" panose="020F0502020204030204" pitchFamily="34" charset="0"/>
                          <a:cs typeface="Calibri" panose="020F0502020204030204" pitchFamily="34" charset="0"/>
                        </a:rPr>
                        <a:t>23. Relationships with your friends</a:t>
                      </a:r>
                    </a:p>
                    <a:p>
                      <a:pPr algn="l">
                        <a:lnSpc>
                          <a:spcPct val="100000"/>
                        </a:lnSpc>
                      </a:pPr>
                      <a:r>
                        <a:rPr lang="en-US" sz="2800" dirty="0">
                          <a:effectLst/>
                          <a:latin typeface="Calibri" panose="020F0502020204030204" pitchFamily="34" charset="0"/>
                          <a:cs typeface="Calibri" panose="020F0502020204030204" pitchFamily="34" charset="0"/>
                        </a:rPr>
                        <a:t>24. Praying</a:t>
                      </a:r>
                    </a:p>
                    <a:p>
                      <a:pPr algn="l">
                        <a:lnSpc>
                          <a:spcPct val="100000"/>
                        </a:lnSpc>
                      </a:pPr>
                      <a:r>
                        <a:rPr lang="en-US" sz="2800" dirty="0">
                          <a:effectLst/>
                          <a:latin typeface="Calibri" panose="020F0502020204030204" pitchFamily="34" charset="0"/>
                          <a:cs typeface="Calibri" panose="020F0502020204030204" pitchFamily="34" charset="0"/>
                        </a:rPr>
                        <a:t>25. Schoolwork</a:t>
                      </a:r>
                    </a:p>
                    <a:p>
                      <a:pPr algn="l">
                        <a:lnSpc>
                          <a:spcPct val="100000"/>
                        </a:lnSpc>
                      </a:pPr>
                      <a:r>
                        <a:rPr lang="en-US" sz="2800" dirty="0">
                          <a:effectLst/>
                          <a:latin typeface="Calibri" panose="020F0502020204030204" pitchFamily="34" charset="0"/>
                          <a:cs typeface="Calibri" panose="020F0502020204030204" pitchFamily="34" charset="0"/>
                        </a:rPr>
                        <a:t>26. Relationships with your family</a:t>
                      </a:r>
                    </a:p>
                    <a:p>
                      <a:pPr algn="l">
                        <a:lnSpc>
                          <a:spcPct val="100000"/>
                        </a:lnSpc>
                      </a:pPr>
                      <a:r>
                        <a:rPr lang="en-US" sz="2800" dirty="0">
                          <a:effectLst/>
                          <a:latin typeface="Calibri" panose="020F0502020204030204" pitchFamily="34" charset="0"/>
                          <a:cs typeface="Calibri" panose="020F0502020204030204" pitchFamily="34" charset="0"/>
                        </a:rPr>
                        <a:t>27. Being happy with your life</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
        <p:nvSpPr>
          <p:cNvPr id="2" name="Title 1"/>
          <p:cNvSpPr>
            <a:spLocks noGrp="1"/>
          </p:cNvSpPr>
          <p:nvPr>
            <p:ph type="title"/>
          </p:nvPr>
        </p:nvSpPr>
        <p:spPr>
          <a:xfrm>
            <a:off x="457200" y="457200"/>
            <a:ext cx="8229600" cy="1143000"/>
          </a:xfrm>
        </p:spPr>
        <p:txBody>
          <a:bodyPr>
            <a:normAutofit fontScale="90000"/>
          </a:bodyPr>
          <a:lstStyle/>
          <a:p>
            <a:r>
              <a:rPr lang="en-US" dirty="0"/>
              <a:t>Have the problems above been getting in the way of these parts of your life IN THE PAST MONTH? </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7" name="Table 6">
            <a:extLst>
              <a:ext uri="{FF2B5EF4-FFF2-40B4-BE49-F238E27FC236}">
                <a16:creationId xmlns:a16="http://schemas.microsoft.com/office/drawing/2014/main" id="{41E4537B-35F9-B84C-BCEF-3B4F30F06978}"/>
              </a:ext>
            </a:extLst>
          </p:cNvPr>
          <p:cNvGraphicFramePr>
            <a:graphicFrameLocks noGrp="1"/>
          </p:cNvGraphicFramePr>
          <p:nvPr>
            <p:extLst>
              <p:ext uri="{D42A27DB-BD31-4B8C-83A1-F6EECF244321}">
                <p14:modId xmlns:p14="http://schemas.microsoft.com/office/powerpoint/2010/main" val="2299044821"/>
              </p:ext>
            </p:extLst>
          </p:nvPr>
        </p:nvGraphicFramePr>
        <p:xfrm>
          <a:off x="3089031" y="2119801"/>
          <a:ext cx="2965938" cy="787263"/>
        </p:xfrm>
        <a:graphic>
          <a:graphicData uri="http://schemas.openxmlformats.org/drawingml/2006/table">
            <a:tbl>
              <a:tblPr firstRow="1" bandRow="1">
                <a:tableStyleId>{F5AB1C69-6EDB-4FF4-983F-18BD219EF322}</a:tableStyleId>
              </a:tblPr>
              <a:tblGrid>
                <a:gridCol w="1482969">
                  <a:extLst>
                    <a:ext uri="{9D8B030D-6E8A-4147-A177-3AD203B41FA5}">
                      <a16:colId xmlns:a16="http://schemas.microsoft.com/office/drawing/2014/main" val="20000"/>
                    </a:ext>
                  </a:extLst>
                </a:gridCol>
                <a:gridCol w="1482969">
                  <a:extLst>
                    <a:ext uri="{9D8B030D-6E8A-4147-A177-3AD203B41FA5}">
                      <a16:colId xmlns:a16="http://schemas.microsoft.com/office/drawing/2014/main" val="20003"/>
                    </a:ext>
                  </a:extLst>
                </a:gridCol>
              </a:tblGrid>
              <a:tr h="787263">
                <a:tc>
                  <a:txBody>
                    <a:bodyPr/>
                    <a:lstStyle/>
                    <a:p>
                      <a:pPr algn="ctr"/>
                      <a:r>
                        <a:rPr lang="en-US" sz="3600" b="1"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0243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RCADS – child</a:t>
            </a:r>
          </a:p>
        </p:txBody>
      </p:sp>
      <p:sp>
        <p:nvSpPr>
          <p:cNvPr id="8" name="Subtitle 7"/>
          <p:cNvSpPr>
            <a:spLocks noGrp="1"/>
          </p:cNvSpPr>
          <p:nvPr>
            <p:ph type="subTitle" idx="1"/>
          </p:nvPr>
        </p:nvSpPr>
        <p:spPr/>
        <p:txBody>
          <a:bodyPr/>
          <a:lstStyle/>
          <a:p>
            <a:endParaRPr lang="en-US"/>
          </a:p>
        </p:txBody>
      </p:sp>
      <p:sp>
        <p:nvSpPr>
          <p:cNvPr id="5" name="Footer Placeholder 4"/>
          <p:cNvSpPr>
            <a:spLocks noGrp="1"/>
          </p:cNvSpPr>
          <p:nvPr>
            <p:ph type="ftr" sz="quarter" idx="11"/>
          </p:nvPr>
        </p:nvSpPr>
        <p:spPr/>
        <p:txBody>
          <a:bodyPr/>
          <a:lstStyle/>
          <a:p>
            <a:r>
              <a:rPr lang="en-US"/>
              <a:t>Resource created by the MUSC Telehealth Outreach Program</a:t>
            </a:r>
          </a:p>
          <a:p>
            <a:endParaRPr lang="en-US" dirty="0"/>
          </a:p>
        </p:txBody>
      </p:sp>
    </p:spTree>
    <p:extLst>
      <p:ext uri="{BB962C8B-B14F-4D97-AF65-F5344CB8AC3E}">
        <p14:creationId xmlns:p14="http://schemas.microsoft.com/office/powerpoint/2010/main" val="1014835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extLst>
              <p:ext uri="{D42A27DB-BD31-4B8C-83A1-F6EECF244321}">
                <p14:modId xmlns:p14="http://schemas.microsoft.com/office/powerpoint/2010/main" val="1232171062"/>
              </p:ext>
            </p:extLst>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723900" y="1955591"/>
            <a:ext cx="7696200" cy="523220"/>
          </a:xfrm>
          <a:prstGeom prst="rect">
            <a:avLst/>
          </a:prstGeom>
          <a:noFill/>
        </p:spPr>
        <p:txBody>
          <a:bodyPr wrap="square" rtlCol="0">
            <a:spAutoFit/>
          </a:bodyPr>
          <a:lstStyle/>
          <a:p>
            <a:pPr algn="ctr"/>
            <a:r>
              <a:rPr lang="en-US" sz="2800" dirty="0"/>
              <a:t>1. I feel sad or empty</a:t>
            </a:r>
          </a:p>
        </p:txBody>
      </p:sp>
    </p:spTree>
    <p:extLst>
      <p:ext uri="{BB962C8B-B14F-4D97-AF65-F5344CB8AC3E}">
        <p14:creationId xmlns:p14="http://schemas.microsoft.com/office/powerpoint/2010/main" val="218901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57200" y="1710839"/>
            <a:ext cx="8153400" cy="954107"/>
          </a:xfrm>
          <a:prstGeom prst="rect">
            <a:avLst/>
          </a:prstGeom>
          <a:noFill/>
        </p:spPr>
        <p:txBody>
          <a:bodyPr wrap="square" rtlCol="0">
            <a:spAutoFit/>
          </a:bodyPr>
          <a:lstStyle/>
          <a:p>
            <a:pPr algn="ctr"/>
            <a:r>
              <a:rPr lang="en-US" sz="2800" dirty="0"/>
              <a:t>2. I worry when I think I have done poorly at something</a:t>
            </a:r>
          </a:p>
        </p:txBody>
      </p:sp>
    </p:spTree>
    <p:extLst>
      <p:ext uri="{BB962C8B-B14F-4D97-AF65-F5344CB8AC3E}">
        <p14:creationId xmlns:p14="http://schemas.microsoft.com/office/powerpoint/2010/main" val="155857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1905000"/>
            <a:ext cx="7696200" cy="523220"/>
          </a:xfrm>
          <a:prstGeom prst="rect">
            <a:avLst/>
          </a:prstGeom>
          <a:noFill/>
        </p:spPr>
        <p:txBody>
          <a:bodyPr wrap="square" rtlCol="0">
            <a:spAutoFit/>
          </a:bodyPr>
          <a:lstStyle/>
          <a:p>
            <a:pPr algn="ctr"/>
            <a:r>
              <a:rPr lang="en-US" sz="2800" dirty="0"/>
              <a:t>3. I would feel afraid of being on my own at home</a:t>
            </a:r>
          </a:p>
        </p:txBody>
      </p:sp>
    </p:spTree>
    <p:extLst>
      <p:ext uri="{BB962C8B-B14F-4D97-AF65-F5344CB8AC3E}">
        <p14:creationId xmlns:p14="http://schemas.microsoft.com/office/powerpoint/2010/main" val="269231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64994"/>
            <a:ext cx="7696200" cy="523220"/>
          </a:xfrm>
          <a:prstGeom prst="rect">
            <a:avLst/>
          </a:prstGeom>
          <a:noFill/>
        </p:spPr>
        <p:txBody>
          <a:bodyPr wrap="square" rtlCol="0">
            <a:spAutoFit/>
          </a:bodyPr>
          <a:lstStyle/>
          <a:p>
            <a:pPr algn="ctr"/>
            <a:r>
              <a:rPr lang="en-US" sz="2800" dirty="0"/>
              <a:t>4. Nothing is much fun anymore</a:t>
            </a:r>
          </a:p>
        </p:txBody>
      </p:sp>
    </p:spTree>
    <p:extLst>
      <p:ext uri="{BB962C8B-B14F-4D97-AF65-F5344CB8AC3E}">
        <p14:creationId xmlns:p14="http://schemas.microsoft.com/office/powerpoint/2010/main" val="3228499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CPSS - child</a:t>
            </a:r>
          </a:p>
        </p:txBody>
      </p:sp>
      <p:sp>
        <p:nvSpPr>
          <p:cNvPr id="8" name="Subtitle 7"/>
          <p:cNvSpPr>
            <a:spLocks noGrp="1"/>
          </p:cNvSpPr>
          <p:nvPr>
            <p:ph type="subTitle" idx="1"/>
          </p:nvPr>
        </p:nvSpPr>
        <p:spPr/>
        <p:txBody>
          <a:bodyPr/>
          <a:lstStyle/>
          <a:p>
            <a:endParaRPr lang="en-US"/>
          </a:p>
        </p:txBody>
      </p:sp>
      <p:sp>
        <p:nvSpPr>
          <p:cNvPr id="5" name="Footer Placeholder 4"/>
          <p:cNvSpPr>
            <a:spLocks noGrp="1"/>
          </p:cNvSpPr>
          <p:nvPr>
            <p:ph type="ftr" sz="quarter" idx="11"/>
          </p:nvPr>
        </p:nvSpPr>
        <p:spPr/>
        <p:txBody>
          <a:bodyPr/>
          <a:lstStyle/>
          <a:p>
            <a:r>
              <a:rPr lang="en-US"/>
              <a:t>Resource created by the MUSC Telehealth Outreach Program</a:t>
            </a:r>
          </a:p>
          <a:p>
            <a:endParaRPr lang="en-US" dirty="0"/>
          </a:p>
        </p:txBody>
      </p:sp>
    </p:spTree>
    <p:extLst>
      <p:ext uri="{BB962C8B-B14F-4D97-AF65-F5344CB8AC3E}">
        <p14:creationId xmlns:p14="http://schemas.microsoft.com/office/powerpoint/2010/main" val="29380021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47700" y="1820242"/>
            <a:ext cx="7696200" cy="954107"/>
          </a:xfrm>
          <a:prstGeom prst="rect">
            <a:avLst/>
          </a:prstGeom>
          <a:noFill/>
        </p:spPr>
        <p:txBody>
          <a:bodyPr wrap="square" rtlCol="0">
            <a:spAutoFit/>
          </a:bodyPr>
          <a:lstStyle/>
          <a:p>
            <a:pPr algn="ctr"/>
            <a:r>
              <a:rPr lang="en-US" sz="2800" dirty="0"/>
              <a:t>5. I worry that something awful will happen to someone in my family</a:t>
            </a:r>
          </a:p>
        </p:txBody>
      </p:sp>
    </p:spTree>
    <p:extLst>
      <p:ext uri="{BB962C8B-B14F-4D97-AF65-F5344CB8AC3E}">
        <p14:creationId xmlns:p14="http://schemas.microsoft.com/office/powerpoint/2010/main" val="14128699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710839"/>
            <a:ext cx="8153400" cy="954107"/>
          </a:xfrm>
          <a:prstGeom prst="rect">
            <a:avLst/>
          </a:prstGeom>
          <a:noFill/>
        </p:spPr>
        <p:txBody>
          <a:bodyPr wrap="square" rtlCol="0">
            <a:spAutoFit/>
          </a:bodyPr>
          <a:lstStyle/>
          <a:p>
            <a:pPr algn="ctr"/>
            <a:r>
              <a:rPr lang="en-US" sz="2800" dirty="0"/>
              <a:t>6. I am afraid of being in crowded places (like shopping centers, the movies, buses, busy playgrounds)</a:t>
            </a:r>
          </a:p>
        </p:txBody>
      </p:sp>
    </p:spTree>
    <p:extLst>
      <p:ext uri="{BB962C8B-B14F-4D97-AF65-F5344CB8AC3E}">
        <p14:creationId xmlns:p14="http://schemas.microsoft.com/office/powerpoint/2010/main" val="295766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523220"/>
          </a:xfrm>
          <a:prstGeom prst="rect">
            <a:avLst/>
          </a:prstGeom>
          <a:noFill/>
        </p:spPr>
        <p:txBody>
          <a:bodyPr wrap="square" rtlCol="0">
            <a:spAutoFit/>
          </a:bodyPr>
          <a:lstStyle/>
          <a:p>
            <a:pPr algn="ctr"/>
            <a:r>
              <a:rPr lang="en-US" sz="2800" dirty="0"/>
              <a:t>7. I worry what other people think of me</a:t>
            </a:r>
          </a:p>
        </p:txBody>
      </p:sp>
    </p:spTree>
    <p:extLst>
      <p:ext uri="{BB962C8B-B14F-4D97-AF65-F5344CB8AC3E}">
        <p14:creationId xmlns:p14="http://schemas.microsoft.com/office/powerpoint/2010/main" val="1596990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523220"/>
          </a:xfrm>
          <a:prstGeom prst="rect">
            <a:avLst/>
          </a:prstGeom>
          <a:noFill/>
        </p:spPr>
        <p:txBody>
          <a:bodyPr wrap="square" rtlCol="0">
            <a:spAutoFit/>
          </a:bodyPr>
          <a:lstStyle/>
          <a:p>
            <a:pPr algn="ctr"/>
            <a:r>
              <a:rPr lang="en-US" sz="2800" dirty="0"/>
              <a:t>8. I have trouble sleeping</a:t>
            </a:r>
          </a:p>
        </p:txBody>
      </p:sp>
    </p:spTree>
    <p:extLst>
      <p:ext uri="{BB962C8B-B14F-4D97-AF65-F5344CB8AC3E}">
        <p14:creationId xmlns:p14="http://schemas.microsoft.com/office/powerpoint/2010/main" val="3188809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523220"/>
          </a:xfrm>
          <a:prstGeom prst="rect">
            <a:avLst/>
          </a:prstGeom>
          <a:noFill/>
        </p:spPr>
        <p:txBody>
          <a:bodyPr wrap="square" rtlCol="0">
            <a:spAutoFit/>
          </a:bodyPr>
          <a:lstStyle/>
          <a:p>
            <a:pPr algn="ctr"/>
            <a:r>
              <a:rPr lang="en-US" sz="2800" dirty="0"/>
              <a:t>9. I feel scared if I have to sleep on my own</a:t>
            </a:r>
          </a:p>
        </p:txBody>
      </p:sp>
    </p:spTree>
    <p:extLst>
      <p:ext uri="{BB962C8B-B14F-4D97-AF65-F5344CB8AC3E}">
        <p14:creationId xmlns:p14="http://schemas.microsoft.com/office/powerpoint/2010/main" val="3451335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523220"/>
          </a:xfrm>
          <a:prstGeom prst="rect">
            <a:avLst/>
          </a:prstGeom>
          <a:noFill/>
        </p:spPr>
        <p:txBody>
          <a:bodyPr wrap="square" rtlCol="0">
            <a:spAutoFit/>
          </a:bodyPr>
          <a:lstStyle/>
          <a:p>
            <a:pPr algn="ctr"/>
            <a:r>
              <a:rPr lang="en-US" sz="2800" dirty="0"/>
              <a:t>10. I have problems with my appetite</a:t>
            </a:r>
          </a:p>
        </p:txBody>
      </p:sp>
    </p:spTree>
    <p:extLst>
      <p:ext uri="{BB962C8B-B14F-4D97-AF65-F5344CB8AC3E}">
        <p14:creationId xmlns:p14="http://schemas.microsoft.com/office/powerpoint/2010/main" val="2621027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723900" y="1659890"/>
            <a:ext cx="7696200" cy="954107"/>
          </a:xfrm>
          <a:prstGeom prst="rect">
            <a:avLst/>
          </a:prstGeom>
          <a:noFill/>
        </p:spPr>
        <p:txBody>
          <a:bodyPr wrap="square" rtlCol="0">
            <a:spAutoFit/>
          </a:bodyPr>
          <a:lstStyle/>
          <a:p>
            <a:pPr algn="ctr"/>
            <a:r>
              <a:rPr lang="en-US" sz="2800" dirty="0"/>
              <a:t>11. I suddenly become dizzy or faint when there is no reason for this</a:t>
            </a:r>
          </a:p>
        </p:txBody>
      </p:sp>
    </p:spTree>
    <p:extLst>
      <p:ext uri="{BB962C8B-B14F-4D97-AF65-F5344CB8AC3E}">
        <p14:creationId xmlns:p14="http://schemas.microsoft.com/office/powerpoint/2010/main" val="8059871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616521"/>
            <a:ext cx="8153400" cy="1384995"/>
          </a:xfrm>
          <a:prstGeom prst="rect">
            <a:avLst/>
          </a:prstGeom>
          <a:noFill/>
        </p:spPr>
        <p:txBody>
          <a:bodyPr wrap="square" rtlCol="0">
            <a:spAutoFit/>
          </a:bodyPr>
          <a:lstStyle/>
          <a:p>
            <a:pPr algn="ctr"/>
            <a:r>
              <a:rPr lang="en-US" sz="2800" dirty="0"/>
              <a:t>12. I have to do some things over and over again (like washing my hands, cleaning, or putting things in a certain order)</a:t>
            </a:r>
          </a:p>
        </p:txBody>
      </p:sp>
    </p:spTree>
    <p:extLst>
      <p:ext uri="{BB962C8B-B14F-4D97-AF65-F5344CB8AC3E}">
        <p14:creationId xmlns:p14="http://schemas.microsoft.com/office/powerpoint/2010/main" val="38208823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515815" y="1938006"/>
            <a:ext cx="8153400" cy="523220"/>
          </a:xfrm>
          <a:prstGeom prst="rect">
            <a:avLst/>
          </a:prstGeom>
          <a:noFill/>
        </p:spPr>
        <p:txBody>
          <a:bodyPr wrap="square" rtlCol="0">
            <a:spAutoFit/>
          </a:bodyPr>
          <a:lstStyle/>
          <a:p>
            <a:pPr algn="ctr"/>
            <a:r>
              <a:rPr lang="en-US" sz="2800" dirty="0"/>
              <a:t>13. I have no energy for things</a:t>
            </a:r>
          </a:p>
        </p:txBody>
      </p:sp>
    </p:spTree>
    <p:extLst>
      <p:ext uri="{BB962C8B-B14F-4D97-AF65-F5344CB8AC3E}">
        <p14:creationId xmlns:p14="http://schemas.microsoft.com/office/powerpoint/2010/main" val="12075877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710839"/>
            <a:ext cx="8153400" cy="954107"/>
          </a:xfrm>
          <a:prstGeom prst="rect">
            <a:avLst/>
          </a:prstGeom>
          <a:noFill/>
        </p:spPr>
        <p:txBody>
          <a:bodyPr wrap="square" rtlCol="0">
            <a:spAutoFit/>
          </a:bodyPr>
          <a:lstStyle/>
          <a:p>
            <a:pPr algn="ctr"/>
            <a:r>
              <a:rPr lang="en-US" sz="2800" dirty="0"/>
              <a:t>14. I suddenly start to tremble or shake when there is no reason for this</a:t>
            </a:r>
          </a:p>
        </p:txBody>
      </p:sp>
    </p:spTree>
    <p:extLst>
      <p:ext uri="{BB962C8B-B14F-4D97-AF65-F5344CB8AC3E}">
        <p14:creationId xmlns:p14="http://schemas.microsoft.com/office/powerpoint/2010/main" val="891900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2173143163"/>
              </p:ext>
            </p:extLst>
          </p:nvPr>
        </p:nvGraphicFramePr>
        <p:xfrm>
          <a:off x="723900" y="3558052"/>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3854573651"/>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 Having upsetting thoughts or pictures about it that came into your head when you didn’t want them to</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2731705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509954" y="1906925"/>
            <a:ext cx="8153400" cy="523220"/>
          </a:xfrm>
          <a:prstGeom prst="rect">
            <a:avLst/>
          </a:prstGeom>
          <a:noFill/>
        </p:spPr>
        <p:txBody>
          <a:bodyPr wrap="square" rtlCol="0">
            <a:spAutoFit/>
          </a:bodyPr>
          <a:lstStyle/>
          <a:p>
            <a:pPr algn="ctr"/>
            <a:r>
              <a:rPr lang="en-US" sz="2800" dirty="0"/>
              <a:t>15. I cannot think clearly</a:t>
            </a:r>
          </a:p>
        </p:txBody>
      </p:sp>
    </p:spTree>
    <p:extLst>
      <p:ext uri="{BB962C8B-B14F-4D97-AF65-F5344CB8AC3E}">
        <p14:creationId xmlns:p14="http://schemas.microsoft.com/office/powerpoint/2010/main" val="41228376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02837"/>
            <a:ext cx="8153400" cy="523220"/>
          </a:xfrm>
          <a:prstGeom prst="rect">
            <a:avLst/>
          </a:prstGeom>
          <a:noFill/>
        </p:spPr>
        <p:txBody>
          <a:bodyPr wrap="square" rtlCol="0">
            <a:spAutoFit/>
          </a:bodyPr>
          <a:lstStyle/>
          <a:p>
            <a:pPr algn="ctr"/>
            <a:r>
              <a:rPr lang="en-US" sz="2800" dirty="0"/>
              <a:t>16. I feel worthless</a:t>
            </a:r>
          </a:p>
        </p:txBody>
      </p:sp>
    </p:spTree>
    <p:extLst>
      <p:ext uri="{BB962C8B-B14F-4D97-AF65-F5344CB8AC3E}">
        <p14:creationId xmlns:p14="http://schemas.microsoft.com/office/powerpoint/2010/main" val="21660381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616521"/>
            <a:ext cx="8153400" cy="954107"/>
          </a:xfrm>
          <a:prstGeom prst="rect">
            <a:avLst/>
          </a:prstGeom>
          <a:noFill/>
        </p:spPr>
        <p:txBody>
          <a:bodyPr wrap="square" rtlCol="0">
            <a:spAutoFit/>
          </a:bodyPr>
          <a:lstStyle/>
          <a:p>
            <a:pPr algn="ctr"/>
            <a:r>
              <a:rPr lang="en-US" sz="2800" dirty="0"/>
              <a:t>17. I have to think of special thoughts (like numbers or words) to stop bad things from happening</a:t>
            </a:r>
          </a:p>
        </p:txBody>
      </p:sp>
    </p:spTree>
    <p:extLst>
      <p:ext uri="{BB962C8B-B14F-4D97-AF65-F5344CB8AC3E}">
        <p14:creationId xmlns:p14="http://schemas.microsoft.com/office/powerpoint/2010/main" val="3684030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06925"/>
            <a:ext cx="8153400" cy="523220"/>
          </a:xfrm>
          <a:prstGeom prst="rect">
            <a:avLst/>
          </a:prstGeom>
          <a:noFill/>
        </p:spPr>
        <p:txBody>
          <a:bodyPr wrap="square" rtlCol="0">
            <a:spAutoFit/>
          </a:bodyPr>
          <a:lstStyle/>
          <a:p>
            <a:pPr algn="ctr"/>
            <a:r>
              <a:rPr lang="en-US" sz="2800" dirty="0"/>
              <a:t>18. I think about death</a:t>
            </a:r>
          </a:p>
        </p:txBody>
      </p:sp>
    </p:spTree>
    <p:extLst>
      <p:ext uri="{BB962C8B-B14F-4D97-AF65-F5344CB8AC3E}">
        <p14:creationId xmlns:p14="http://schemas.microsoft.com/office/powerpoint/2010/main" val="9533410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06925"/>
            <a:ext cx="8153400" cy="523220"/>
          </a:xfrm>
          <a:prstGeom prst="rect">
            <a:avLst/>
          </a:prstGeom>
          <a:noFill/>
        </p:spPr>
        <p:txBody>
          <a:bodyPr wrap="square" rtlCol="0">
            <a:spAutoFit/>
          </a:bodyPr>
          <a:lstStyle/>
          <a:p>
            <a:pPr algn="ctr"/>
            <a:r>
              <a:rPr lang="en-US" sz="2800" dirty="0"/>
              <a:t>19. I feel like I don’t want to move</a:t>
            </a:r>
          </a:p>
        </p:txBody>
      </p:sp>
    </p:spTree>
    <p:extLst>
      <p:ext uri="{BB962C8B-B14F-4D97-AF65-F5344CB8AC3E}">
        <p14:creationId xmlns:p14="http://schemas.microsoft.com/office/powerpoint/2010/main" val="2656217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710839"/>
            <a:ext cx="8153400" cy="954107"/>
          </a:xfrm>
          <a:prstGeom prst="rect">
            <a:avLst/>
          </a:prstGeom>
          <a:noFill/>
        </p:spPr>
        <p:txBody>
          <a:bodyPr wrap="square" rtlCol="0">
            <a:spAutoFit/>
          </a:bodyPr>
          <a:lstStyle/>
          <a:p>
            <a:pPr algn="ctr"/>
            <a:r>
              <a:rPr lang="en-US" sz="2800" dirty="0"/>
              <a:t>20. I worry that I will suddenly get a scared feeling when there is nothing to be afraid of</a:t>
            </a:r>
          </a:p>
        </p:txBody>
      </p:sp>
    </p:spTree>
    <p:extLst>
      <p:ext uri="{BB962C8B-B14F-4D97-AF65-F5344CB8AC3E}">
        <p14:creationId xmlns:p14="http://schemas.microsoft.com/office/powerpoint/2010/main" val="3127772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2012240"/>
            <a:ext cx="8153400" cy="523220"/>
          </a:xfrm>
          <a:prstGeom prst="rect">
            <a:avLst/>
          </a:prstGeom>
          <a:noFill/>
        </p:spPr>
        <p:txBody>
          <a:bodyPr wrap="square" rtlCol="0">
            <a:spAutoFit/>
          </a:bodyPr>
          <a:lstStyle/>
          <a:p>
            <a:pPr algn="ctr"/>
            <a:r>
              <a:rPr lang="en-US" sz="2800" dirty="0"/>
              <a:t>21. I am tired a lot</a:t>
            </a:r>
          </a:p>
        </p:txBody>
      </p:sp>
    </p:spTree>
    <p:extLst>
      <p:ext uri="{BB962C8B-B14F-4D97-AF65-F5344CB8AC3E}">
        <p14:creationId xmlns:p14="http://schemas.microsoft.com/office/powerpoint/2010/main" val="27821860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831965"/>
            <a:ext cx="8153400" cy="954107"/>
          </a:xfrm>
          <a:prstGeom prst="rect">
            <a:avLst/>
          </a:prstGeom>
          <a:noFill/>
        </p:spPr>
        <p:txBody>
          <a:bodyPr wrap="square" rtlCol="0">
            <a:spAutoFit/>
          </a:bodyPr>
          <a:lstStyle/>
          <a:p>
            <a:pPr algn="ctr"/>
            <a:r>
              <a:rPr lang="en-US" sz="2800" dirty="0"/>
              <a:t>22. I feel afraid that I will make a fool of myself in front of people</a:t>
            </a:r>
          </a:p>
        </p:txBody>
      </p:sp>
    </p:spTree>
    <p:extLst>
      <p:ext uri="{BB962C8B-B14F-4D97-AF65-F5344CB8AC3E}">
        <p14:creationId xmlns:p14="http://schemas.microsoft.com/office/powerpoint/2010/main" val="246720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616521"/>
            <a:ext cx="8153400" cy="954107"/>
          </a:xfrm>
          <a:prstGeom prst="rect">
            <a:avLst/>
          </a:prstGeom>
          <a:noFill/>
        </p:spPr>
        <p:txBody>
          <a:bodyPr wrap="square" rtlCol="0">
            <a:spAutoFit/>
          </a:bodyPr>
          <a:lstStyle/>
          <a:p>
            <a:pPr algn="ctr"/>
            <a:r>
              <a:rPr lang="en-US" sz="2800" dirty="0"/>
              <a:t>23. I have to do some things in just the right way to stop bad things from happening</a:t>
            </a:r>
          </a:p>
        </p:txBody>
      </p:sp>
    </p:spTree>
    <p:extLst>
      <p:ext uri="{BB962C8B-B14F-4D97-AF65-F5344CB8AC3E}">
        <p14:creationId xmlns:p14="http://schemas.microsoft.com/office/powerpoint/2010/main" val="27663717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38006"/>
            <a:ext cx="8153400" cy="523220"/>
          </a:xfrm>
          <a:prstGeom prst="rect">
            <a:avLst/>
          </a:prstGeom>
          <a:noFill/>
        </p:spPr>
        <p:txBody>
          <a:bodyPr wrap="square" rtlCol="0">
            <a:spAutoFit/>
          </a:bodyPr>
          <a:lstStyle/>
          <a:p>
            <a:pPr algn="ctr"/>
            <a:r>
              <a:rPr lang="en-US" sz="2800" dirty="0"/>
              <a:t>24. I feel restless</a:t>
            </a:r>
          </a:p>
        </p:txBody>
      </p:sp>
    </p:spTree>
    <p:extLst>
      <p:ext uri="{BB962C8B-B14F-4D97-AF65-F5344CB8AC3E}">
        <p14:creationId xmlns:p14="http://schemas.microsoft.com/office/powerpoint/2010/main" val="285018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770032475"/>
              </p:ext>
            </p:extLst>
          </p:nvPr>
        </p:nvGraphicFramePr>
        <p:xfrm>
          <a:off x="723900" y="2369185"/>
          <a:ext cx="7696200" cy="42672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2. Having bad dreams or nightmares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15147449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to you?</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26283"/>
            <a:ext cx="8153400" cy="523220"/>
          </a:xfrm>
          <a:prstGeom prst="rect">
            <a:avLst/>
          </a:prstGeom>
          <a:noFill/>
        </p:spPr>
        <p:txBody>
          <a:bodyPr wrap="square" rtlCol="0">
            <a:spAutoFit/>
          </a:bodyPr>
          <a:lstStyle/>
          <a:p>
            <a:pPr algn="ctr"/>
            <a:r>
              <a:rPr lang="en-US" sz="2800" dirty="0"/>
              <a:t>25. I worry that something bad will happen to me</a:t>
            </a:r>
          </a:p>
        </p:txBody>
      </p:sp>
    </p:spTree>
    <p:extLst>
      <p:ext uri="{BB962C8B-B14F-4D97-AF65-F5344CB8AC3E}">
        <p14:creationId xmlns:p14="http://schemas.microsoft.com/office/powerpoint/2010/main" val="2944188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a:t>CAREGIVER</a:t>
            </a:r>
            <a:br>
              <a:rPr lang="en-US"/>
            </a:br>
            <a:r>
              <a:rPr lang="en-US"/>
              <a:t>English Measures</a:t>
            </a:r>
            <a:endParaRPr lang="en-US" dirty="0"/>
          </a:p>
        </p:txBody>
      </p:sp>
      <p:sp>
        <p:nvSpPr>
          <p:cNvPr id="4" name="Subtitle 3"/>
          <p:cNvSpPr>
            <a:spLocks noGrp="1"/>
          </p:cNvSpPr>
          <p:nvPr>
            <p:ph type="subTitle" idx="1"/>
          </p:nvPr>
        </p:nvSpPr>
        <p:spPr/>
        <p:txBody>
          <a:bodyPr>
            <a:normAutofit/>
          </a:bodyPr>
          <a:lstStyle/>
          <a:p>
            <a:r>
              <a:rPr lang="en-US" dirty="0">
                <a:hlinkClick r:id="rId2" action="ppaction://hlinksldjump"/>
              </a:rPr>
              <a:t>CPSS</a:t>
            </a:r>
            <a:endParaRPr lang="en-US" dirty="0"/>
          </a:p>
          <a:p>
            <a:r>
              <a:rPr lang="en-US" dirty="0">
                <a:hlinkClick r:id="rId3" action="ppaction://hlinksldjump"/>
              </a:rPr>
              <a:t>RCADS</a:t>
            </a:r>
            <a:endParaRPr lang="en-US" dirty="0"/>
          </a:p>
        </p:txBody>
      </p:sp>
      <p:sp>
        <p:nvSpPr>
          <p:cNvPr id="6" name="Footer Placeholder 5"/>
          <p:cNvSpPr>
            <a:spLocks noGrp="1"/>
          </p:cNvSpPr>
          <p:nvPr>
            <p:ph type="ftr" sz="quarter" idx="11"/>
          </p:nvPr>
        </p:nvSpPr>
        <p:spPr/>
        <p:txBody>
          <a:bodyPr/>
          <a:lstStyle/>
          <a:p>
            <a:r>
              <a:rPr lang="en-US"/>
              <a:t>Resource created by the MUSC Telehealth Outreach Program</a:t>
            </a:r>
          </a:p>
          <a:p>
            <a:endParaRPr lang="en-US" dirty="0"/>
          </a:p>
        </p:txBody>
      </p:sp>
    </p:spTree>
    <p:extLst>
      <p:ext uri="{BB962C8B-B14F-4D97-AF65-F5344CB8AC3E}">
        <p14:creationId xmlns:p14="http://schemas.microsoft.com/office/powerpoint/2010/main" val="5980937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CPSS - caregiver</a:t>
            </a:r>
          </a:p>
        </p:txBody>
      </p:sp>
      <p:sp>
        <p:nvSpPr>
          <p:cNvPr id="8" name="Subtitle 7"/>
          <p:cNvSpPr>
            <a:spLocks noGrp="1"/>
          </p:cNvSpPr>
          <p:nvPr>
            <p:ph type="subTitle" idx="1"/>
          </p:nvPr>
        </p:nvSpPr>
        <p:spPr/>
        <p:txBody>
          <a:bodyPr/>
          <a:lstStyle/>
          <a:p>
            <a:endParaRPr lang="en-US"/>
          </a:p>
        </p:txBody>
      </p:sp>
      <p:sp>
        <p:nvSpPr>
          <p:cNvPr id="5" name="Footer Placeholder 4"/>
          <p:cNvSpPr>
            <a:spLocks noGrp="1"/>
          </p:cNvSpPr>
          <p:nvPr>
            <p:ph type="ftr" sz="quarter" idx="11"/>
          </p:nvPr>
        </p:nvSpPr>
        <p:spPr/>
        <p:txBody>
          <a:bodyPr/>
          <a:lstStyle/>
          <a:p>
            <a:r>
              <a:rPr lang="en-US"/>
              <a:t>Resource created by the MUSC Telehealth Outreach Program</a:t>
            </a:r>
          </a:p>
          <a:p>
            <a:endParaRPr lang="en-US" dirty="0"/>
          </a:p>
        </p:txBody>
      </p:sp>
    </p:spTree>
    <p:extLst>
      <p:ext uri="{BB962C8B-B14F-4D97-AF65-F5344CB8AC3E}">
        <p14:creationId xmlns:p14="http://schemas.microsoft.com/office/powerpoint/2010/main" val="39492509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2961561425"/>
              </p:ext>
            </p:extLst>
          </p:nvPr>
        </p:nvGraphicFramePr>
        <p:xfrm>
          <a:off x="723900" y="3575637"/>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432361761"/>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 Having upsetting thoughts or pictures about it that came into his/her head when he/she didn’t want them to</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2898775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nvGraphicFramePr>
        <p:xfrm>
          <a:off x="723900" y="2369185"/>
          <a:ext cx="7696200" cy="42672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2. Having bad dreams or nightmares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2775795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3404182608"/>
              </p:ext>
            </p:extLst>
          </p:nvPr>
        </p:nvGraphicFramePr>
        <p:xfrm>
          <a:off x="723900" y="35814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877775263"/>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3. Acting or feeling as if it was happening again (seeing or hearing something and feeling as if he/she is there again)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5711938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2300245668"/>
              </p:ext>
            </p:extLst>
          </p:nvPr>
        </p:nvGraphicFramePr>
        <p:xfrm>
          <a:off x="723900" y="3575637"/>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918295866"/>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4. Feeling upset when he/she remembers what happened (for example, feeling scared, angry, sad, guilty, confused)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22660730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3495251978"/>
              </p:ext>
            </p:extLst>
          </p:nvPr>
        </p:nvGraphicFramePr>
        <p:xfrm>
          <a:off x="723900" y="3575637"/>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207505855"/>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5. Having feelings in his/her body when he/she remembers what happened (for example, sweating, heart beating fast, stomach or head hurting)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13696495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6. Trying not to think about it or have feelings about it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4238452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1886683966"/>
              </p:ext>
            </p:extLst>
          </p:nvPr>
        </p:nvGraphicFramePr>
        <p:xfrm>
          <a:off x="723900" y="3569775"/>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675827129"/>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7. Trying to stay away from anything that reminds him/her of what happened (for example, people, places, or conversations about it)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2751865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681572631"/>
              </p:ext>
            </p:extLst>
          </p:nvPr>
        </p:nvGraphicFramePr>
        <p:xfrm>
          <a:off x="723900" y="3575637"/>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309435559"/>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3. Acting or feeling as if it was happening again (seeing or hearing something and feeling as if you are there again)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674380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8. Not being able to remember an important part of what happened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41853393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593115805"/>
              </p:ext>
            </p:extLst>
          </p:nvPr>
        </p:nvGraphicFramePr>
        <p:xfrm>
          <a:off x="723900" y="3733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4258666139"/>
              </p:ext>
            </p:extLst>
          </p:nvPr>
        </p:nvGraphicFramePr>
        <p:xfrm>
          <a:off x="468923" y="1734002"/>
          <a:ext cx="8115300" cy="1706880"/>
        </p:xfrm>
        <a:graphic>
          <a:graphicData uri="http://schemas.openxmlformats.org/drawingml/2006/table">
            <a:tbl>
              <a:tblPr/>
              <a:tblGrid>
                <a:gridCol w="81153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9. Having bad thoughts about himself/herself, other people, or the world (for example, “I can’t do anything right”, “All people are bad”, “The world is a scary place”)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9707205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1854748429"/>
              </p:ext>
            </p:extLst>
          </p:nvPr>
        </p:nvGraphicFramePr>
        <p:xfrm>
          <a:off x="723900" y="3575637"/>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554722438"/>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10. Thinking that what happened is his/her fault (for example, “I should have known better”, “I shouldn’t have done that”, “I deserved it”)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8263035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11. Having strong bad feelings (like fear, anger, guilt, or shame)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0347187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4224672884"/>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12. Having much less interest in doing things he/she used to do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655777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2915931925"/>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13. Not feeling close to his/her friends or family or not wanting to be around them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8321988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14. Trouble having good feelings (like happiness or love) or trouble having any feelings at all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9543416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15. Getting angry easily (for example, yelling, hitting others, throwing things)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8225059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471027976"/>
              </p:ext>
            </p:extLst>
          </p:nvPr>
        </p:nvGraphicFramePr>
        <p:xfrm>
          <a:off x="723900" y="3593222"/>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3378800738"/>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16. Doing things that might hurt himself/herself (for example, taking drugs, drinking alcohol, running away, cutting himself/herself)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28323175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1321120179"/>
              </p:ext>
            </p:extLst>
          </p:nvPr>
        </p:nvGraphicFramePr>
        <p:xfrm>
          <a:off x="723900" y="3546744"/>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502430588"/>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17. Being very careful or on the lookout for danger (for example, checking to see who is around him/her and what is around him/her)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1490916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1526359085"/>
              </p:ext>
            </p:extLst>
          </p:nvPr>
        </p:nvGraphicFramePr>
        <p:xfrm>
          <a:off x="723900" y="3581499"/>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007079999"/>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4. Feeling upset when you remember what happened (for example, feeling scared, angry, sad, guilty, confused)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15834725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2828320843"/>
              </p:ext>
            </p:extLst>
          </p:nvPr>
        </p:nvGraphicFramePr>
        <p:xfrm>
          <a:off x="723900" y="3546744"/>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843303425"/>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18. Being jumpy or easily scared (for example, when someone walks up behind him/her, when he/she hears a loud noise)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3634535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4151644129"/>
              </p:ext>
            </p:extLst>
          </p:nvPr>
        </p:nvGraphicFramePr>
        <p:xfrm>
          <a:off x="723900" y="3546744"/>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3569117719"/>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19. Having trouble paying attention (for example, losing track of a story on TV, forgetting what he/she read, unable to pay attention in class)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66056623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your child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nvGraphicFramePr>
        <p:xfrm>
          <a:off x="723900" y="2002204"/>
          <a:ext cx="7696200" cy="42672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20. Having trouble falling or staying asleep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35068145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1350613181"/>
              </p:ext>
            </p:extLst>
          </p:nvPr>
        </p:nvGraphicFramePr>
        <p:xfrm>
          <a:off x="838200" y="3138187"/>
          <a:ext cx="7696200" cy="29870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l">
                        <a:lnSpc>
                          <a:spcPct val="100000"/>
                        </a:lnSpc>
                      </a:pPr>
                      <a:r>
                        <a:rPr lang="en-US" sz="2800" dirty="0">
                          <a:effectLst/>
                          <a:latin typeface="Calibri" panose="020F0502020204030204" pitchFamily="34" charset="0"/>
                          <a:cs typeface="Calibri" panose="020F0502020204030204" pitchFamily="34" charset="0"/>
                        </a:rPr>
                        <a:t>21. Fun things he/she wants to do</a:t>
                      </a:r>
                    </a:p>
                    <a:p>
                      <a:pPr algn="l">
                        <a:lnSpc>
                          <a:spcPct val="100000"/>
                        </a:lnSpc>
                      </a:pPr>
                      <a:r>
                        <a:rPr lang="en-US" sz="2800" dirty="0">
                          <a:effectLst/>
                          <a:latin typeface="Calibri" panose="020F0502020204030204" pitchFamily="34" charset="0"/>
                          <a:cs typeface="Calibri" panose="020F0502020204030204" pitchFamily="34" charset="0"/>
                        </a:rPr>
                        <a:t>22. Doing his/her chores</a:t>
                      </a:r>
                    </a:p>
                    <a:p>
                      <a:pPr algn="l">
                        <a:lnSpc>
                          <a:spcPct val="100000"/>
                        </a:lnSpc>
                      </a:pPr>
                      <a:r>
                        <a:rPr lang="en-US" sz="2800" dirty="0">
                          <a:effectLst/>
                          <a:latin typeface="Calibri" panose="020F0502020204030204" pitchFamily="34" charset="0"/>
                          <a:cs typeface="Calibri" panose="020F0502020204030204" pitchFamily="34" charset="0"/>
                        </a:rPr>
                        <a:t>23. Relationships with his/her friends</a:t>
                      </a:r>
                    </a:p>
                    <a:p>
                      <a:pPr algn="l">
                        <a:lnSpc>
                          <a:spcPct val="100000"/>
                        </a:lnSpc>
                      </a:pPr>
                      <a:r>
                        <a:rPr lang="en-US" sz="2800" dirty="0">
                          <a:effectLst/>
                          <a:latin typeface="Calibri" panose="020F0502020204030204" pitchFamily="34" charset="0"/>
                          <a:cs typeface="Calibri" panose="020F0502020204030204" pitchFamily="34" charset="0"/>
                        </a:rPr>
                        <a:t>24. Praying</a:t>
                      </a:r>
                    </a:p>
                    <a:p>
                      <a:pPr algn="l">
                        <a:lnSpc>
                          <a:spcPct val="100000"/>
                        </a:lnSpc>
                      </a:pPr>
                      <a:r>
                        <a:rPr lang="en-US" sz="2800" dirty="0">
                          <a:effectLst/>
                          <a:latin typeface="Calibri" panose="020F0502020204030204" pitchFamily="34" charset="0"/>
                          <a:cs typeface="Calibri" panose="020F0502020204030204" pitchFamily="34" charset="0"/>
                        </a:rPr>
                        <a:t>25. Schoolwork</a:t>
                      </a:r>
                    </a:p>
                    <a:p>
                      <a:pPr algn="l">
                        <a:lnSpc>
                          <a:spcPct val="100000"/>
                        </a:lnSpc>
                      </a:pPr>
                      <a:r>
                        <a:rPr lang="en-US" sz="2800" dirty="0">
                          <a:effectLst/>
                          <a:latin typeface="Calibri" panose="020F0502020204030204" pitchFamily="34" charset="0"/>
                          <a:cs typeface="Calibri" panose="020F0502020204030204" pitchFamily="34" charset="0"/>
                        </a:rPr>
                        <a:t>26. Relationships with his/her family</a:t>
                      </a:r>
                    </a:p>
                    <a:p>
                      <a:pPr algn="l">
                        <a:lnSpc>
                          <a:spcPct val="100000"/>
                        </a:lnSpc>
                      </a:pPr>
                      <a:r>
                        <a:rPr lang="en-US" sz="2800" dirty="0">
                          <a:effectLst/>
                          <a:latin typeface="Calibri" panose="020F0502020204030204" pitchFamily="34" charset="0"/>
                          <a:cs typeface="Calibri" panose="020F0502020204030204" pitchFamily="34" charset="0"/>
                        </a:rPr>
                        <a:t>27. Being happy with his/her life</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
        <p:nvSpPr>
          <p:cNvPr id="2" name="Title 1"/>
          <p:cNvSpPr>
            <a:spLocks noGrp="1"/>
          </p:cNvSpPr>
          <p:nvPr>
            <p:ph type="title"/>
          </p:nvPr>
        </p:nvSpPr>
        <p:spPr>
          <a:xfrm>
            <a:off x="457200" y="457200"/>
            <a:ext cx="8229600" cy="1143000"/>
          </a:xfrm>
        </p:spPr>
        <p:txBody>
          <a:bodyPr>
            <a:normAutofit fontScale="90000"/>
          </a:bodyPr>
          <a:lstStyle/>
          <a:p>
            <a:r>
              <a:rPr lang="en-US" dirty="0"/>
              <a:t>Have the problems above been getting in the way of these parts of your child’s life IN THE PAST MONTH? </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7" name="Table 6">
            <a:extLst>
              <a:ext uri="{FF2B5EF4-FFF2-40B4-BE49-F238E27FC236}">
                <a16:creationId xmlns:a16="http://schemas.microsoft.com/office/drawing/2014/main" id="{41E4537B-35F9-B84C-BCEF-3B4F30F06978}"/>
              </a:ext>
            </a:extLst>
          </p:cNvPr>
          <p:cNvGraphicFramePr>
            <a:graphicFrameLocks noGrp="1"/>
          </p:cNvGraphicFramePr>
          <p:nvPr/>
        </p:nvGraphicFramePr>
        <p:xfrm>
          <a:off x="3089031" y="2119801"/>
          <a:ext cx="2965938" cy="787263"/>
        </p:xfrm>
        <a:graphic>
          <a:graphicData uri="http://schemas.openxmlformats.org/drawingml/2006/table">
            <a:tbl>
              <a:tblPr firstRow="1" bandRow="1">
                <a:tableStyleId>{F5AB1C69-6EDB-4FF4-983F-18BD219EF322}</a:tableStyleId>
              </a:tblPr>
              <a:tblGrid>
                <a:gridCol w="1482969">
                  <a:extLst>
                    <a:ext uri="{9D8B030D-6E8A-4147-A177-3AD203B41FA5}">
                      <a16:colId xmlns:a16="http://schemas.microsoft.com/office/drawing/2014/main" val="20000"/>
                    </a:ext>
                  </a:extLst>
                </a:gridCol>
                <a:gridCol w="1482969">
                  <a:extLst>
                    <a:ext uri="{9D8B030D-6E8A-4147-A177-3AD203B41FA5}">
                      <a16:colId xmlns:a16="http://schemas.microsoft.com/office/drawing/2014/main" val="20003"/>
                    </a:ext>
                  </a:extLst>
                </a:gridCol>
              </a:tblGrid>
              <a:tr h="787263">
                <a:tc>
                  <a:txBody>
                    <a:bodyPr/>
                    <a:lstStyle/>
                    <a:p>
                      <a:pPr algn="ctr"/>
                      <a:r>
                        <a:rPr lang="en-US" sz="3600" b="1"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454535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RCADS – caregiver</a:t>
            </a:r>
          </a:p>
        </p:txBody>
      </p:sp>
      <p:sp>
        <p:nvSpPr>
          <p:cNvPr id="8" name="Subtitle 7"/>
          <p:cNvSpPr>
            <a:spLocks noGrp="1"/>
          </p:cNvSpPr>
          <p:nvPr>
            <p:ph type="subTitle" idx="1"/>
          </p:nvPr>
        </p:nvSpPr>
        <p:spPr/>
        <p:txBody>
          <a:bodyPr/>
          <a:lstStyle/>
          <a:p>
            <a:endParaRPr lang="en-US"/>
          </a:p>
        </p:txBody>
      </p:sp>
      <p:sp>
        <p:nvSpPr>
          <p:cNvPr id="5" name="Footer Placeholder 4"/>
          <p:cNvSpPr>
            <a:spLocks noGrp="1"/>
          </p:cNvSpPr>
          <p:nvPr>
            <p:ph type="ftr" sz="quarter" idx="11"/>
          </p:nvPr>
        </p:nvSpPr>
        <p:spPr/>
        <p:txBody>
          <a:bodyPr/>
          <a:lstStyle/>
          <a:p>
            <a:r>
              <a:rPr lang="en-US"/>
              <a:t>Resource created by the MUSC Telehealth Outreach Program</a:t>
            </a:r>
          </a:p>
          <a:p>
            <a:endParaRPr lang="en-US" dirty="0"/>
          </a:p>
        </p:txBody>
      </p:sp>
    </p:spTree>
    <p:extLst>
      <p:ext uri="{BB962C8B-B14F-4D97-AF65-F5344CB8AC3E}">
        <p14:creationId xmlns:p14="http://schemas.microsoft.com/office/powerpoint/2010/main" val="26501830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362200"/>
            <a:ext cx="7696200" cy="523220"/>
          </a:xfrm>
          <a:prstGeom prst="rect">
            <a:avLst/>
          </a:prstGeom>
          <a:noFill/>
        </p:spPr>
        <p:txBody>
          <a:bodyPr wrap="square" rtlCol="0">
            <a:spAutoFit/>
          </a:bodyPr>
          <a:lstStyle/>
          <a:p>
            <a:pPr algn="ctr"/>
            <a:r>
              <a:rPr lang="en-US" sz="2800" dirty="0"/>
              <a:t>1. My child feels sad or empty</a:t>
            </a:r>
          </a:p>
        </p:txBody>
      </p:sp>
    </p:spTree>
    <p:extLst>
      <p:ext uri="{BB962C8B-B14F-4D97-AF65-F5344CB8AC3E}">
        <p14:creationId xmlns:p14="http://schemas.microsoft.com/office/powerpoint/2010/main" val="13292907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57200" y="1953092"/>
            <a:ext cx="8153400" cy="954107"/>
          </a:xfrm>
          <a:prstGeom prst="rect">
            <a:avLst/>
          </a:prstGeom>
          <a:noFill/>
        </p:spPr>
        <p:txBody>
          <a:bodyPr wrap="square" rtlCol="0">
            <a:spAutoFit/>
          </a:bodyPr>
          <a:lstStyle/>
          <a:p>
            <a:pPr algn="ctr"/>
            <a:r>
              <a:rPr lang="en-US" sz="2800" dirty="0"/>
              <a:t>2. My child worries when he/she thinks he/she has done poorly at something</a:t>
            </a:r>
          </a:p>
        </p:txBody>
      </p:sp>
    </p:spTree>
    <p:extLst>
      <p:ext uri="{BB962C8B-B14F-4D97-AF65-F5344CB8AC3E}">
        <p14:creationId xmlns:p14="http://schemas.microsoft.com/office/powerpoint/2010/main" val="34086473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362200"/>
            <a:ext cx="7696200" cy="523220"/>
          </a:xfrm>
          <a:prstGeom prst="rect">
            <a:avLst/>
          </a:prstGeom>
          <a:noFill/>
        </p:spPr>
        <p:txBody>
          <a:bodyPr wrap="square" rtlCol="0">
            <a:spAutoFit/>
          </a:bodyPr>
          <a:lstStyle/>
          <a:p>
            <a:pPr algn="ctr"/>
            <a:r>
              <a:rPr lang="en-US" sz="2800" dirty="0"/>
              <a:t>3. My child feels afraid of being alone at home</a:t>
            </a:r>
          </a:p>
        </p:txBody>
      </p:sp>
      <p:sp>
        <p:nvSpPr>
          <p:cNvPr id="8" name="Title 2">
            <a:extLst>
              <a:ext uri="{FF2B5EF4-FFF2-40B4-BE49-F238E27FC236}">
                <a16:creationId xmlns:a16="http://schemas.microsoft.com/office/drawing/2014/main" id="{5FEDA08A-A688-7642-9EE2-DAD0CCF81F9C}"/>
              </a:ext>
            </a:extLst>
          </p:cNvPr>
          <p:cNvSpPr txBox="1">
            <a:spLocks/>
          </p:cNvSpPr>
          <p:nvPr/>
        </p:nvSpPr>
        <p:spPr>
          <a:xfrm>
            <a:off x="457200" y="448945"/>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How often does this happen for your child?</a:t>
            </a:r>
          </a:p>
        </p:txBody>
      </p:sp>
    </p:spTree>
    <p:extLst>
      <p:ext uri="{BB962C8B-B14F-4D97-AF65-F5344CB8AC3E}">
        <p14:creationId xmlns:p14="http://schemas.microsoft.com/office/powerpoint/2010/main" val="478574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362200"/>
            <a:ext cx="7696200" cy="523220"/>
          </a:xfrm>
          <a:prstGeom prst="rect">
            <a:avLst/>
          </a:prstGeom>
          <a:noFill/>
        </p:spPr>
        <p:txBody>
          <a:bodyPr wrap="square" rtlCol="0">
            <a:spAutoFit/>
          </a:bodyPr>
          <a:lstStyle/>
          <a:p>
            <a:pPr algn="ctr"/>
            <a:r>
              <a:rPr lang="en-US" sz="2800" dirty="0"/>
              <a:t>4. Nothing is much fun for my child anymore</a:t>
            </a:r>
          </a:p>
        </p:txBody>
      </p:sp>
    </p:spTree>
    <p:extLst>
      <p:ext uri="{BB962C8B-B14F-4D97-AF65-F5344CB8AC3E}">
        <p14:creationId xmlns:p14="http://schemas.microsoft.com/office/powerpoint/2010/main" val="41796426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954107"/>
          </a:xfrm>
          <a:prstGeom prst="rect">
            <a:avLst/>
          </a:prstGeom>
          <a:noFill/>
        </p:spPr>
        <p:txBody>
          <a:bodyPr wrap="square" rtlCol="0">
            <a:spAutoFit/>
          </a:bodyPr>
          <a:lstStyle/>
          <a:p>
            <a:pPr algn="ctr"/>
            <a:r>
              <a:rPr lang="en-US" sz="2800" dirty="0"/>
              <a:t>5. My child worries that something awful will happen to someone in the family</a:t>
            </a:r>
          </a:p>
        </p:txBody>
      </p:sp>
    </p:spTree>
    <p:extLst>
      <p:ext uri="{BB962C8B-B14F-4D97-AF65-F5344CB8AC3E}">
        <p14:creationId xmlns:p14="http://schemas.microsoft.com/office/powerpoint/2010/main" val="820580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extLst>
              <p:ext uri="{D42A27DB-BD31-4B8C-83A1-F6EECF244321}">
                <p14:modId xmlns:p14="http://schemas.microsoft.com/office/powerpoint/2010/main" val="4014198056"/>
              </p:ext>
            </p:extLst>
          </p:nvPr>
        </p:nvGraphicFramePr>
        <p:xfrm>
          <a:off x="723900" y="3575637"/>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3309015980"/>
              </p:ext>
            </p:extLst>
          </p:nvPr>
        </p:nvGraphicFramePr>
        <p:xfrm>
          <a:off x="723900" y="2002204"/>
          <a:ext cx="7696200" cy="128016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5. Having feelings in your body when you remember what happened (for example, sweating, heart beating fast, stomach or head hurting)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223002029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extLst>
              <p:ext uri="{D42A27DB-BD31-4B8C-83A1-F6EECF244321}">
                <p14:modId xmlns:p14="http://schemas.microsoft.com/office/powerpoint/2010/main" val="2948931167"/>
              </p:ext>
            </p:extLst>
          </p:nvPr>
        </p:nvGraphicFramePr>
        <p:xfrm>
          <a:off x="495300" y="369277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512885" y="1815405"/>
            <a:ext cx="8153400" cy="1384995"/>
          </a:xfrm>
          <a:prstGeom prst="rect">
            <a:avLst/>
          </a:prstGeom>
          <a:noFill/>
        </p:spPr>
        <p:txBody>
          <a:bodyPr wrap="square" rtlCol="0">
            <a:spAutoFit/>
          </a:bodyPr>
          <a:lstStyle/>
          <a:p>
            <a:pPr algn="ctr"/>
            <a:r>
              <a:rPr lang="en-US" sz="2800" dirty="0"/>
              <a:t>6. My child is afraid of being in crowded places (like shopping centers, the movies, buses, busy playgrounds)</a:t>
            </a:r>
          </a:p>
        </p:txBody>
      </p:sp>
    </p:spTree>
    <p:extLst>
      <p:ext uri="{BB962C8B-B14F-4D97-AF65-F5344CB8AC3E}">
        <p14:creationId xmlns:p14="http://schemas.microsoft.com/office/powerpoint/2010/main" val="29923392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2004041"/>
            <a:ext cx="8153400" cy="523220"/>
          </a:xfrm>
          <a:prstGeom prst="rect">
            <a:avLst/>
          </a:prstGeom>
          <a:noFill/>
        </p:spPr>
        <p:txBody>
          <a:bodyPr wrap="square" rtlCol="0">
            <a:spAutoFit/>
          </a:bodyPr>
          <a:lstStyle/>
          <a:p>
            <a:pPr algn="ctr"/>
            <a:r>
              <a:rPr lang="en-US" sz="2800" dirty="0"/>
              <a:t>7. My child worries what other people think of him/her</a:t>
            </a:r>
          </a:p>
        </p:txBody>
      </p:sp>
    </p:spTree>
    <p:extLst>
      <p:ext uri="{BB962C8B-B14F-4D97-AF65-F5344CB8AC3E}">
        <p14:creationId xmlns:p14="http://schemas.microsoft.com/office/powerpoint/2010/main" val="2885306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523220"/>
          </a:xfrm>
          <a:prstGeom prst="rect">
            <a:avLst/>
          </a:prstGeom>
          <a:noFill/>
        </p:spPr>
        <p:txBody>
          <a:bodyPr wrap="square" rtlCol="0">
            <a:spAutoFit/>
          </a:bodyPr>
          <a:lstStyle/>
          <a:p>
            <a:pPr algn="ctr"/>
            <a:r>
              <a:rPr lang="en-US" sz="2800" dirty="0"/>
              <a:t>8. My child has trouble sleeping</a:t>
            </a:r>
          </a:p>
        </p:txBody>
      </p:sp>
    </p:spTree>
    <p:extLst>
      <p:ext uri="{BB962C8B-B14F-4D97-AF65-F5344CB8AC3E}">
        <p14:creationId xmlns:p14="http://schemas.microsoft.com/office/powerpoint/2010/main" val="24207920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523220"/>
          </a:xfrm>
          <a:prstGeom prst="rect">
            <a:avLst/>
          </a:prstGeom>
          <a:noFill/>
        </p:spPr>
        <p:txBody>
          <a:bodyPr wrap="square" rtlCol="0">
            <a:spAutoFit/>
          </a:bodyPr>
          <a:lstStyle/>
          <a:p>
            <a:pPr algn="ctr"/>
            <a:r>
              <a:rPr lang="en-US" sz="2800" dirty="0"/>
              <a:t>9. My child feels scared to sleep on his/her own</a:t>
            </a:r>
          </a:p>
        </p:txBody>
      </p:sp>
    </p:spTree>
    <p:extLst>
      <p:ext uri="{BB962C8B-B14F-4D97-AF65-F5344CB8AC3E}">
        <p14:creationId xmlns:p14="http://schemas.microsoft.com/office/powerpoint/2010/main" val="56479323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523220"/>
          </a:xfrm>
          <a:prstGeom prst="rect">
            <a:avLst/>
          </a:prstGeom>
          <a:noFill/>
        </p:spPr>
        <p:txBody>
          <a:bodyPr wrap="square" rtlCol="0">
            <a:spAutoFit/>
          </a:bodyPr>
          <a:lstStyle/>
          <a:p>
            <a:pPr algn="ctr"/>
            <a:r>
              <a:rPr lang="en-US" sz="2800" dirty="0"/>
              <a:t>10. My child has problems with his/her appetite</a:t>
            </a:r>
          </a:p>
        </p:txBody>
      </p:sp>
    </p:spTree>
    <p:extLst>
      <p:ext uri="{BB962C8B-B14F-4D97-AF65-F5344CB8AC3E}">
        <p14:creationId xmlns:p14="http://schemas.microsoft.com/office/powerpoint/2010/main" val="20544799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685800" y="2004041"/>
            <a:ext cx="7696200" cy="954107"/>
          </a:xfrm>
          <a:prstGeom prst="rect">
            <a:avLst/>
          </a:prstGeom>
          <a:noFill/>
        </p:spPr>
        <p:txBody>
          <a:bodyPr wrap="square" rtlCol="0">
            <a:spAutoFit/>
          </a:bodyPr>
          <a:lstStyle/>
          <a:p>
            <a:pPr algn="ctr"/>
            <a:r>
              <a:rPr lang="en-US" sz="2800" dirty="0"/>
              <a:t>11. My child suddenly becomes dizzy or faint when there is no reason for this</a:t>
            </a:r>
          </a:p>
        </p:txBody>
      </p:sp>
    </p:spTree>
    <p:extLst>
      <p:ext uri="{BB962C8B-B14F-4D97-AF65-F5344CB8AC3E}">
        <p14:creationId xmlns:p14="http://schemas.microsoft.com/office/powerpoint/2010/main" val="120034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616521"/>
            <a:ext cx="8153400" cy="1384995"/>
          </a:xfrm>
          <a:prstGeom prst="rect">
            <a:avLst/>
          </a:prstGeom>
          <a:noFill/>
        </p:spPr>
        <p:txBody>
          <a:bodyPr wrap="square" rtlCol="0">
            <a:spAutoFit/>
          </a:bodyPr>
          <a:lstStyle/>
          <a:p>
            <a:pPr algn="ctr"/>
            <a:r>
              <a:rPr lang="en-US" sz="2800" dirty="0"/>
              <a:t>12. My child has to do some things over and over again (like washing hands, cleaning, or putting things in a certain order)</a:t>
            </a:r>
          </a:p>
        </p:txBody>
      </p:sp>
    </p:spTree>
    <p:extLst>
      <p:ext uri="{BB962C8B-B14F-4D97-AF65-F5344CB8AC3E}">
        <p14:creationId xmlns:p14="http://schemas.microsoft.com/office/powerpoint/2010/main" val="4251442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515815" y="1938006"/>
            <a:ext cx="8153400" cy="523220"/>
          </a:xfrm>
          <a:prstGeom prst="rect">
            <a:avLst/>
          </a:prstGeom>
          <a:noFill/>
        </p:spPr>
        <p:txBody>
          <a:bodyPr wrap="square" rtlCol="0">
            <a:spAutoFit/>
          </a:bodyPr>
          <a:lstStyle/>
          <a:p>
            <a:pPr algn="ctr"/>
            <a:r>
              <a:rPr lang="en-US" sz="2800" dirty="0"/>
              <a:t>13. My child has no energy for things</a:t>
            </a:r>
          </a:p>
        </p:txBody>
      </p:sp>
    </p:spTree>
    <p:extLst>
      <p:ext uri="{BB962C8B-B14F-4D97-AF65-F5344CB8AC3E}">
        <p14:creationId xmlns:p14="http://schemas.microsoft.com/office/powerpoint/2010/main" val="27194685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616521"/>
            <a:ext cx="8153400" cy="954107"/>
          </a:xfrm>
          <a:prstGeom prst="rect">
            <a:avLst/>
          </a:prstGeom>
          <a:noFill/>
        </p:spPr>
        <p:txBody>
          <a:bodyPr wrap="square" rtlCol="0">
            <a:spAutoFit/>
          </a:bodyPr>
          <a:lstStyle/>
          <a:p>
            <a:pPr algn="ctr"/>
            <a:r>
              <a:rPr lang="en-US" sz="2800" dirty="0"/>
              <a:t>14. My child suddenly starts to tremble or shake when there is no reason for this</a:t>
            </a:r>
          </a:p>
        </p:txBody>
      </p:sp>
    </p:spTree>
    <p:extLst>
      <p:ext uri="{BB962C8B-B14F-4D97-AF65-F5344CB8AC3E}">
        <p14:creationId xmlns:p14="http://schemas.microsoft.com/office/powerpoint/2010/main" val="19850064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509954" y="1906925"/>
            <a:ext cx="8153400" cy="523220"/>
          </a:xfrm>
          <a:prstGeom prst="rect">
            <a:avLst/>
          </a:prstGeom>
          <a:noFill/>
        </p:spPr>
        <p:txBody>
          <a:bodyPr wrap="square" rtlCol="0">
            <a:spAutoFit/>
          </a:bodyPr>
          <a:lstStyle/>
          <a:p>
            <a:pPr algn="ctr"/>
            <a:r>
              <a:rPr lang="en-US" sz="2800" dirty="0"/>
              <a:t>15. My child cannot think clearly</a:t>
            </a:r>
          </a:p>
        </p:txBody>
      </p:sp>
    </p:spTree>
    <p:extLst>
      <p:ext uri="{BB962C8B-B14F-4D97-AF65-F5344CB8AC3E}">
        <p14:creationId xmlns:p14="http://schemas.microsoft.com/office/powerpoint/2010/main" val="3443936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often has this problem bothered you </a:t>
            </a:r>
            <a:r>
              <a:rPr lang="en-US" u="sng" dirty="0"/>
              <a:t>IN THE LAST MONTH</a:t>
            </a:r>
            <a:r>
              <a:rPr lang="en-US" dirty="0"/>
              <a:t>?</a:t>
            </a:r>
          </a:p>
        </p:txBody>
      </p:sp>
      <p:sp>
        <p:nvSpPr>
          <p:cNvPr id="5" name="Footer Placeholder 4"/>
          <p:cNvSpPr>
            <a:spLocks noGrp="1"/>
          </p:cNvSpPr>
          <p:nvPr>
            <p:ph type="ftr" sz="quarter" idx="11"/>
          </p:nvPr>
        </p:nvSpPr>
        <p:spPr/>
        <p:txBody>
          <a:bodyPr/>
          <a:lstStyle/>
          <a:p>
            <a:r>
              <a:rPr lang="en-US"/>
              <a:t>Resource created by the MUSC Telehealth Outreach Program </a:t>
            </a:r>
          </a:p>
        </p:txBody>
      </p:sp>
      <p:graphicFrame>
        <p:nvGraphicFramePr>
          <p:cNvPr id="6" name="Table 5"/>
          <p:cNvGraphicFramePr>
            <a:graphicFrameLocks noGrp="1"/>
          </p:cNvGraphicFramePr>
          <p:nvPr/>
        </p:nvGraphicFramePr>
        <p:xfrm>
          <a:off x="723900" y="3352800"/>
          <a:ext cx="7696200" cy="1889760"/>
        </p:xfrm>
        <a:graphic>
          <a:graphicData uri="http://schemas.openxmlformats.org/drawingml/2006/table">
            <a:tbl>
              <a:tblPr firstRow="1" bandRow="1">
                <a:tableStyleId>{F5AB1C69-6EDB-4FF4-983F-18BD219EF322}</a:tableStyleId>
              </a:tblPr>
              <a:tblGrid>
                <a:gridCol w="1539240">
                  <a:extLst>
                    <a:ext uri="{9D8B030D-6E8A-4147-A177-3AD203B41FA5}">
                      <a16:colId xmlns:a16="http://schemas.microsoft.com/office/drawing/2014/main" val="20000"/>
                    </a:ext>
                  </a:extLst>
                </a:gridCol>
                <a:gridCol w="1539240">
                  <a:extLst>
                    <a:ext uri="{9D8B030D-6E8A-4147-A177-3AD203B41FA5}">
                      <a16:colId xmlns:a16="http://schemas.microsoft.com/office/drawing/2014/main" val="20001"/>
                    </a:ext>
                  </a:extLst>
                </a:gridCol>
                <a:gridCol w="1539240">
                  <a:extLst>
                    <a:ext uri="{9D8B030D-6E8A-4147-A177-3AD203B41FA5}">
                      <a16:colId xmlns:a16="http://schemas.microsoft.com/office/drawing/2014/main" val="20002"/>
                    </a:ext>
                  </a:extLst>
                </a:gridCol>
                <a:gridCol w="1539240">
                  <a:extLst>
                    <a:ext uri="{9D8B030D-6E8A-4147-A177-3AD203B41FA5}">
                      <a16:colId xmlns:a16="http://schemas.microsoft.com/office/drawing/2014/main" val="20004"/>
                    </a:ext>
                  </a:extLst>
                </a:gridCol>
                <a:gridCol w="1539240">
                  <a:extLst>
                    <a:ext uri="{9D8B030D-6E8A-4147-A177-3AD203B41FA5}">
                      <a16:colId xmlns:a16="http://schemas.microsoft.com/office/drawing/2014/main" val="20003"/>
                    </a:ext>
                  </a:extLst>
                </a:gridCol>
              </a:tblGrid>
              <a:tr h="370840">
                <a:tc>
                  <a:txBody>
                    <a:bodyPr/>
                    <a:lstStyle/>
                    <a:p>
                      <a:pPr algn="ctr"/>
                      <a:r>
                        <a:rPr lang="en-US" sz="400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40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40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70840">
                <a:tc>
                  <a:txBody>
                    <a:bodyPr/>
                    <a:lstStyle/>
                    <a:p>
                      <a:pPr algn="ctr"/>
                      <a:r>
                        <a:rPr lang="en-US" sz="3600" b="1" dirty="0"/>
                        <a:t>Not</a:t>
                      </a:r>
                      <a:r>
                        <a:rPr lang="en-US" sz="3600" b="1" baseline="0" dirty="0"/>
                        <a:t> at all</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a:t>A</a:t>
                      </a:r>
                      <a:r>
                        <a:rPr lang="en-US" sz="3600" b="1" baseline="0" dirty="0"/>
                        <a:t> little</a:t>
                      </a:r>
                      <a:endParaRPr lang="en-US" sz="3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400" b="1" dirty="0"/>
                        <a:t>Somewhat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3600" b="1" dirty="0"/>
                        <a:t>A 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3600" b="1" dirty="0"/>
                        <a:t>Almost Always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bl>
          </a:graphicData>
        </a:graphic>
      </p:graphicFrame>
      <p:graphicFrame>
        <p:nvGraphicFramePr>
          <p:cNvPr id="4" name="Table 3">
            <a:extLst>
              <a:ext uri="{FF2B5EF4-FFF2-40B4-BE49-F238E27FC236}">
                <a16:creationId xmlns:a16="http://schemas.microsoft.com/office/drawing/2014/main" id="{E7A1E47C-DAC7-2A44-8F30-124D7DFBF369}"/>
              </a:ext>
            </a:extLst>
          </p:cNvPr>
          <p:cNvGraphicFramePr>
            <a:graphicFrameLocks noGrp="1"/>
          </p:cNvGraphicFramePr>
          <p:nvPr>
            <p:extLst>
              <p:ext uri="{D42A27DB-BD31-4B8C-83A1-F6EECF244321}">
                <p14:modId xmlns:p14="http://schemas.microsoft.com/office/powerpoint/2010/main" val="3553469803"/>
              </p:ext>
            </p:extLst>
          </p:nvPr>
        </p:nvGraphicFramePr>
        <p:xfrm>
          <a:off x="723900" y="2002204"/>
          <a:ext cx="7696200" cy="853440"/>
        </p:xfrm>
        <a:graphic>
          <a:graphicData uri="http://schemas.openxmlformats.org/drawingml/2006/table">
            <a:tbl>
              <a:tblPr/>
              <a:tblGrid>
                <a:gridCol w="7696200">
                  <a:extLst>
                    <a:ext uri="{9D8B030D-6E8A-4147-A177-3AD203B41FA5}">
                      <a16:colId xmlns:a16="http://schemas.microsoft.com/office/drawing/2014/main" val="3242598261"/>
                    </a:ext>
                  </a:extLst>
                </a:gridCol>
              </a:tblGrid>
              <a:tr h="0">
                <a:tc>
                  <a:txBody>
                    <a:bodyPr/>
                    <a:lstStyle/>
                    <a:p>
                      <a:pPr algn="ctr"/>
                      <a:r>
                        <a:rPr lang="en-US" sz="2800" dirty="0">
                          <a:effectLst/>
                          <a:latin typeface="Calibri" panose="020F0502020204030204" pitchFamily="34" charset="0"/>
                          <a:cs typeface="Calibri" panose="020F0502020204030204" pitchFamily="34" charset="0"/>
                        </a:rPr>
                        <a:t>6. Trying not to think about it or have feelings about it </a:t>
                      </a:r>
                    </a:p>
                  </a:txBody>
                  <a:tcPr marL="47625" marR="47625" marT="0" marB="0">
                    <a:lnL>
                      <a:noFill/>
                    </a:lnL>
                    <a:lnR>
                      <a:noFill/>
                    </a:lnR>
                    <a:lnT>
                      <a:noFill/>
                    </a:lnT>
                    <a:lnB>
                      <a:noFill/>
                    </a:lnB>
                  </a:tcPr>
                </a:tc>
                <a:extLst>
                  <a:ext uri="{0D108BD9-81ED-4DB2-BD59-A6C34878D82A}">
                    <a16:rowId xmlns:a16="http://schemas.microsoft.com/office/drawing/2014/main" val="1706219510"/>
                  </a:ext>
                </a:extLst>
              </a:tr>
            </a:tbl>
          </a:graphicData>
        </a:graphic>
      </p:graphicFrame>
    </p:spTree>
    <p:extLst>
      <p:ext uri="{BB962C8B-B14F-4D97-AF65-F5344CB8AC3E}">
        <p14:creationId xmlns:p14="http://schemas.microsoft.com/office/powerpoint/2010/main" val="176524995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02837"/>
            <a:ext cx="8153400" cy="523220"/>
          </a:xfrm>
          <a:prstGeom prst="rect">
            <a:avLst/>
          </a:prstGeom>
          <a:noFill/>
        </p:spPr>
        <p:txBody>
          <a:bodyPr wrap="square" rtlCol="0">
            <a:spAutoFit/>
          </a:bodyPr>
          <a:lstStyle/>
          <a:p>
            <a:pPr algn="ctr"/>
            <a:r>
              <a:rPr lang="en-US" sz="2800" dirty="0"/>
              <a:t>16. My child feels worthless</a:t>
            </a:r>
          </a:p>
        </p:txBody>
      </p:sp>
    </p:spTree>
    <p:extLst>
      <p:ext uri="{BB962C8B-B14F-4D97-AF65-F5344CB8AC3E}">
        <p14:creationId xmlns:p14="http://schemas.microsoft.com/office/powerpoint/2010/main" val="65981586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616521"/>
            <a:ext cx="8153400" cy="954107"/>
          </a:xfrm>
          <a:prstGeom prst="rect">
            <a:avLst/>
          </a:prstGeom>
          <a:noFill/>
        </p:spPr>
        <p:txBody>
          <a:bodyPr wrap="square" rtlCol="0">
            <a:spAutoFit/>
          </a:bodyPr>
          <a:lstStyle/>
          <a:p>
            <a:pPr algn="ctr"/>
            <a:r>
              <a:rPr lang="en-US" sz="2800" dirty="0"/>
              <a:t>17. My child has to think of special thoughts (like numbers or words) to stop bad things from happening</a:t>
            </a:r>
          </a:p>
        </p:txBody>
      </p:sp>
    </p:spTree>
    <p:extLst>
      <p:ext uri="{BB962C8B-B14F-4D97-AF65-F5344CB8AC3E}">
        <p14:creationId xmlns:p14="http://schemas.microsoft.com/office/powerpoint/2010/main" val="24859772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785799"/>
            <a:ext cx="8153400" cy="523220"/>
          </a:xfrm>
          <a:prstGeom prst="rect">
            <a:avLst/>
          </a:prstGeom>
          <a:noFill/>
        </p:spPr>
        <p:txBody>
          <a:bodyPr wrap="square" rtlCol="0">
            <a:spAutoFit/>
          </a:bodyPr>
          <a:lstStyle/>
          <a:p>
            <a:pPr algn="ctr"/>
            <a:r>
              <a:rPr lang="en-US" sz="2800" dirty="0"/>
              <a:t>18. My child thinks about death</a:t>
            </a:r>
          </a:p>
        </p:txBody>
      </p:sp>
    </p:spTree>
    <p:extLst>
      <p:ext uri="{BB962C8B-B14F-4D97-AF65-F5344CB8AC3E}">
        <p14:creationId xmlns:p14="http://schemas.microsoft.com/office/powerpoint/2010/main" val="146896023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06925"/>
            <a:ext cx="8153400" cy="523220"/>
          </a:xfrm>
          <a:prstGeom prst="rect">
            <a:avLst/>
          </a:prstGeom>
          <a:noFill/>
        </p:spPr>
        <p:txBody>
          <a:bodyPr wrap="square" rtlCol="0">
            <a:spAutoFit/>
          </a:bodyPr>
          <a:lstStyle/>
          <a:p>
            <a:pPr algn="ctr"/>
            <a:r>
              <a:rPr lang="en-US" sz="2800" dirty="0"/>
              <a:t>19. My child feels like he/she doesn’t want to move</a:t>
            </a:r>
          </a:p>
        </p:txBody>
      </p:sp>
    </p:spTree>
    <p:extLst>
      <p:ext uri="{BB962C8B-B14F-4D97-AF65-F5344CB8AC3E}">
        <p14:creationId xmlns:p14="http://schemas.microsoft.com/office/powerpoint/2010/main" val="42663456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734285"/>
            <a:ext cx="8153400" cy="954107"/>
          </a:xfrm>
          <a:prstGeom prst="rect">
            <a:avLst/>
          </a:prstGeom>
          <a:noFill/>
        </p:spPr>
        <p:txBody>
          <a:bodyPr wrap="square" rtlCol="0">
            <a:spAutoFit/>
          </a:bodyPr>
          <a:lstStyle/>
          <a:p>
            <a:pPr algn="ctr"/>
            <a:r>
              <a:rPr lang="en-US" sz="2800" dirty="0"/>
              <a:t>20. My child worries that he/she will suddenly get a scared feeling when there is nothing to be afraid of</a:t>
            </a:r>
          </a:p>
        </p:txBody>
      </p:sp>
    </p:spTree>
    <p:extLst>
      <p:ext uri="{BB962C8B-B14F-4D97-AF65-F5344CB8AC3E}">
        <p14:creationId xmlns:p14="http://schemas.microsoft.com/office/powerpoint/2010/main" val="331610755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26283"/>
            <a:ext cx="8153400" cy="523220"/>
          </a:xfrm>
          <a:prstGeom prst="rect">
            <a:avLst/>
          </a:prstGeom>
          <a:noFill/>
        </p:spPr>
        <p:txBody>
          <a:bodyPr wrap="square" rtlCol="0">
            <a:spAutoFit/>
          </a:bodyPr>
          <a:lstStyle/>
          <a:p>
            <a:pPr algn="ctr"/>
            <a:r>
              <a:rPr lang="en-US" sz="2800" dirty="0"/>
              <a:t>21. My child is tired a lot</a:t>
            </a:r>
          </a:p>
        </p:txBody>
      </p:sp>
    </p:spTree>
    <p:extLst>
      <p:ext uri="{BB962C8B-B14F-4D97-AF65-F5344CB8AC3E}">
        <p14:creationId xmlns:p14="http://schemas.microsoft.com/office/powerpoint/2010/main" val="27419824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734285"/>
            <a:ext cx="8153400" cy="954107"/>
          </a:xfrm>
          <a:prstGeom prst="rect">
            <a:avLst/>
          </a:prstGeom>
          <a:noFill/>
        </p:spPr>
        <p:txBody>
          <a:bodyPr wrap="square" rtlCol="0">
            <a:spAutoFit/>
          </a:bodyPr>
          <a:lstStyle/>
          <a:p>
            <a:pPr algn="ctr"/>
            <a:r>
              <a:rPr lang="en-US" sz="2800" dirty="0"/>
              <a:t>22. My child feels afraid that he/she will make a fool of himself/herself in front of people</a:t>
            </a:r>
          </a:p>
        </p:txBody>
      </p:sp>
    </p:spTree>
    <p:extLst>
      <p:ext uri="{BB962C8B-B14F-4D97-AF65-F5344CB8AC3E}">
        <p14:creationId xmlns:p14="http://schemas.microsoft.com/office/powerpoint/2010/main" val="25837905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659890"/>
            <a:ext cx="8153400" cy="954107"/>
          </a:xfrm>
          <a:prstGeom prst="rect">
            <a:avLst/>
          </a:prstGeom>
          <a:noFill/>
        </p:spPr>
        <p:txBody>
          <a:bodyPr wrap="square" rtlCol="0">
            <a:spAutoFit/>
          </a:bodyPr>
          <a:lstStyle/>
          <a:p>
            <a:pPr algn="ctr"/>
            <a:r>
              <a:rPr lang="en-US" sz="2800" dirty="0"/>
              <a:t>23. My child has to do some things in just the right way to stop bad things from happening</a:t>
            </a:r>
          </a:p>
        </p:txBody>
      </p:sp>
    </p:spTree>
    <p:extLst>
      <p:ext uri="{BB962C8B-B14F-4D97-AF65-F5344CB8AC3E}">
        <p14:creationId xmlns:p14="http://schemas.microsoft.com/office/powerpoint/2010/main" val="48718445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38006"/>
            <a:ext cx="8153400" cy="523220"/>
          </a:xfrm>
          <a:prstGeom prst="rect">
            <a:avLst/>
          </a:prstGeom>
          <a:noFill/>
        </p:spPr>
        <p:txBody>
          <a:bodyPr wrap="square" rtlCol="0">
            <a:spAutoFit/>
          </a:bodyPr>
          <a:lstStyle/>
          <a:p>
            <a:pPr algn="ctr"/>
            <a:r>
              <a:rPr lang="en-US" sz="2800" dirty="0"/>
              <a:t>24. My child feels restless</a:t>
            </a:r>
          </a:p>
        </p:txBody>
      </p:sp>
    </p:spTree>
    <p:extLst>
      <p:ext uri="{BB962C8B-B14F-4D97-AF65-F5344CB8AC3E}">
        <p14:creationId xmlns:p14="http://schemas.microsoft.com/office/powerpoint/2010/main" val="15709329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How often does this happen for your child?</a:t>
            </a:r>
          </a:p>
        </p:txBody>
      </p:sp>
      <p:sp>
        <p:nvSpPr>
          <p:cNvPr id="6" name="Footer Placeholder 5"/>
          <p:cNvSpPr>
            <a:spLocks noGrp="1"/>
          </p:cNvSpPr>
          <p:nvPr>
            <p:ph type="ftr" sz="quarter" idx="11"/>
          </p:nvPr>
        </p:nvSpPr>
        <p:spPr/>
        <p:txBody>
          <a:bodyPr/>
          <a:lstStyle/>
          <a:p>
            <a:r>
              <a:rPr lang="en-US"/>
              <a:t>Resource created by the MUSC Telehealth Outreach Program </a:t>
            </a:r>
          </a:p>
        </p:txBody>
      </p:sp>
      <p:graphicFrame>
        <p:nvGraphicFramePr>
          <p:cNvPr id="5" name="Table 4"/>
          <p:cNvGraphicFramePr>
            <a:graphicFrameLocks noGrp="1"/>
          </p:cNvGraphicFramePr>
          <p:nvPr/>
        </p:nvGraphicFramePr>
        <p:xfrm>
          <a:off x="495300" y="3200400"/>
          <a:ext cx="8153400" cy="1615440"/>
        </p:xfrm>
        <a:graphic>
          <a:graphicData uri="http://schemas.openxmlformats.org/drawingml/2006/table">
            <a:tbl>
              <a:tblPr firstRow="1" bandRow="1">
                <a:tableStyleId>{F5AB1C69-6EDB-4FF4-983F-18BD219EF322}</a:tableStyleId>
              </a:tblPr>
              <a:tblGrid>
                <a:gridCol w="2038350">
                  <a:extLst>
                    <a:ext uri="{9D8B030D-6E8A-4147-A177-3AD203B41FA5}">
                      <a16:colId xmlns:a16="http://schemas.microsoft.com/office/drawing/2014/main" val="20000"/>
                    </a:ext>
                  </a:extLst>
                </a:gridCol>
                <a:gridCol w="20383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3"/>
                    </a:ext>
                  </a:extLst>
                </a:gridCol>
                <a:gridCol w="2038350">
                  <a:extLst>
                    <a:ext uri="{9D8B030D-6E8A-4147-A177-3AD203B41FA5}">
                      <a16:colId xmlns:a16="http://schemas.microsoft.com/office/drawing/2014/main" val="20002"/>
                    </a:ext>
                  </a:extLst>
                </a:gridCol>
              </a:tblGrid>
              <a:tr h="1615440">
                <a:tc>
                  <a:txBody>
                    <a:bodyPr/>
                    <a:lstStyle/>
                    <a:p>
                      <a:pPr algn="ctr"/>
                      <a:r>
                        <a:rPr lang="en-US" sz="4000" b="1" dirty="0">
                          <a:solidFill>
                            <a:schemeClr val="tx1"/>
                          </a:solidFill>
                        </a:rPr>
                        <a:t>Never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a:solidFill>
                            <a:schemeClr val="tx1"/>
                          </a:solidFill>
                        </a:rPr>
                        <a:t>Sometimes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4000" b="1" dirty="0">
                          <a:solidFill>
                            <a:schemeClr val="tx1"/>
                          </a:solidFill>
                        </a:rPr>
                        <a:t>Often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sz="4000" b="1" dirty="0">
                          <a:solidFill>
                            <a:schemeClr val="tx1"/>
                          </a:solidFill>
                        </a:rPr>
                        <a:t>Always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bl>
          </a:graphicData>
        </a:graphic>
      </p:graphicFrame>
      <p:sp>
        <p:nvSpPr>
          <p:cNvPr id="9" name="TextBox 8">
            <a:extLst>
              <a:ext uri="{FF2B5EF4-FFF2-40B4-BE49-F238E27FC236}">
                <a16:creationId xmlns:a16="http://schemas.microsoft.com/office/drawing/2014/main" id="{157EF3F2-B6D3-7B42-B637-1C1F688DB067}"/>
              </a:ext>
            </a:extLst>
          </p:cNvPr>
          <p:cNvSpPr txBox="1"/>
          <p:nvPr/>
        </p:nvSpPr>
        <p:spPr>
          <a:xfrm>
            <a:off x="495300" y="1926283"/>
            <a:ext cx="8153400" cy="954107"/>
          </a:xfrm>
          <a:prstGeom prst="rect">
            <a:avLst/>
          </a:prstGeom>
          <a:noFill/>
        </p:spPr>
        <p:txBody>
          <a:bodyPr wrap="square" rtlCol="0">
            <a:spAutoFit/>
          </a:bodyPr>
          <a:lstStyle/>
          <a:p>
            <a:pPr algn="ctr"/>
            <a:r>
              <a:rPr lang="en-US" sz="2800" dirty="0"/>
              <a:t>25. My </a:t>
            </a:r>
            <a:r>
              <a:rPr lang="en-US" sz="2800"/>
              <a:t>child worries that </a:t>
            </a:r>
            <a:r>
              <a:rPr lang="en-US" sz="2800" dirty="0"/>
              <a:t>something bad will happen </a:t>
            </a:r>
            <a:r>
              <a:rPr lang="en-US" sz="2800"/>
              <a:t>to him/her</a:t>
            </a:r>
            <a:endParaRPr lang="en-US" sz="2800" dirty="0"/>
          </a:p>
        </p:txBody>
      </p:sp>
    </p:spTree>
    <p:extLst>
      <p:ext uri="{BB962C8B-B14F-4D97-AF65-F5344CB8AC3E}">
        <p14:creationId xmlns:p14="http://schemas.microsoft.com/office/powerpoint/2010/main" val="4097845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1271</TotalTime>
  <Words>4329</Words>
  <Application>Microsoft Macintosh PowerPoint</Application>
  <PresentationFormat>On-screen Show (4:3)</PresentationFormat>
  <Paragraphs>913</Paragraphs>
  <Slides>99</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99</vt:i4>
      </vt:variant>
    </vt:vector>
  </HeadingPairs>
  <TitlesOfParts>
    <vt:vector size="104" baseType="lpstr">
      <vt:lpstr>Arial</vt:lpstr>
      <vt:lpstr>Calibri</vt:lpstr>
      <vt:lpstr>Office Theme</vt:lpstr>
      <vt:lpstr>1_Office Theme</vt:lpstr>
      <vt:lpstr>2_Office Theme</vt:lpstr>
      <vt:lpstr>Instructions for this Resource</vt:lpstr>
      <vt:lpstr>CHILD  English Measures</vt:lpstr>
      <vt:lpstr>CPSS - child</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How often has this problem bothered you IN THE LAST MONTH?</vt:lpstr>
      <vt:lpstr>Have the problems above been getting in the way of these parts of your life IN THE PAST MONTH? </vt:lpstr>
      <vt:lpstr>RCADS – child</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How often does this happen to you?</vt:lpstr>
      <vt:lpstr>CAREGIVER English Measures</vt:lpstr>
      <vt:lpstr>CPSS - caregiver</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How often has this problem bothered your child IN THE LAST MONTH?</vt:lpstr>
      <vt:lpstr>Have the problems above been getting in the way of these parts of your child’s life IN THE PAST MONTH? </vt:lpstr>
      <vt:lpstr>RCADS – caregiver</vt:lpstr>
      <vt:lpstr>How often does this happen for your child?</vt:lpstr>
      <vt:lpstr>How often does this happen for your child?</vt:lpstr>
      <vt:lpstr>PowerPoint Presentation</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lpstr>How often does this happen for your child?</vt:lpstr>
    </vt:vector>
  </TitlesOfParts>
  <Company>Medical University of South Carolina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¿Cuánto del tiempo durante el ultimo mes le sucedió el problema a su hijo?</dc:title>
  <dc:creator>Bianca</dc:creator>
  <cp:lastModifiedBy>Stewart, Regan</cp:lastModifiedBy>
  <cp:revision>99</cp:revision>
  <dcterms:created xsi:type="dcterms:W3CDTF">2017-10-31T17:13:12Z</dcterms:created>
  <dcterms:modified xsi:type="dcterms:W3CDTF">2020-04-03T21:14:30Z</dcterms:modified>
</cp:coreProperties>
</file>