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50" r:id="rId3"/>
    <p:sldMasterId id="2147483762" r:id="rId4"/>
    <p:sldMasterId id="2147483864" r:id="rId5"/>
  </p:sldMasterIdLst>
  <p:sldIdLst>
    <p:sldId id="256" r:id="rId6"/>
    <p:sldId id="970" r:id="rId7"/>
    <p:sldId id="474" r:id="rId8"/>
    <p:sldId id="258" r:id="rId9"/>
    <p:sldId id="261" r:id="rId10"/>
    <p:sldId id="971" r:id="rId11"/>
    <p:sldId id="972" r:id="rId12"/>
    <p:sldId id="973" r:id="rId13"/>
    <p:sldId id="974" r:id="rId14"/>
    <p:sldId id="975" r:id="rId15"/>
    <p:sldId id="976" r:id="rId16"/>
    <p:sldId id="977" r:id="rId17"/>
    <p:sldId id="978" r:id="rId18"/>
    <p:sldId id="979" r:id="rId19"/>
    <p:sldId id="980" r:id="rId20"/>
    <p:sldId id="981" r:id="rId21"/>
    <p:sldId id="982" r:id="rId22"/>
    <p:sldId id="983" r:id="rId23"/>
    <p:sldId id="984" r:id="rId24"/>
    <p:sldId id="985" r:id="rId25"/>
    <p:sldId id="986" r:id="rId26"/>
    <p:sldId id="987" r:id="rId27"/>
    <p:sldId id="988" r:id="rId28"/>
    <p:sldId id="989" r:id="rId29"/>
    <p:sldId id="990" r:id="rId30"/>
    <p:sldId id="991" r:id="rId31"/>
    <p:sldId id="992" r:id="rId32"/>
    <p:sldId id="915" r:id="rId33"/>
    <p:sldId id="916" r:id="rId34"/>
    <p:sldId id="996" r:id="rId35"/>
    <p:sldId id="995" r:id="rId36"/>
    <p:sldId id="994" r:id="rId37"/>
    <p:sldId id="993" r:id="rId38"/>
    <p:sldId id="997" r:id="rId39"/>
    <p:sldId id="998" r:id="rId40"/>
    <p:sldId id="999" r:id="rId41"/>
    <p:sldId id="1000" r:id="rId42"/>
    <p:sldId id="1001" r:id="rId43"/>
    <p:sldId id="1002" r:id="rId44"/>
    <p:sldId id="1003" r:id="rId45"/>
    <p:sldId id="1004" r:id="rId46"/>
    <p:sldId id="1005" r:id="rId47"/>
    <p:sldId id="1006" r:id="rId48"/>
    <p:sldId id="1007" r:id="rId49"/>
    <p:sldId id="1008" r:id="rId50"/>
    <p:sldId id="1009" r:id="rId51"/>
    <p:sldId id="1010" r:id="rId52"/>
    <p:sldId id="1011" r:id="rId53"/>
    <p:sldId id="1012" r:id="rId54"/>
    <p:sldId id="1013" r:id="rId55"/>
    <p:sldId id="1014" r:id="rId56"/>
    <p:sldId id="1015" r:id="rId57"/>
    <p:sldId id="1016" r:id="rId58"/>
    <p:sldId id="259" r:id="rId59"/>
    <p:sldId id="260" r:id="rId60"/>
    <p:sldId id="1017" r:id="rId61"/>
    <p:sldId id="1018" r:id="rId62"/>
    <p:sldId id="1019" r:id="rId63"/>
    <p:sldId id="1020" r:id="rId64"/>
    <p:sldId id="1021" r:id="rId65"/>
    <p:sldId id="1022" r:id="rId66"/>
    <p:sldId id="1023" r:id="rId67"/>
    <p:sldId id="1024" r:id="rId68"/>
    <p:sldId id="1025" r:id="rId69"/>
    <p:sldId id="1026" r:id="rId70"/>
    <p:sldId id="1027" r:id="rId71"/>
    <p:sldId id="1028" r:id="rId72"/>
    <p:sldId id="1029" r:id="rId73"/>
    <p:sldId id="1030" r:id="rId74"/>
    <p:sldId id="1031" r:id="rId75"/>
    <p:sldId id="1032" r:id="rId76"/>
    <p:sldId id="1033" r:id="rId77"/>
    <p:sldId id="1034" r:id="rId78"/>
    <p:sldId id="1035" r:id="rId79"/>
    <p:sldId id="1036" r:id="rId80"/>
    <p:sldId id="1037" r:id="rId81"/>
    <p:sldId id="1038" r:id="rId82"/>
    <p:sldId id="1039" r:id="rId83"/>
    <p:sldId id="1040" r:id="rId84"/>
    <p:sldId id="1041" r:id="rId85"/>
    <p:sldId id="1042" r:id="rId86"/>
    <p:sldId id="1043" r:id="rId87"/>
    <p:sldId id="1044" r:id="rId88"/>
    <p:sldId id="1045" r:id="rId89"/>
    <p:sldId id="313" r:id="rId90"/>
    <p:sldId id="315" r:id="rId91"/>
    <p:sldId id="1046" r:id="rId92"/>
    <p:sldId id="1047" r:id="rId93"/>
    <p:sldId id="1048" r:id="rId94"/>
    <p:sldId id="1049" r:id="rId95"/>
    <p:sldId id="1050" r:id="rId96"/>
    <p:sldId id="1051" r:id="rId97"/>
    <p:sldId id="1052" r:id="rId98"/>
    <p:sldId id="1053" r:id="rId99"/>
    <p:sldId id="1054" r:id="rId100"/>
    <p:sldId id="1055" r:id="rId101"/>
    <p:sldId id="1056" r:id="rId102"/>
    <p:sldId id="1057" r:id="rId103"/>
    <p:sldId id="1058" r:id="rId104"/>
    <p:sldId id="1059" r:id="rId105"/>
    <p:sldId id="1060" r:id="rId106"/>
    <p:sldId id="1061" r:id="rId107"/>
    <p:sldId id="1062" r:id="rId108"/>
    <p:sldId id="1063" r:id="rId109"/>
    <p:sldId id="1064" r:id="rId110"/>
    <p:sldId id="1065" r:id="rId111"/>
    <p:sldId id="1070" r:id="rId112"/>
    <p:sldId id="1069" r:id="rId113"/>
    <p:sldId id="1068" r:id="rId114"/>
    <p:sldId id="1067" r:id="rId115"/>
    <p:sldId id="1066" r:id="rId116"/>
    <p:sldId id="1071" r:id="rId117"/>
    <p:sldId id="362" r:id="rId118"/>
    <p:sldId id="363" r:id="rId119"/>
    <p:sldId id="1072" r:id="rId120"/>
    <p:sldId id="1073" r:id="rId121"/>
    <p:sldId id="1074" r:id="rId122"/>
    <p:sldId id="1075" r:id="rId123"/>
    <p:sldId id="1076" r:id="rId124"/>
    <p:sldId id="1077" r:id="rId125"/>
    <p:sldId id="1078" r:id="rId126"/>
    <p:sldId id="1079" r:id="rId127"/>
    <p:sldId id="1080" r:id="rId128"/>
    <p:sldId id="1081" r:id="rId129"/>
    <p:sldId id="1082" r:id="rId130"/>
    <p:sldId id="1083" r:id="rId131"/>
    <p:sldId id="1084" r:id="rId132"/>
    <p:sldId id="1085" r:id="rId133"/>
    <p:sldId id="1086" r:id="rId134"/>
    <p:sldId id="1087" r:id="rId135"/>
    <p:sldId id="1088" r:id="rId136"/>
    <p:sldId id="1089" r:id="rId137"/>
    <p:sldId id="1090" r:id="rId138"/>
    <p:sldId id="942" r:id="rId139"/>
    <p:sldId id="913" r:id="rId140"/>
    <p:sldId id="1091" r:id="rId141"/>
    <p:sldId id="1092" r:id="rId142"/>
    <p:sldId id="1093" r:id="rId143"/>
    <p:sldId id="1094" r:id="rId144"/>
    <p:sldId id="1095" r:id="rId145"/>
    <p:sldId id="1096" r:id="rId146"/>
    <p:sldId id="475" r:id="rId147"/>
    <p:sldId id="476" r:id="rId148"/>
    <p:sldId id="477" r:id="rId149"/>
    <p:sldId id="478" r:id="rId150"/>
    <p:sldId id="479" r:id="rId151"/>
    <p:sldId id="480" r:id="rId152"/>
    <p:sldId id="481" r:id="rId153"/>
    <p:sldId id="482" r:id="rId154"/>
    <p:sldId id="483" r:id="rId155"/>
    <p:sldId id="484" r:id="rId156"/>
    <p:sldId id="485" r:id="rId157"/>
    <p:sldId id="486" r:id="rId158"/>
    <p:sldId id="487" r:id="rId159"/>
    <p:sldId id="488" r:id="rId160"/>
    <p:sldId id="489" r:id="rId161"/>
    <p:sldId id="490" r:id="rId162"/>
    <p:sldId id="491" r:id="rId163"/>
    <p:sldId id="492" r:id="rId164"/>
    <p:sldId id="493" r:id="rId165"/>
    <p:sldId id="494" r:id="rId166"/>
    <p:sldId id="495" r:id="rId167"/>
    <p:sldId id="496" r:id="rId168"/>
    <p:sldId id="497" r:id="rId169"/>
    <p:sldId id="498" r:id="rId170"/>
    <p:sldId id="943" r:id="rId171"/>
    <p:sldId id="944" r:id="rId172"/>
    <p:sldId id="945" r:id="rId173"/>
    <p:sldId id="946" r:id="rId174"/>
    <p:sldId id="947" r:id="rId175"/>
    <p:sldId id="948" r:id="rId176"/>
    <p:sldId id="949" r:id="rId177"/>
    <p:sldId id="950" r:id="rId178"/>
    <p:sldId id="951" r:id="rId179"/>
    <p:sldId id="952" r:id="rId180"/>
    <p:sldId id="953" r:id="rId181"/>
    <p:sldId id="954" r:id="rId182"/>
    <p:sldId id="955" r:id="rId183"/>
    <p:sldId id="956" r:id="rId184"/>
    <p:sldId id="957" r:id="rId185"/>
    <p:sldId id="958" r:id="rId186"/>
    <p:sldId id="959" r:id="rId187"/>
    <p:sldId id="960" r:id="rId188"/>
    <p:sldId id="961" r:id="rId189"/>
    <p:sldId id="962" r:id="rId190"/>
    <p:sldId id="963" r:id="rId191"/>
    <p:sldId id="964" r:id="rId192"/>
    <p:sldId id="965" r:id="rId193"/>
    <p:sldId id="966" r:id="rId194"/>
    <p:sldId id="967" r:id="rId195"/>
    <p:sldId id="968" r:id="rId196"/>
    <p:sldId id="499" r:id="rId197"/>
    <p:sldId id="500" r:id="rId198"/>
    <p:sldId id="501" r:id="rId199"/>
    <p:sldId id="502" r:id="rId200"/>
    <p:sldId id="503" r:id="rId201"/>
    <p:sldId id="504" r:id="rId202"/>
    <p:sldId id="505" r:id="rId203"/>
    <p:sldId id="506" r:id="rId204"/>
    <p:sldId id="507" r:id="rId205"/>
    <p:sldId id="508" r:id="rId206"/>
    <p:sldId id="509" r:id="rId207"/>
    <p:sldId id="510" r:id="rId208"/>
    <p:sldId id="511" r:id="rId209"/>
    <p:sldId id="512" r:id="rId210"/>
    <p:sldId id="513" r:id="rId211"/>
    <p:sldId id="514" r:id="rId212"/>
    <p:sldId id="515" r:id="rId213"/>
    <p:sldId id="516" r:id="rId214"/>
    <p:sldId id="517" r:id="rId215"/>
    <p:sldId id="518" r:id="rId216"/>
    <p:sldId id="519" r:id="rId217"/>
    <p:sldId id="520" r:id="rId218"/>
    <p:sldId id="521" r:id="rId219"/>
    <p:sldId id="522" r:id="rId220"/>
    <p:sldId id="523" r:id="rId221"/>
    <p:sldId id="524" r:id="rId222"/>
    <p:sldId id="525" r:id="rId223"/>
    <p:sldId id="526" r:id="rId2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FFF"/>
    <a:srgbClr val="CCFFFF"/>
    <a:srgbClr val="479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5374" autoAdjust="0"/>
  </p:normalViewPr>
  <p:slideViewPr>
    <p:cSldViewPr snapToGrid="0">
      <p:cViewPr varScale="1">
        <p:scale>
          <a:sx n="103" d="100"/>
          <a:sy n="103" d="100"/>
        </p:scale>
        <p:origin x="726" y="102"/>
      </p:cViewPr>
      <p:guideLst/>
    </p:cSldViewPr>
  </p:slideViewPr>
  <p:outlineViewPr>
    <p:cViewPr>
      <p:scale>
        <a:sx n="33" d="100"/>
        <a:sy n="33" d="100"/>
      </p:scale>
      <p:origin x="0" y="-148728"/>
    </p:cViewPr>
  </p:outlineViewPr>
  <p:notesTextViewPr>
    <p:cViewPr>
      <p:scale>
        <a:sx n="1" d="1"/>
        <a:sy n="1" d="1"/>
      </p:scale>
      <p:origin x="0" y="0"/>
    </p:cViewPr>
  </p:notesTextViewPr>
  <p:sorterViewPr>
    <p:cViewPr>
      <p:scale>
        <a:sx n="100" d="100"/>
        <a:sy n="100" d="100"/>
      </p:scale>
      <p:origin x="0" y="-5664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viewProps" Target="viewProp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theme" Target="theme/theme1.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tableStyles" Target="tableStyles.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14" Type="http://schemas.openxmlformats.org/officeDocument/2006/relationships/slide" Target="slides/slide9.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8" Type="http://schemas.openxmlformats.org/officeDocument/2006/relationships/slide" Target="slides/slide3.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219" Type="http://schemas.openxmlformats.org/officeDocument/2006/relationships/slide" Target="slides/slide214.xml"/><Relationship Id="rId3" Type="http://schemas.openxmlformats.org/officeDocument/2006/relationships/slideMaster" Target="slideMasters/slideMaster3.xml"/><Relationship Id="rId214" Type="http://schemas.openxmlformats.org/officeDocument/2006/relationships/slide" Target="slides/slide209.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presProps" Target="pres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12" Type="http://schemas.openxmlformats.org/officeDocument/2006/relationships/slide" Target="slides/slide207.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18" Type="http://schemas.openxmlformats.org/officeDocument/2006/relationships/slide" Target="slides/slide13.xml"/><Relationship Id="rId39" Type="http://schemas.openxmlformats.org/officeDocument/2006/relationships/slide" Target="slides/slide34.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 Type="http://schemas.openxmlformats.org/officeDocument/2006/relationships/slideMaster" Target="slideMasters/slideMaster2.xml"/><Relationship Id="rId29" Type="http://schemas.openxmlformats.org/officeDocument/2006/relationships/slide" Target="slides/slide24.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 Id="rId19" Type="http://schemas.openxmlformats.org/officeDocument/2006/relationships/slide" Target="slides/slide14.xml"/><Relationship Id="rId224" Type="http://schemas.openxmlformats.org/officeDocument/2006/relationships/slide" Target="slides/slide219.xml"/><Relationship Id="rId30" Type="http://schemas.openxmlformats.org/officeDocument/2006/relationships/slide" Target="slides/slide2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189" Type="http://schemas.openxmlformats.org/officeDocument/2006/relationships/slide" Target="slides/slide18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CF2FDF-18F1-47C9-8AB5-8B87A4EA3782}"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393261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CF2FDF-18F1-47C9-8AB5-8B87A4EA3782}"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4108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CF2FDF-18F1-47C9-8AB5-8B87A4EA3782}"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767060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12863E8F-9A13-DD18-3226-B085B0C1D6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714" y="6047798"/>
            <a:ext cx="2442572" cy="810202"/>
          </a:xfrm>
          <a:prstGeom prst="rect">
            <a:avLst/>
          </a:prstGeom>
        </p:spPr>
      </p:pic>
    </p:spTree>
    <p:extLst>
      <p:ext uri="{BB962C8B-B14F-4D97-AF65-F5344CB8AC3E}">
        <p14:creationId xmlns:p14="http://schemas.microsoft.com/office/powerpoint/2010/main" val="1380683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3632948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2821080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E5F716-5964-49BB-9D63-0223B8F9FB0A}"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99290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E5F716-5964-49BB-9D63-0223B8F9FB0A}" type="datetimeFigureOut">
              <a:rPr lang="en-US" smtClean="0"/>
              <a:t>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1418969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E5F716-5964-49BB-9D63-0223B8F9FB0A}" type="datetimeFigureOut">
              <a:rPr lang="en-US" smtClean="0"/>
              <a:t>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1642004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5F716-5964-49BB-9D63-0223B8F9FB0A}" type="datetimeFigureOut">
              <a:rPr lang="en-US" smtClean="0"/>
              <a:t>6/12/2022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2862735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E5F716-5964-49BB-9D63-0223B8F9FB0A}"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16332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CF2FDF-18F1-47C9-8AB5-8B87A4EA3782}"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295240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E5F716-5964-49BB-9D63-0223B8F9FB0A}"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1427456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247237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3715547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552AE6A2-8A8D-47A0-93F6-9F369075241D}"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33553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3986618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5593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E5F716-5964-49BB-9D63-0223B8F9FB0A}"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249764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E5F716-5964-49BB-9D63-0223B8F9FB0A}" type="datetimeFigureOut">
              <a:rPr lang="en-US" smtClean="0"/>
              <a:t>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3679404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E5F716-5964-49BB-9D63-0223B8F9FB0A}" type="datetimeFigureOut">
              <a:rPr lang="en-US" smtClean="0"/>
              <a:t>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3805835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5F716-5964-49BB-9D63-0223B8F9FB0A}" type="datetimeFigureOut">
              <a:rPr lang="en-US" smtClean="0"/>
              <a:t>6/12/2022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57187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CF2FDF-18F1-47C9-8AB5-8B87A4EA3782}"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3238707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E5F716-5964-49BB-9D63-0223B8F9FB0A}"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1229190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E5F716-5964-49BB-9D63-0223B8F9FB0A}"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3536262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722063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2217373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52AE6A2-8A8D-47A0-93F6-9F369075241D}" type="slidenum">
              <a:rPr lang="en-US" smtClean="0"/>
              <a:t>‹#›</a:t>
            </a:fld>
            <a:endParaRPr lang="en-US"/>
          </a:p>
        </p:txBody>
      </p:sp>
      <p:pic>
        <p:nvPicPr>
          <p:cNvPr id="13" name="Picture 12" descr="A picture containing text&#10;&#10;Description automatically generated">
            <a:extLst>
              <a:ext uri="{FF2B5EF4-FFF2-40B4-BE49-F238E27FC236}">
                <a16:creationId xmlns:a16="http://schemas.microsoft.com/office/drawing/2014/main" id="{8D40AC47-5123-338D-6D70-71E96B17F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714" y="6047798"/>
            <a:ext cx="2442572" cy="810202"/>
          </a:xfrm>
          <a:prstGeom prst="rect">
            <a:avLst/>
          </a:prstGeom>
        </p:spPr>
      </p:pic>
    </p:spTree>
    <p:extLst>
      <p:ext uri="{BB962C8B-B14F-4D97-AF65-F5344CB8AC3E}">
        <p14:creationId xmlns:p14="http://schemas.microsoft.com/office/powerpoint/2010/main" val="4089955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2925773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3459374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E5F716-5964-49BB-9D63-0223B8F9FB0A}"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404791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E5F716-5964-49BB-9D63-0223B8F9FB0A}" type="datetimeFigureOut">
              <a:rPr lang="en-US" smtClean="0"/>
              <a:t>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76957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E5F716-5964-49BB-9D63-0223B8F9FB0A}" type="datetimeFigureOut">
              <a:rPr lang="en-US" smtClean="0"/>
              <a:t>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50413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CF2FDF-18F1-47C9-8AB5-8B87A4EA3782}"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68869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5F716-5964-49BB-9D63-0223B8F9FB0A}" type="datetimeFigureOut">
              <a:rPr lang="en-US" smtClean="0"/>
              <a:t>6/12/2022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2501813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E5F716-5964-49BB-9D63-0223B8F9FB0A}"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1218122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E5F716-5964-49BB-9D63-0223B8F9FB0A}"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223744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CF2FDF-18F1-47C9-8AB5-8B87A4EA3782}"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3003250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6CF2FDF-18F1-47C9-8AB5-8B87A4EA3782}"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108303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6CF2FDF-18F1-47C9-8AB5-8B87A4EA3782}"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2010983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CF2FDF-18F1-47C9-8AB5-8B87A4EA3782}"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1929253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6CF2FDF-18F1-47C9-8AB5-8B87A4EA3782}" type="datetimeFigureOut">
              <a:rPr lang="en-US" smtClean="0"/>
              <a:t>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3888442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6CF2FDF-18F1-47C9-8AB5-8B87A4EA3782}" type="datetimeFigureOut">
              <a:rPr lang="en-US" smtClean="0"/>
              <a:t>6/12/2022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2355105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428316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CF2FDF-18F1-47C9-8AB5-8B87A4EA3782}" type="datetimeFigureOut">
              <a:rPr lang="en-US" smtClean="0"/>
              <a:t>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2685505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13867853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384989777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2482869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52AE6A2-8A8D-47A0-93F6-9F369075241D}" type="slidenum">
              <a:rPr lang="en-US" smtClean="0"/>
              <a:t>‹#›</a:t>
            </a:fld>
            <a:endParaRPr lang="en-US"/>
          </a:p>
        </p:txBody>
      </p:sp>
    </p:spTree>
    <p:extLst>
      <p:ext uri="{BB962C8B-B14F-4D97-AF65-F5344CB8AC3E}">
        <p14:creationId xmlns:p14="http://schemas.microsoft.com/office/powerpoint/2010/main" val="227009666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E5F716-5964-49BB-9D63-0223B8F9FB0A}"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28863005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E5F716-5964-49BB-9D63-0223B8F9FB0A}" type="datetimeFigureOut">
              <a:rPr lang="en-US" smtClean="0"/>
              <a:t>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1195516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E5F716-5964-49BB-9D63-0223B8F9FB0A}" type="datetimeFigureOut">
              <a:rPr lang="en-US" smtClean="0"/>
              <a:t>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320003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5F716-5964-49BB-9D63-0223B8F9FB0A}" type="datetimeFigureOut">
              <a:rPr lang="en-US" smtClean="0"/>
              <a:t>6/12/2022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39543556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E5F716-5964-49BB-9D63-0223B8F9FB0A}"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16341274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E5F716-5964-49BB-9D63-0223B8F9FB0A}"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33490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CF2FDF-18F1-47C9-8AB5-8B87A4EA3782}" type="datetimeFigureOut">
              <a:rPr lang="en-US" smtClean="0"/>
              <a:t>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2717843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27890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5E5F716-5964-49BB-9D63-0223B8F9FB0A}" type="datetimeFigureOut">
              <a:rPr lang="en-US" smtClean="0"/>
              <a:t>6/12/2022</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552AE6A2-8A8D-47A0-93F6-9F369075241D}" type="slidenum">
              <a:rPr lang="en-US" smtClean="0"/>
              <a:t>‹#›</a:t>
            </a:fld>
            <a:endParaRPr lang="en-US"/>
          </a:p>
        </p:txBody>
      </p:sp>
    </p:spTree>
    <p:extLst>
      <p:ext uri="{BB962C8B-B14F-4D97-AF65-F5344CB8AC3E}">
        <p14:creationId xmlns:p14="http://schemas.microsoft.com/office/powerpoint/2010/main" val="403112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F2FDF-18F1-47C9-8AB5-8B87A4EA3782}" type="datetimeFigureOut">
              <a:rPr lang="en-US" smtClean="0"/>
              <a:t>6/12/2022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87566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CF2FDF-18F1-47C9-8AB5-8B87A4EA3782}"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377407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CF2FDF-18F1-47C9-8AB5-8B87A4EA3782}"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0F55C-D874-4F51-911F-64F71C6A4B98}" type="slidenum">
              <a:rPr lang="en-US" smtClean="0"/>
              <a:t>‹#›</a:t>
            </a:fld>
            <a:endParaRPr lang="en-US"/>
          </a:p>
        </p:txBody>
      </p:sp>
    </p:spTree>
    <p:extLst>
      <p:ext uri="{BB962C8B-B14F-4D97-AF65-F5344CB8AC3E}">
        <p14:creationId xmlns:p14="http://schemas.microsoft.com/office/powerpoint/2010/main" val="147529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2.jpe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F2FDF-18F1-47C9-8AB5-8B87A4EA3782}" type="datetimeFigureOut">
              <a:rPr lang="en-US" smtClean="0"/>
              <a:t>6/12/2022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0F55C-D874-4F51-911F-64F71C6A4B98}" type="slidenum">
              <a:rPr lang="en-US" smtClean="0"/>
              <a:t>‹#›</a:t>
            </a:fld>
            <a:endParaRPr lang="en-US"/>
          </a:p>
        </p:txBody>
      </p:sp>
    </p:spTree>
    <p:extLst>
      <p:ext uri="{BB962C8B-B14F-4D97-AF65-F5344CB8AC3E}">
        <p14:creationId xmlns:p14="http://schemas.microsoft.com/office/powerpoint/2010/main" val="4103416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F2FDF-18F1-47C9-8AB5-8B87A4EA3782}" type="datetimeFigureOut">
              <a:rPr lang="en-US" smtClean="0"/>
              <a:t>6/12/2022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0F55C-D874-4F51-911F-64F71C6A4B98}" type="slidenum">
              <a:rPr lang="en-US" smtClean="0"/>
              <a:t>‹#›</a:t>
            </a:fld>
            <a:endParaRPr lang="en-US"/>
          </a:p>
        </p:txBody>
      </p:sp>
    </p:spTree>
    <p:extLst>
      <p:ext uri="{BB962C8B-B14F-4D97-AF65-F5344CB8AC3E}">
        <p14:creationId xmlns:p14="http://schemas.microsoft.com/office/powerpoint/2010/main" val="4419808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56CF2FDF-18F1-47C9-8AB5-8B87A4EA3782}" type="datetimeFigureOut">
              <a:rPr lang="en-US" smtClean="0"/>
              <a:t>6/12/2022</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8460F55C-D874-4F51-911F-64F71C6A4B98}" type="slidenum">
              <a:rPr lang="en-US" smtClean="0"/>
              <a:t>‹#›</a:t>
            </a:fld>
            <a:endParaRPr lang="en-US"/>
          </a:p>
        </p:txBody>
      </p:sp>
    </p:spTree>
    <p:extLst>
      <p:ext uri="{BB962C8B-B14F-4D97-AF65-F5344CB8AC3E}">
        <p14:creationId xmlns:p14="http://schemas.microsoft.com/office/powerpoint/2010/main" val="316245723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CF2FDF-18F1-47C9-8AB5-8B87A4EA3782}" type="datetimeFigureOut">
              <a:rPr lang="en-US" smtClean="0"/>
              <a:t>6/12/2022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460F55C-D874-4F51-911F-64F71C6A4B98}" type="slidenum">
              <a:rPr lang="en-US" smtClean="0"/>
              <a:t>‹#›</a:t>
            </a:fld>
            <a:endParaRPr lang="en-US"/>
          </a:p>
        </p:txBody>
      </p:sp>
    </p:spTree>
    <p:extLst>
      <p:ext uri="{BB962C8B-B14F-4D97-AF65-F5344CB8AC3E}">
        <p14:creationId xmlns:p14="http://schemas.microsoft.com/office/powerpoint/2010/main" val="160261052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6CF2FDF-18F1-47C9-8AB5-8B87A4EA3782}" type="datetimeFigureOut">
              <a:rPr lang="en-US" smtClean="0"/>
              <a:t>6/12/2022</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460F55C-D874-4F51-911F-64F71C6A4B98}" type="slidenum">
              <a:rPr lang="en-US" smtClean="0"/>
              <a:t>‹#›</a:t>
            </a:fld>
            <a:endParaRPr lang="en-US"/>
          </a:p>
        </p:txBody>
      </p:sp>
    </p:spTree>
    <p:extLst>
      <p:ext uri="{BB962C8B-B14F-4D97-AF65-F5344CB8AC3E}">
        <p14:creationId xmlns:p14="http://schemas.microsoft.com/office/powerpoint/2010/main" val="4250304948"/>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slide" Target="slide3.xml"/></Relationships>
</file>

<file path=ppt/slides/_rels/slide1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mailto:tfcbt@unm.edu" TargetMode="Externa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5.xml"/></Relationships>
</file>

<file path=ppt/slides/_rels/slide166.xml.rels><?xml version="1.0" encoding="UTF-8" standalone="yes"?>
<Relationships xmlns="http://schemas.openxmlformats.org/package/2006/relationships"><Relationship Id="rId2" Type="http://schemas.openxmlformats.org/officeDocument/2006/relationships/hyperlink" Target="http://www.childfirst.ucla.edu/resources" TargetMode="External"/><Relationship Id="rId1" Type="http://schemas.openxmlformats.org/officeDocument/2006/relationships/slideLayout" Target="../slideLayouts/slideLayout35.xml"/></Relationships>
</file>

<file path=ppt/slides/_rels/slide16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6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6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7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7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7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7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7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7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7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7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7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8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8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8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8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8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8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8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8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8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9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35.xml"/><Relationship Id="rId4" Type="http://schemas.openxmlformats.org/officeDocument/2006/relationships/slide" Target="slide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1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1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1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1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19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1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0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0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0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hyperlink" Target="http://www.childfirst.ucla.edu/resources"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slide" Target="slide135.xml"/><Relationship Id="rId3" Type="http://schemas.openxmlformats.org/officeDocument/2006/relationships/slide" Target="slide28.xml"/><Relationship Id="rId7" Type="http://schemas.openxmlformats.org/officeDocument/2006/relationships/slide" Target="slide134.xml"/><Relationship Id="rId2" Type="http://schemas.openxmlformats.org/officeDocument/2006/relationships/slide" Target="slide4.xml"/><Relationship Id="rId1" Type="http://schemas.openxmlformats.org/officeDocument/2006/relationships/slideLayout" Target="../slideLayouts/slideLayout13.xml"/><Relationship Id="rId6" Type="http://schemas.openxmlformats.org/officeDocument/2006/relationships/slide" Target="slide113.xml"/><Relationship Id="rId11" Type="http://schemas.openxmlformats.org/officeDocument/2006/relationships/slide" Target="slide192.xml"/><Relationship Id="rId5" Type="http://schemas.openxmlformats.org/officeDocument/2006/relationships/slide" Target="slide85.xml"/><Relationship Id="rId10" Type="http://schemas.openxmlformats.org/officeDocument/2006/relationships/slide" Target="slide166.xml"/><Relationship Id="rId4" Type="http://schemas.openxmlformats.org/officeDocument/2006/relationships/slide" Target="slide54.xml"/><Relationship Id="rId9" Type="http://schemas.openxmlformats.org/officeDocument/2006/relationships/slide" Target="slide14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Freeform: Shape 32">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34">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89098" y="1106034"/>
            <a:ext cx="5019074" cy="3204134"/>
          </a:xfrm>
        </p:spPr>
        <p:txBody>
          <a:bodyPr anchor="b">
            <a:normAutofit/>
          </a:bodyPr>
          <a:lstStyle/>
          <a:p>
            <a:pPr algn="l"/>
            <a:r>
              <a:rPr lang="en-US" sz="5400">
                <a:latin typeface="Cambria Math" panose="02040503050406030204" pitchFamily="18" charset="0"/>
                <a:ea typeface="Cambria Math" panose="02040503050406030204" pitchFamily="18" charset="0"/>
              </a:rPr>
              <a:t>Assessment Measures</a:t>
            </a:r>
          </a:p>
        </p:txBody>
      </p:sp>
      <p:sp>
        <p:nvSpPr>
          <p:cNvPr id="3" name="Subtitle 2"/>
          <p:cNvSpPr>
            <a:spLocks noGrp="1"/>
          </p:cNvSpPr>
          <p:nvPr>
            <p:ph type="subTitle" idx="1"/>
          </p:nvPr>
        </p:nvSpPr>
        <p:spPr>
          <a:xfrm>
            <a:off x="494124" y="4872922"/>
            <a:ext cx="5013698" cy="1208141"/>
          </a:xfrm>
        </p:spPr>
        <p:txBody>
          <a:bodyPr>
            <a:normAutofit/>
          </a:bodyPr>
          <a:lstStyle/>
          <a:p>
            <a:pPr algn="l"/>
            <a:r>
              <a:rPr lang="en-US" sz="2800">
                <a:latin typeface="Cambria Math" panose="02040503050406030204" pitchFamily="18" charset="0"/>
                <a:ea typeface="Cambria Math" panose="02040503050406030204" pitchFamily="18" charset="0"/>
              </a:rPr>
              <a:t>Adapted for Use Via Telehealth</a:t>
            </a:r>
          </a:p>
        </p:txBody>
      </p:sp>
      <p:sp>
        <p:nvSpPr>
          <p:cNvPr id="37"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Picture 6" descr="Pen placed on top of a signature line">
            <a:extLst>
              <a:ext uri="{FF2B5EF4-FFF2-40B4-BE49-F238E27FC236}">
                <a16:creationId xmlns:a16="http://schemas.microsoft.com/office/drawing/2014/main" id="{1985FD14-807C-0B8C-0ED2-D9A46A6B1B06}"/>
              </a:ext>
            </a:extLst>
          </p:cNvPr>
          <p:cNvPicPr>
            <a:picLocks noChangeAspect="1"/>
          </p:cNvPicPr>
          <p:nvPr/>
        </p:nvPicPr>
        <p:blipFill rotWithShape="1">
          <a:blip r:embed="rId2"/>
          <a:srcRect l="15628" r="-1" b="-1"/>
          <a:stretch/>
        </p:blipFill>
        <p:spPr>
          <a:xfrm>
            <a:off x="7614780" y="625683"/>
            <a:ext cx="3467412" cy="2743200"/>
          </a:xfrm>
          <a:prstGeom prst="rect">
            <a:avLst/>
          </a:prstGeom>
        </p:spPr>
      </p:pic>
      <p:sp>
        <p:nvSpPr>
          <p:cNvPr id="39"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icture containing text&#10;&#10;Description automatically generated">
            <a:extLst>
              <a:ext uri="{FF2B5EF4-FFF2-40B4-BE49-F238E27FC236}">
                <a16:creationId xmlns:a16="http://schemas.microsoft.com/office/drawing/2014/main" id="{6F4A8A83-6C46-F826-1BEE-8AB09CB489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4071" y="4139066"/>
            <a:ext cx="4708833" cy="1565686"/>
          </a:xfrm>
          <a:prstGeom prst="rect">
            <a:avLst/>
          </a:prstGeom>
        </p:spPr>
      </p:pic>
      <p:sp>
        <p:nvSpPr>
          <p:cNvPr id="5" name="Rectangle 4"/>
          <p:cNvSpPr/>
          <p:nvPr/>
        </p:nvSpPr>
        <p:spPr>
          <a:xfrm>
            <a:off x="0" y="5721531"/>
            <a:ext cx="12192000" cy="1136469"/>
          </a:xfrm>
          <a:prstGeom prst="rect">
            <a:avLst/>
          </a:prstGeom>
          <a:gradFill flip="none" rotWithShape="1">
            <a:gsLst>
              <a:gs pos="0">
                <a:schemeClr val="accent6">
                  <a:lumMod val="20000"/>
                  <a:lumOff val="80000"/>
                  <a:shade val="30000"/>
                  <a:satMod val="115000"/>
                </a:schemeClr>
              </a:gs>
              <a:gs pos="73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90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236727" y="1383513"/>
            <a:ext cx="5361639" cy="3204134"/>
          </a:xfrm>
        </p:spPr>
        <p:txBody>
          <a:bodyPr vert="horz" lIns="91440" tIns="45720" rIns="91440" bIns="45720" rtlCol="0" anchor="b">
            <a:normAutofit fontScale="90000"/>
          </a:bodyPr>
          <a:lstStyle/>
          <a:p>
            <a:r>
              <a:rPr lang="en-US" sz="4800" dirty="0"/>
              <a:t>6. Has your child ever been unexpectedly separated from you (caregiver) or another person significant in their life?</a:t>
            </a:r>
            <a:endParaRPr lang="en-US" sz="48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13170948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solidFill>
                  <a:schemeClr val="tx1">
                    <a:lumMod val="85000"/>
                    <a:lumOff val="15000"/>
                  </a:schemeClr>
                </a:solidFill>
              </a:rPr>
              <a:t>15. Within the last month: </a:t>
            </a:r>
            <a:br>
              <a:rPr lang="en-US" sz="4000" dirty="0">
                <a:solidFill>
                  <a:schemeClr val="tx1">
                    <a:lumMod val="85000"/>
                    <a:lumOff val="15000"/>
                  </a:schemeClr>
                </a:solidFill>
              </a:rPr>
            </a:br>
            <a:r>
              <a:rPr lang="en-US" sz="4000" dirty="0">
                <a:solidFill>
                  <a:schemeClr val="tx1">
                    <a:lumMod val="85000"/>
                    <a:lumOff val="15000"/>
                  </a:schemeClr>
                </a:solidFill>
              </a:rPr>
              <a:t>Did your child get angry easily(e.g., yelling, hitting others, throwing things)?</a:t>
            </a:r>
            <a:endParaRPr lang="en-US" sz="4000" dirty="0"/>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30194256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468747"/>
            <a:ext cx="10136422" cy="1159200"/>
          </a:xfrm>
        </p:spPr>
        <p:txBody>
          <a:bodyPr anchor="b">
            <a:noAutofit/>
          </a:bodyPr>
          <a:lstStyle/>
          <a:p>
            <a:pPr algn="l"/>
            <a:r>
              <a:rPr lang="en-US" sz="4000" dirty="0"/>
              <a:t>16. Within the last month: </a:t>
            </a:r>
            <a:br>
              <a:rPr lang="en-US" sz="4000" dirty="0"/>
            </a:br>
            <a:r>
              <a:rPr lang="en-US" sz="4000" dirty="0"/>
              <a:t>Did your child do anything that might hurt themselves (e.g., taking drugs, cutting, or running away)?</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36450782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t>17. Within the last month: </a:t>
            </a:r>
            <a:br>
              <a:rPr lang="en-US" sz="4000" dirty="0"/>
            </a:br>
            <a:r>
              <a:rPr lang="en-US" sz="4000" dirty="0"/>
              <a:t>Was your child very careful or on the lookout (e.g., checking to see who is around them and what is around them)?</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34425718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t>18. Within the last month: </a:t>
            </a:r>
            <a:br>
              <a:rPr lang="en-US" sz="4000" dirty="0"/>
            </a:br>
            <a:r>
              <a:rPr lang="en-US" sz="4000" dirty="0"/>
              <a:t>Was your child jumpy or easily frightened (e.g., when someone walked up behind them or when they heard a loud noise)?</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11887625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3600" dirty="0"/>
              <a:t>19. Within the last month: </a:t>
            </a:r>
            <a:br>
              <a:rPr lang="en-US" sz="3600" dirty="0"/>
            </a:br>
            <a:r>
              <a:rPr lang="en-US" sz="3600" dirty="0"/>
              <a:t>Did your child have trouble paying attention (e.g., losing track of a story on tv, forgetting what they read, or being unable to pay attention at school)?</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18407287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t>20. Within the last month: </a:t>
            </a:r>
            <a:br>
              <a:rPr lang="en-US" sz="4000" dirty="0"/>
            </a:br>
            <a:r>
              <a:rPr lang="en-US" sz="4000" dirty="0"/>
              <a:t>Did your child have trouble falling or staying asleep?</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14065732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817895"/>
            <a:ext cx="10136422" cy="1159200"/>
          </a:xfrm>
        </p:spPr>
        <p:txBody>
          <a:bodyPr anchor="b">
            <a:noAutofit/>
          </a:bodyPr>
          <a:lstStyle/>
          <a:p>
            <a:pPr algn="l"/>
            <a:r>
              <a:rPr lang="en-US" sz="4000" dirty="0"/>
              <a:t>21. Have these symptoms been interfering with your child doing their prayers?</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Rectangle: Beveled 2">
            <a:extLst>
              <a:ext uri="{FF2B5EF4-FFF2-40B4-BE49-F238E27FC236}">
                <a16:creationId xmlns:a16="http://schemas.microsoft.com/office/drawing/2014/main" id="{5610E69F-A1AB-4BF6-E7B9-7A10B264E3A2}"/>
              </a:ext>
            </a:extLst>
          </p:cNvPr>
          <p:cNvSpPr/>
          <p:nvPr/>
        </p:nvSpPr>
        <p:spPr>
          <a:xfrm>
            <a:off x="2687216" y="3465825"/>
            <a:ext cx="1101013" cy="951722"/>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a16="http://schemas.microsoft.com/office/drawing/2014/main" id="{162F6A63-AE18-1C65-B6E5-57579B6CD2C7}"/>
              </a:ext>
            </a:extLst>
          </p:cNvPr>
          <p:cNvSpPr/>
          <p:nvPr/>
        </p:nvSpPr>
        <p:spPr>
          <a:xfrm>
            <a:off x="7010400" y="3465825"/>
            <a:ext cx="1101013" cy="951722"/>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48ABE2-60B4-884E-23C0-C38392FCA0A1}"/>
              </a:ext>
            </a:extLst>
          </p:cNvPr>
          <p:cNvSpPr txBox="1"/>
          <p:nvPr/>
        </p:nvSpPr>
        <p:spPr>
          <a:xfrm>
            <a:off x="3998459" y="3526187"/>
            <a:ext cx="1400855" cy="830997"/>
          </a:xfrm>
          <a:prstGeom prst="rect">
            <a:avLst/>
          </a:prstGeom>
          <a:noFill/>
        </p:spPr>
        <p:txBody>
          <a:bodyPr wrap="square" rtlCol="0">
            <a:spAutoFit/>
          </a:bodyPr>
          <a:lstStyle/>
          <a:p>
            <a:r>
              <a:rPr lang="en-US" sz="4800" dirty="0"/>
              <a:t>Yes</a:t>
            </a:r>
          </a:p>
        </p:txBody>
      </p:sp>
      <p:sp>
        <p:nvSpPr>
          <p:cNvPr id="11" name="TextBox 10">
            <a:extLst>
              <a:ext uri="{FF2B5EF4-FFF2-40B4-BE49-F238E27FC236}">
                <a16:creationId xmlns:a16="http://schemas.microsoft.com/office/drawing/2014/main" id="{8144F7BB-8716-A394-8C20-14DFD45F0E2A}"/>
              </a:ext>
            </a:extLst>
          </p:cNvPr>
          <p:cNvSpPr txBox="1"/>
          <p:nvPr/>
        </p:nvSpPr>
        <p:spPr>
          <a:xfrm>
            <a:off x="8508255" y="3586550"/>
            <a:ext cx="1400855" cy="830997"/>
          </a:xfrm>
          <a:prstGeom prst="rect">
            <a:avLst/>
          </a:prstGeom>
          <a:noFill/>
        </p:spPr>
        <p:txBody>
          <a:bodyPr wrap="square" rtlCol="0">
            <a:spAutoFit/>
          </a:bodyPr>
          <a:lstStyle/>
          <a:p>
            <a:r>
              <a:rPr lang="en-US" sz="4800" dirty="0"/>
              <a:t>No</a:t>
            </a:r>
          </a:p>
        </p:txBody>
      </p:sp>
    </p:spTree>
    <p:extLst>
      <p:ext uri="{BB962C8B-B14F-4D97-AF65-F5344CB8AC3E}">
        <p14:creationId xmlns:p14="http://schemas.microsoft.com/office/powerpoint/2010/main" val="26585416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817895"/>
            <a:ext cx="10136422" cy="1159200"/>
          </a:xfrm>
        </p:spPr>
        <p:txBody>
          <a:bodyPr anchor="b">
            <a:noAutofit/>
          </a:bodyPr>
          <a:lstStyle/>
          <a:p>
            <a:pPr algn="l"/>
            <a:r>
              <a:rPr lang="en-US" sz="4000" dirty="0"/>
              <a:t>22. Have these symptoms been interfering with your child’s chores and duties at home?</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Rectangle: Beveled 2">
            <a:extLst>
              <a:ext uri="{FF2B5EF4-FFF2-40B4-BE49-F238E27FC236}">
                <a16:creationId xmlns:a16="http://schemas.microsoft.com/office/drawing/2014/main" id="{5610E69F-A1AB-4BF6-E7B9-7A10B264E3A2}"/>
              </a:ext>
            </a:extLst>
          </p:cNvPr>
          <p:cNvSpPr/>
          <p:nvPr/>
        </p:nvSpPr>
        <p:spPr>
          <a:xfrm>
            <a:off x="2687216" y="3465825"/>
            <a:ext cx="1101013" cy="951722"/>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a16="http://schemas.microsoft.com/office/drawing/2014/main" id="{162F6A63-AE18-1C65-B6E5-57579B6CD2C7}"/>
              </a:ext>
            </a:extLst>
          </p:cNvPr>
          <p:cNvSpPr/>
          <p:nvPr/>
        </p:nvSpPr>
        <p:spPr>
          <a:xfrm>
            <a:off x="7010400" y="3465825"/>
            <a:ext cx="1101013" cy="951722"/>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48ABE2-60B4-884E-23C0-C38392FCA0A1}"/>
              </a:ext>
            </a:extLst>
          </p:cNvPr>
          <p:cNvSpPr txBox="1"/>
          <p:nvPr/>
        </p:nvSpPr>
        <p:spPr>
          <a:xfrm>
            <a:off x="3998459" y="3526187"/>
            <a:ext cx="1400855" cy="830997"/>
          </a:xfrm>
          <a:prstGeom prst="rect">
            <a:avLst/>
          </a:prstGeom>
          <a:noFill/>
        </p:spPr>
        <p:txBody>
          <a:bodyPr wrap="square" rtlCol="0">
            <a:spAutoFit/>
          </a:bodyPr>
          <a:lstStyle/>
          <a:p>
            <a:r>
              <a:rPr lang="en-US" sz="4800" dirty="0"/>
              <a:t>Yes</a:t>
            </a:r>
          </a:p>
        </p:txBody>
      </p:sp>
      <p:sp>
        <p:nvSpPr>
          <p:cNvPr id="11" name="TextBox 10">
            <a:extLst>
              <a:ext uri="{FF2B5EF4-FFF2-40B4-BE49-F238E27FC236}">
                <a16:creationId xmlns:a16="http://schemas.microsoft.com/office/drawing/2014/main" id="{8144F7BB-8716-A394-8C20-14DFD45F0E2A}"/>
              </a:ext>
            </a:extLst>
          </p:cNvPr>
          <p:cNvSpPr txBox="1"/>
          <p:nvPr/>
        </p:nvSpPr>
        <p:spPr>
          <a:xfrm>
            <a:off x="8508255" y="3586550"/>
            <a:ext cx="1400855" cy="830997"/>
          </a:xfrm>
          <a:prstGeom prst="rect">
            <a:avLst/>
          </a:prstGeom>
          <a:noFill/>
        </p:spPr>
        <p:txBody>
          <a:bodyPr wrap="square" rtlCol="0">
            <a:spAutoFit/>
          </a:bodyPr>
          <a:lstStyle/>
          <a:p>
            <a:r>
              <a:rPr lang="en-US" sz="4800" dirty="0"/>
              <a:t>No</a:t>
            </a:r>
          </a:p>
        </p:txBody>
      </p:sp>
    </p:spTree>
    <p:extLst>
      <p:ext uri="{BB962C8B-B14F-4D97-AF65-F5344CB8AC3E}">
        <p14:creationId xmlns:p14="http://schemas.microsoft.com/office/powerpoint/2010/main" val="27008846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817895"/>
            <a:ext cx="10136422" cy="1159200"/>
          </a:xfrm>
        </p:spPr>
        <p:txBody>
          <a:bodyPr anchor="b">
            <a:noAutofit/>
          </a:bodyPr>
          <a:lstStyle/>
          <a:p>
            <a:pPr algn="l"/>
            <a:r>
              <a:rPr lang="en-US" sz="4000" dirty="0"/>
              <a:t>23. Have these symptoms been interfering with your child’s relationships with their friends?</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Rectangle: Beveled 2">
            <a:extLst>
              <a:ext uri="{FF2B5EF4-FFF2-40B4-BE49-F238E27FC236}">
                <a16:creationId xmlns:a16="http://schemas.microsoft.com/office/drawing/2014/main" id="{5610E69F-A1AB-4BF6-E7B9-7A10B264E3A2}"/>
              </a:ext>
            </a:extLst>
          </p:cNvPr>
          <p:cNvSpPr/>
          <p:nvPr/>
        </p:nvSpPr>
        <p:spPr>
          <a:xfrm>
            <a:off x="2687216" y="3465825"/>
            <a:ext cx="1101013" cy="951722"/>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a16="http://schemas.microsoft.com/office/drawing/2014/main" id="{162F6A63-AE18-1C65-B6E5-57579B6CD2C7}"/>
              </a:ext>
            </a:extLst>
          </p:cNvPr>
          <p:cNvSpPr/>
          <p:nvPr/>
        </p:nvSpPr>
        <p:spPr>
          <a:xfrm>
            <a:off x="7010400" y="3465825"/>
            <a:ext cx="1101013" cy="951722"/>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48ABE2-60B4-884E-23C0-C38392FCA0A1}"/>
              </a:ext>
            </a:extLst>
          </p:cNvPr>
          <p:cNvSpPr txBox="1"/>
          <p:nvPr/>
        </p:nvSpPr>
        <p:spPr>
          <a:xfrm>
            <a:off x="3998459" y="3526187"/>
            <a:ext cx="1400855" cy="830997"/>
          </a:xfrm>
          <a:prstGeom prst="rect">
            <a:avLst/>
          </a:prstGeom>
          <a:noFill/>
        </p:spPr>
        <p:txBody>
          <a:bodyPr wrap="square" rtlCol="0">
            <a:spAutoFit/>
          </a:bodyPr>
          <a:lstStyle/>
          <a:p>
            <a:r>
              <a:rPr lang="en-US" sz="4800" dirty="0"/>
              <a:t>Yes</a:t>
            </a:r>
          </a:p>
        </p:txBody>
      </p:sp>
      <p:sp>
        <p:nvSpPr>
          <p:cNvPr id="11" name="TextBox 10">
            <a:extLst>
              <a:ext uri="{FF2B5EF4-FFF2-40B4-BE49-F238E27FC236}">
                <a16:creationId xmlns:a16="http://schemas.microsoft.com/office/drawing/2014/main" id="{8144F7BB-8716-A394-8C20-14DFD45F0E2A}"/>
              </a:ext>
            </a:extLst>
          </p:cNvPr>
          <p:cNvSpPr txBox="1"/>
          <p:nvPr/>
        </p:nvSpPr>
        <p:spPr>
          <a:xfrm>
            <a:off x="8508255" y="3586550"/>
            <a:ext cx="1400855" cy="830997"/>
          </a:xfrm>
          <a:prstGeom prst="rect">
            <a:avLst/>
          </a:prstGeom>
          <a:noFill/>
        </p:spPr>
        <p:txBody>
          <a:bodyPr wrap="square" rtlCol="0">
            <a:spAutoFit/>
          </a:bodyPr>
          <a:lstStyle/>
          <a:p>
            <a:r>
              <a:rPr lang="en-US" sz="4800" dirty="0"/>
              <a:t>No</a:t>
            </a:r>
          </a:p>
        </p:txBody>
      </p:sp>
    </p:spTree>
    <p:extLst>
      <p:ext uri="{BB962C8B-B14F-4D97-AF65-F5344CB8AC3E}">
        <p14:creationId xmlns:p14="http://schemas.microsoft.com/office/powerpoint/2010/main" val="25420771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817895"/>
            <a:ext cx="10136422" cy="1159200"/>
          </a:xfrm>
        </p:spPr>
        <p:txBody>
          <a:bodyPr anchor="b">
            <a:noAutofit/>
          </a:bodyPr>
          <a:lstStyle/>
          <a:p>
            <a:pPr algn="l"/>
            <a:r>
              <a:rPr lang="en-US" sz="4000" dirty="0"/>
              <a:t>24. Have these symptoms been interfering with your child’s fun and hobby activities?</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Rectangle: Beveled 2">
            <a:extLst>
              <a:ext uri="{FF2B5EF4-FFF2-40B4-BE49-F238E27FC236}">
                <a16:creationId xmlns:a16="http://schemas.microsoft.com/office/drawing/2014/main" id="{5610E69F-A1AB-4BF6-E7B9-7A10B264E3A2}"/>
              </a:ext>
            </a:extLst>
          </p:cNvPr>
          <p:cNvSpPr/>
          <p:nvPr/>
        </p:nvSpPr>
        <p:spPr>
          <a:xfrm>
            <a:off x="2687216" y="3465825"/>
            <a:ext cx="1101013" cy="951722"/>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a16="http://schemas.microsoft.com/office/drawing/2014/main" id="{162F6A63-AE18-1C65-B6E5-57579B6CD2C7}"/>
              </a:ext>
            </a:extLst>
          </p:cNvPr>
          <p:cNvSpPr/>
          <p:nvPr/>
        </p:nvSpPr>
        <p:spPr>
          <a:xfrm>
            <a:off x="7010400" y="3465825"/>
            <a:ext cx="1101013" cy="951722"/>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48ABE2-60B4-884E-23C0-C38392FCA0A1}"/>
              </a:ext>
            </a:extLst>
          </p:cNvPr>
          <p:cNvSpPr txBox="1"/>
          <p:nvPr/>
        </p:nvSpPr>
        <p:spPr>
          <a:xfrm>
            <a:off x="3998459" y="3526187"/>
            <a:ext cx="1400855" cy="830997"/>
          </a:xfrm>
          <a:prstGeom prst="rect">
            <a:avLst/>
          </a:prstGeom>
          <a:noFill/>
        </p:spPr>
        <p:txBody>
          <a:bodyPr wrap="square" rtlCol="0">
            <a:spAutoFit/>
          </a:bodyPr>
          <a:lstStyle/>
          <a:p>
            <a:r>
              <a:rPr lang="en-US" sz="4800" dirty="0"/>
              <a:t>Yes</a:t>
            </a:r>
          </a:p>
        </p:txBody>
      </p:sp>
      <p:sp>
        <p:nvSpPr>
          <p:cNvPr id="11" name="TextBox 10">
            <a:extLst>
              <a:ext uri="{FF2B5EF4-FFF2-40B4-BE49-F238E27FC236}">
                <a16:creationId xmlns:a16="http://schemas.microsoft.com/office/drawing/2014/main" id="{8144F7BB-8716-A394-8C20-14DFD45F0E2A}"/>
              </a:ext>
            </a:extLst>
          </p:cNvPr>
          <p:cNvSpPr txBox="1"/>
          <p:nvPr/>
        </p:nvSpPr>
        <p:spPr>
          <a:xfrm>
            <a:off x="8508255" y="3586550"/>
            <a:ext cx="1400855" cy="830997"/>
          </a:xfrm>
          <a:prstGeom prst="rect">
            <a:avLst/>
          </a:prstGeom>
          <a:noFill/>
        </p:spPr>
        <p:txBody>
          <a:bodyPr wrap="square" rtlCol="0">
            <a:spAutoFit/>
          </a:bodyPr>
          <a:lstStyle/>
          <a:p>
            <a:r>
              <a:rPr lang="en-US" sz="4800" dirty="0"/>
              <a:t>No</a:t>
            </a:r>
          </a:p>
        </p:txBody>
      </p:sp>
    </p:spTree>
    <p:extLst>
      <p:ext uri="{BB962C8B-B14F-4D97-AF65-F5344CB8AC3E}">
        <p14:creationId xmlns:p14="http://schemas.microsoft.com/office/powerpoint/2010/main" val="77940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236728" y="1383513"/>
            <a:ext cx="4722320" cy="3204134"/>
          </a:xfrm>
        </p:spPr>
        <p:txBody>
          <a:bodyPr vert="horz" lIns="91440" tIns="45720" rIns="91440" bIns="45720" rtlCol="0" anchor="b">
            <a:normAutofit fontScale="90000"/>
          </a:bodyPr>
          <a:lstStyle/>
          <a:p>
            <a:r>
              <a:rPr lang="en-US" sz="4800" dirty="0"/>
              <a:t>7. Has someone close to your child ever attempted or completed suicide or harmed him/herself?</a:t>
            </a:r>
            <a:endParaRPr lang="en-US" sz="48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24420890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817895"/>
            <a:ext cx="10136422" cy="1159200"/>
          </a:xfrm>
        </p:spPr>
        <p:txBody>
          <a:bodyPr anchor="b">
            <a:noAutofit/>
          </a:bodyPr>
          <a:lstStyle/>
          <a:p>
            <a:pPr algn="l"/>
            <a:r>
              <a:rPr lang="en-US" sz="4000" dirty="0"/>
              <a:t>25. Have these symptoms been interfering with your child’s schoolwork?</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Rectangle: Beveled 2">
            <a:extLst>
              <a:ext uri="{FF2B5EF4-FFF2-40B4-BE49-F238E27FC236}">
                <a16:creationId xmlns:a16="http://schemas.microsoft.com/office/drawing/2014/main" id="{5610E69F-A1AB-4BF6-E7B9-7A10B264E3A2}"/>
              </a:ext>
            </a:extLst>
          </p:cNvPr>
          <p:cNvSpPr/>
          <p:nvPr/>
        </p:nvSpPr>
        <p:spPr>
          <a:xfrm>
            <a:off x="2687216" y="3465825"/>
            <a:ext cx="1101013" cy="951722"/>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a16="http://schemas.microsoft.com/office/drawing/2014/main" id="{162F6A63-AE18-1C65-B6E5-57579B6CD2C7}"/>
              </a:ext>
            </a:extLst>
          </p:cNvPr>
          <p:cNvSpPr/>
          <p:nvPr/>
        </p:nvSpPr>
        <p:spPr>
          <a:xfrm>
            <a:off x="7010400" y="3465825"/>
            <a:ext cx="1101013" cy="951722"/>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48ABE2-60B4-884E-23C0-C38392FCA0A1}"/>
              </a:ext>
            </a:extLst>
          </p:cNvPr>
          <p:cNvSpPr txBox="1"/>
          <p:nvPr/>
        </p:nvSpPr>
        <p:spPr>
          <a:xfrm>
            <a:off x="3998459" y="3526187"/>
            <a:ext cx="1400855" cy="830997"/>
          </a:xfrm>
          <a:prstGeom prst="rect">
            <a:avLst/>
          </a:prstGeom>
          <a:noFill/>
        </p:spPr>
        <p:txBody>
          <a:bodyPr wrap="square" rtlCol="0">
            <a:spAutoFit/>
          </a:bodyPr>
          <a:lstStyle/>
          <a:p>
            <a:r>
              <a:rPr lang="en-US" sz="4800" dirty="0"/>
              <a:t>Yes</a:t>
            </a:r>
          </a:p>
        </p:txBody>
      </p:sp>
      <p:sp>
        <p:nvSpPr>
          <p:cNvPr id="11" name="TextBox 10">
            <a:extLst>
              <a:ext uri="{FF2B5EF4-FFF2-40B4-BE49-F238E27FC236}">
                <a16:creationId xmlns:a16="http://schemas.microsoft.com/office/drawing/2014/main" id="{8144F7BB-8716-A394-8C20-14DFD45F0E2A}"/>
              </a:ext>
            </a:extLst>
          </p:cNvPr>
          <p:cNvSpPr txBox="1"/>
          <p:nvPr/>
        </p:nvSpPr>
        <p:spPr>
          <a:xfrm>
            <a:off x="8508255" y="3586550"/>
            <a:ext cx="1400855" cy="830997"/>
          </a:xfrm>
          <a:prstGeom prst="rect">
            <a:avLst/>
          </a:prstGeom>
          <a:noFill/>
        </p:spPr>
        <p:txBody>
          <a:bodyPr wrap="square" rtlCol="0">
            <a:spAutoFit/>
          </a:bodyPr>
          <a:lstStyle/>
          <a:p>
            <a:r>
              <a:rPr lang="en-US" sz="4800" dirty="0"/>
              <a:t>No</a:t>
            </a:r>
          </a:p>
        </p:txBody>
      </p:sp>
    </p:spTree>
    <p:extLst>
      <p:ext uri="{BB962C8B-B14F-4D97-AF65-F5344CB8AC3E}">
        <p14:creationId xmlns:p14="http://schemas.microsoft.com/office/powerpoint/2010/main" val="11379914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817895"/>
            <a:ext cx="10136422" cy="1159200"/>
          </a:xfrm>
        </p:spPr>
        <p:txBody>
          <a:bodyPr anchor="b">
            <a:noAutofit/>
          </a:bodyPr>
          <a:lstStyle/>
          <a:p>
            <a:pPr algn="l"/>
            <a:r>
              <a:rPr lang="en-US" sz="4000" dirty="0"/>
              <a:t>26. Have these symptoms been interfering with your child's relationships with their family?</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Rectangle: Beveled 2">
            <a:extLst>
              <a:ext uri="{FF2B5EF4-FFF2-40B4-BE49-F238E27FC236}">
                <a16:creationId xmlns:a16="http://schemas.microsoft.com/office/drawing/2014/main" id="{5610E69F-A1AB-4BF6-E7B9-7A10B264E3A2}"/>
              </a:ext>
            </a:extLst>
          </p:cNvPr>
          <p:cNvSpPr/>
          <p:nvPr/>
        </p:nvSpPr>
        <p:spPr>
          <a:xfrm>
            <a:off x="2687216" y="3465825"/>
            <a:ext cx="1101013" cy="951722"/>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a16="http://schemas.microsoft.com/office/drawing/2014/main" id="{162F6A63-AE18-1C65-B6E5-57579B6CD2C7}"/>
              </a:ext>
            </a:extLst>
          </p:cNvPr>
          <p:cNvSpPr/>
          <p:nvPr/>
        </p:nvSpPr>
        <p:spPr>
          <a:xfrm>
            <a:off x="7010400" y="3465825"/>
            <a:ext cx="1101013" cy="951722"/>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48ABE2-60B4-884E-23C0-C38392FCA0A1}"/>
              </a:ext>
            </a:extLst>
          </p:cNvPr>
          <p:cNvSpPr txBox="1"/>
          <p:nvPr/>
        </p:nvSpPr>
        <p:spPr>
          <a:xfrm>
            <a:off x="3998459" y="3526187"/>
            <a:ext cx="1400855" cy="830997"/>
          </a:xfrm>
          <a:prstGeom prst="rect">
            <a:avLst/>
          </a:prstGeom>
          <a:noFill/>
        </p:spPr>
        <p:txBody>
          <a:bodyPr wrap="square" rtlCol="0">
            <a:spAutoFit/>
          </a:bodyPr>
          <a:lstStyle/>
          <a:p>
            <a:r>
              <a:rPr lang="en-US" sz="4800" dirty="0"/>
              <a:t>Yes</a:t>
            </a:r>
          </a:p>
        </p:txBody>
      </p:sp>
      <p:sp>
        <p:nvSpPr>
          <p:cNvPr id="11" name="TextBox 10">
            <a:extLst>
              <a:ext uri="{FF2B5EF4-FFF2-40B4-BE49-F238E27FC236}">
                <a16:creationId xmlns:a16="http://schemas.microsoft.com/office/drawing/2014/main" id="{8144F7BB-8716-A394-8C20-14DFD45F0E2A}"/>
              </a:ext>
            </a:extLst>
          </p:cNvPr>
          <p:cNvSpPr txBox="1"/>
          <p:nvPr/>
        </p:nvSpPr>
        <p:spPr>
          <a:xfrm>
            <a:off x="8508255" y="3586550"/>
            <a:ext cx="1400855" cy="830997"/>
          </a:xfrm>
          <a:prstGeom prst="rect">
            <a:avLst/>
          </a:prstGeom>
          <a:noFill/>
        </p:spPr>
        <p:txBody>
          <a:bodyPr wrap="square" rtlCol="0">
            <a:spAutoFit/>
          </a:bodyPr>
          <a:lstStyle/>
          <a:p>
            <a:r>
              <a:rPr lang="en-US" sz="4800" dirty="0"/>
              <a:t>No</a:t>
            </a:r>
          </a:p>
        </p:txBody>
      </p:sp>
    </p:spTree>
    <p:extLst>
      <p:ext uri="{BB962C8B-B14F-4D97-AF65-F5344CB8AC3E}">
        <p14:creationId xmlns:p14="http://schemas.microsoft.com/office/powerpoint/2010/main" val="30538187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817895"/>
            <a:ext cx="10136422" cy="1159200"/>
          </a:xfrm>
        </p:spPr>
        <p:txBody>
          <a:bodyPr anchor="b">
            <a:noAutofit/>
          </a:bodyPr>
          <a:lstStyle/>
          <a:p>
            <a:pPr algn="l"/>
            <a:r>
              <a:rPr lang="en-US" sz="4000" dirty="0"/>
              <a:t>27. Have these symptoms been interfering with your child’s overall happiness with their life?</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Rectangle: Beveled 2">
            <a:extLst>
              <a:ext uri="{FF2B5EF4-FFF2-40B4-BE49-F238E27FC236}">
                <a16:creationId xmlns:a16="http://schemas.microsoft.com/office/drawing/2014/main" id="{5610E69F-A1AB-4BF6-E7B9-7A10B264E3A2}"/>
              </a:ext>
            </a:extLst>
          </p:cNvPr>
          <p:cNvSpPr/>
          <p:nvPr/>
        </p:nvSpPr>
        <p:spPr>
          <a:xfrm>
            <a:off x="2687216" y="3465825"/>
            <a:ext cx="1101013" cy="951722"/>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a16="http://schemas.microsoft.com/office/drawing/2014/main" id="{162F6A63-AE18-1C65-B6E5-57579B6CD2C7}"/>
              </a:ext>
            </a:extLst>
          </p:cNvPr>
          <p:cNvSpPr/>
          <p:nvPr/>
        </p:nvSpPr>
        <p:spPr>
          <a:xfrm>
            <a:off x="7010400" y="3465825"/>
            <a:ext cx="1101013" cy="951722"/>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48ABE2-60B4-884E-23C0-C38392FCA0A1}"/>
              </a:ext>
            </a:extLst>
          </p:cNvPr>
          <p:cNvSpPr txBox="1"/>
          <p:nvPr/>
        </p:nvSpPr>
        <p:spPr>
          <a:xfrm>
            <a:off x="3998459" y="3526187"/>
            <a:ext cx="1400855" cy="830997"/>
          </a:xfrm>
          <a:prstGeom prst="rect">
            <a:avLst/>
          </a:prstGeom>
          <a:noFill/>
        </p:spPr>
        <p:txBody>
          <a:bodyPr wrap="square" rtlCol="0">
            <a:spAutoFit/>
          </a:bodyPr>
          <a:lstStyle/>
          <a:p>
            <a:r>
              <a:rPr lang="en-US" sz="4800" dirty="0"/>
              <a:t>Yes</a:t>
            </a:r>
          </a:p>
        </p:txBody>
      </p:sp>
      <p:sp>
        <p:nvSpPr>
          <p:cNvPr id="11" name="TextBox 10">
            <a:extLst>
              <a:ext uri="{FF2B5EF4-FFF2-40B4-BE49-F238E27FC236}">
                <a16:creationId xmlns:a16="http://schemas.microsoft.com/office/drawing/2014/main" id="{8144F7BB-8716-A394-8C20-14DFD45F0E2A}"/>
              </a:ext>
            </a:extLst>
          </p:cNvPr>
          <p:cNvSpPr txBox="1"/>
          <p:nvPr/>
        </p:nvSpPr>
        <p:spPr>
          <a:xfrm>
            <a:off x="8508255" y="3586550"/>
            <a:ext cx="1400855" cy="830997"/>
          </a:xfrm>
          <a:prstGeom prst="rect">
            <a:avLst/>
          </a:prstGeom>
          <a:noFill/>
        </p:spPr>
        <p:txBody>
          <a:bodyPr wrap="square" rtlCol="0">
            <a:spAutoFit/>
          </a:bodyPr>
          <a:lstStyle/>
          <a:p>
            <a:r>
              <a:rPr lang="en-US" sz="4800" dirty="0"/>
              <a:t>No</a:t>
            </a:r>
          </a:p>
        </p:txBody>
      </p:sp>
      <p:sp>
        <p:nvSpPr>
          <p:cNvPr id="6" name="Rectangle: Folded Corner 5">
            <a:hlinkClick r:id="rId2" action="ppaction://hlinksldjump"/>
            <a:extLst>
              <a:ext uri="{FF2B5EF4-FFF2-40B4-BE49-F238E27FC236}">
                <a16:creationId xmlns:a16="http://schemas.microsoft.com/office/drawing/2014/main" id="{B6E988C8-0F9E-2E4D-7EA5-1806912A1799}"/>
              </a:ext>
            </a:extLst>
          </p:cNvPr>
          <p:cNvSpPr/>
          <p:nvPr/>
        </p:nvSpPr>
        <p:spPr>
          <a:xfrm>
            <a:off x="10758196" y="6040105"/>
            <a:ext cx="1035539" cy="522514"/>
          </a:xfrm>
          <a:prstGeom prst="foldedCorner">
            <a:avLst/>
          </a:prstGeom>
          <a:solidFill>
            <a:schemeClr val="accent5"/>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guet Script" panose="020B0604020202020204" pitchFamily="2" charset="0"/>
              </a:rPr>
              <a:t>Return</a:t>
            </a:r>
          </a:p>
        </p:txBody>
      </p:sp>
    </p:spTree>
    <p:extLst>
      <p:ext uri="{BB962C8B-B14F-4D97-AF65-F5344CB8AC3E}">
        <p14:creationId xmlns:p14="http://schemas.microsoft.com/office/powerpoint/2010/main" val="1505958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gradFill>
        <a:effectLst/>
      </p:bgPr>
    </p:bg>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238410E7-D4B4-41AD-88B3-EB385D8A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8210" y="635317"/>
            <a:ext cx="10890840" cy="4117658"/>
          </a:xfrm>
        </p:spPr>
        <p:txBody>
          <a:bodyPr>
            <a:normAutofit/>
          </a:bodyPr>
          <a:lstStyle/>
          <a:p>
            <a:pPr algn="l"/>
            <a:r>
              <a:rPr lang="en-US" sz="8800"/>
              <a:t>PTSD Checklist for the DSM-5</a:t>
            </a:r>
          </a:p>
        </p:txBody>
      </p:sp>
      <p:sp useBgFill="1">
        <p:nvSpPr>
          <p:cNvPr id="14" name="Rectangle 8">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4981421"/>
            <a:ext cx="11134956" cy="822960"/>
          </a:xfrm>
          <a:prstGeom prst="rect">
            <a:avLst/>
          </a:prstGeom>
          <a:ln w="12700">
            <a:solidFill>
              <a:srgbClr val="E1E1E1"/>
            </a:solidFill>
          </a:ln>
          <a:effectLst>
            <a:outerShdw blurRad="50800" dist="38100" dir="2700000" algn="tl" rotWithShape="0">
              <a:schemeClr val="bg1">
                <a:lumMod val="85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0">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5118581"/>
            <a:ext cx="146304"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5B0BC56-464F-E3C6-1F0B-D563499FB22F}"/>
              </a:ext>
            </a:extLst>
          </p:cNvPr>
          <p:cNvSpPr/>
          <p:nvPr/>
        </p:nvSpPr>
        <p:spPr>
          <a:xfrm>
            <a:off x="6909134" y="6222683"/>
            <a:ext cx="4886915" cy="388696"/>
          </a:xfrm>
          <a:prstGeom prst="rect">
            <a:avLst/>
          </a:prstGeom>
        </p:spPr>
        <p:txBody>
          <a:bodyPr wrap="none">
            <a:spAutoFit/>
          </a:bodyPr>
          <a:lstStyle/>
          <a:p>
            <a:pPr>
              <a:lnSpc>
                <a:spcPct val="107000"/>
              </a:lnSpc>
              <a:spcAft>
                <a:spcPts val="800"/>
              </a:spcAft>
            </a:pPr>
            <a:r>
              <a:rPr lang="en-US" i="1" dirty="0">
                <a:latin typeface="Times New Roman" panose="02020603050405020304" pitchFamily="18" charset="0"/>
                <a:ea typeface="Calibri" panose="020F0502020204030204" pitchFamily="34" charset="0"/>
                <a:cs typeface="Times New Roman" panose="02020603050405020304" pitchFamily="18" charset="0"/>
              </a:rPr>
              <a:t>PCL-5 (14 August 2013)National Center for PTSD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6271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a:t>1. In the past month, how much were you bothered by:</a:t>
            </a:r>
            <a:br>
              <a:rPr lang="en-US" sz="3000"/>
            </a:br>
            <a:r>
              <a:rPr lang="en-US" sz="3000">
                <a:effectLst/>
                <a:ea typeface="Calibri" panose="020F0502020204030204" pitchFamily="34" charset="0"/>
              </a:rPr>
              <a:t>Repeated, disturbing, and unwanted memories of the stressful experience?</a:t>
            </a:r>
            <a:endParaRPr lang="en-US" sz="3000"/>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34748970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dirty="0"/>
              <a:t>2. In the past month, how much were you bothered by:</a:t>
            </a:r>
            <a:br>
              <a:rPr lang="en-US" sz="3000" dirty="0"/>
            </a:br>
            <a:r>
              <a:rPr lang="en-US" sz="3000" dirty="0"/>
              <a:t>Repeated, disturbing dreams of the stressful experience?</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21467116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0" y="1122363"/>
            <a:ext cx="4252639" cy="3204134"/>
          </a:xfrm>
        </p:spPr>
        <p:txBody>
          <a:bodyPr anchor="b">
            <a:normAutofit fontScale="90000"/>
          </a:bodyPr>
          <a:lstStyle/>
          <a:p>
            <a:pPr algn="l"/>
            <a:r>
              <a:rPr lang="en-US" sz="3000" dirty="0"/>
              <a:t>3. In the past month, how much were you bothered by:</a:t>
            </a:r>
            <a:br>
              <a:rPr lang="en-US" sz="3000" dirty="0"/>
            </a:br>
            <a:r>
              <a:rPr lang="en-US" sz="3000" dirty="0"/>
              <a:t>Suddenly feeling or acting as if the stressful experience were actually happening again (as if you were actually back there reliving it)?</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26315472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dirty="0"/>
              <a:t>4. In the past month, how much were you bothered by:</a:t>
            </a:r>
            <a:br>
              <a:rPr lang="en-US" sz="3000" dirty="0"/>
            </a:br>
            <a:r>
              <a:rPr lang="en-US" sz="3000" dirty="0"/>
              <a:t>Feeling very upset when something reminded you of the stressful experience?</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14273221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1028" y="1342786"/>
            <a:ext cx="4174947" cy="3204134"/>
          </a:xfrm>
        </p:spPr>
        <p:txBody>
          <a:bodyPr anchor="b">
            <a:normAutofit fontScale="90000"/>
          </a:bodyPr>
          <a:lstStyle/>
          <a:p>
            <a:pPr algn="l"/>
            <a:r>
              <a:rPr lang="en-US" sz="3000" dirty="0"/>
              <a:t>5. In the past month, how much were you bothered by:</a:t>
            </a:r>
            <a:br>
              <a:rPr lang="en-US" sz="3000" dirty="0"/>
            </a:br>
            <a:r>
              <a:rPr lang="en-US" sz="3000" dirty="0"/>
              <a:t>Having strong physical reactions when something reminded you of the stressful experience (for example, heart pounding, trouble breathing, sweating)?</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11404503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dirty="0"/>
              <a:t>6. In the past month, how much were you bothered by:</a:t>
            </a:r>
            <a:br>
              <a:rPr lang="en-US" sz="3000" dirty="0"/>
            </a:br>
            <a:r>
              <a:rPr lang="en-US" sz="3000" dirty="0"/>
              <a:t>Avoiding memories, thoughts, or feelings related to the stressful experience?</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375385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236727" y="1383513"/>
            <a:ext cx="5137705" cy="3204134"/>
          </a:xfrm>
        </p:spPr>
        <p:txBody>
          <a:bodyPr vert="horz" lIns="91440" tIns="45720" rIns="91440" bIns="45720" rtlCol="0" anchor="b">
            <a:normAutofit fontScale="90000"/>
          </a:bodyPr>
          <a:lstStyle/>
          <a:p>
            <a:r>
              <a:rPr lang="en-US" sz="4800" dirty="0"/>
              <a:t>8. Has your child ever been physically hurt </a:t>
            </a:r>
            <a:br>
              <a:rPr lang="en-US" sz="4800" dirty="0"/>
            </a:br>
            <a:r>
              <a:rPr lang="en-US" sz="4800" dirty="0"/>
              <a:t>(e.g., hit, kicked, punched) or threatened to be hurt?</a:t>
            </a:r>
            <a:endParaRPr lang="en-US" sz="48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42408320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45233" y="1122363"/>
            <a:ext cx="4273420" cy="3204134"/>
          </a:xfrm>
        </p:spPr>
        <p:txBody>
          <a:bodyPr anchor="b">
            <a:normAutofit fontScale="90000"/>
          </a:bodyPr>
          <a:lstStyle/>
          <a:p>
            <a:pPr algn="l"/>
            <a:r>
              <a:rPr lang="en-US" sz="3000" dirty="0"/>
              <a:t>7. In the past month, how much were you bothered by:</a:t>
            </a:r>
            <a:br>
              <a:rPr lang="en-US" sz="3000" dirty="0"/>
            </a:br>
            <a:r>
              <a:rPr lang="en-US" sz="3000" dirty="0"/>
              <a:t>Avoiding external reminders of the stressful experience (for example, people, places, conversations, activities, objects, or situations)?</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37552701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dirty="0"/>
              <a:t>8. In the past month, how much were you bothered by:</a:t>
            </a:r>
            <a:br>
              <a:rPr lang="en-US" sz="3000" dirty="0"/>
            </a:br>
            <a:r>
              <a:rPr lang="en-US" sz="3000" dirty="0"/>
              <a:t>Trouble remembering important parts of the stressful experience?</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36449459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3711" y="1397671"/>
            <a:ext cx="4177995" cy="3204134"/>
          </a:xfrm>
        </p:spPr>
        <p:txBody>
          <a:bodyPr anchor="b">
            <a:normAutofit fontScale="90000"/>
          </a:bodyPr>
          <a:lstStyle/>
          <a:p>
            <a:pPr algn="l"/>
            <a:r>
              <a:rPr lang="en-US" sz="3000" dirty="0"/>
              <a:t>9. In the past month, how much were you bothered by:</a:t>
            </a:r>
            <a:br>
              <a:rPr lang="en-US" sz="3000" dirty="0"/>
            </a:br>
            <a:r>
              <a:rPr lang="en-US" sz="3000" dirty="0"/>
              <a:t>Having strong negative beliefs about yourself, other people, or the world (for example, having thoughts such as: I am bad, there is something wrong with me, no one can be trusted, or the world is dangerous)?</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31788502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dirty="0"/>
              <a:t>10. In the past month, how much were you bothered by:</a:t>
            </a:r>
            <a:br>
              <a:rPr lang="en-US" sz="3000" dirty="0"/>
            </a:br>
            <a:r>
              <a:rPr lang="en-US" sz="3000" dirty="0"/>
              <a:t>Blaming yourself or someone else for the stressful experience of what happened after it?</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2184972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dirty="0"/>
              <a:t>11. In the past month, how much were you bothered by:</a:t>
            </a:r>
            <a:br>
              <a:rPr lang="en-US" sz="3000" dirty="0"/>
            </a:br>
            <a:r>
              <a:rPr lang="en-US" sz="3000" dirty="0"/>
              <a:t>Having strong negative feelings such as fear, horror, anger, guilt, or shame?</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27861952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dirty="0"/>
              <a:t>12. In the past month, how much were you bothered by:</a:t>
            </a:r>
            <a:br>
              <a:rPr lang="en-US" sz="3000" dirty="0"/>
            </a:br>
            <a:r>
              <a:rPr lang="en-US" sz="3000" dirty="0"/>
              <a:t>Loss of interest in activities that you used to enjoy?</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39672799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dirty="0"/>
              <a:t>13. In the past month, how much were you bothered by:</a:t>
            </a:r>
            <a:br>
              <a:rPr lang="en-US" sz="3000" dirty="0"/>
            </a:br>
            <a:r>
              <a:rPr lang="en-US" sz="3000" dirty="0"/>
              <a:t>Feeling distant or cut off from people?</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33801018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205986" cy="3204134"/>
          </a:xfrm>
        </p:spPr>
        <p:txBody>
          <a:bodyPr anchor="b">
            <a:normAutofit fontScale="90000"/>
          </a:bodyPr>
          <a:lstStyle/>
          <a:p>
            <a:pPr algn="l"/>
            <a:r>
              <a:rPr lang="en-US" sz="3000" dirty="0"/>
              <a:t>14. In the past month, how much were you bothered by:</a:t>
            </a:r>
            <a:br>
              <a:rPr lang="en-US" sz="3000" dirty="0"/>
            </a:br>
            <a:r>
              <a:rPr lang="en-US" sz="3000" dirty="0"/>
              <a:t>Trouble experiencing positive feelings (for example, being unable to feel happiness or have loving feelings for people close to you)?</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36676178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dirty="0"/>
              <a:t>15. In the past month, how much were you bothered by:</a:t>
            </a:r>
            <a:br>
              <a:rPr lang="en-US" sz="3000" dirty="0"/>
            </a:br>
            <a:r>
              <a:rPr lang="en-US" sz="3000" dirty="0"/>
              <a:t>Irritable behavior, angry outbursts, or acting aggressively</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2957601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dirty="0"/>
              <a:t>16. In the past month, how much were you bothered by:</a:t>
            </a:r>
            <a:br>
              <a:rPr lang="en-US" sz="3000" dirty="0"/>
            </a:br>
            <a:r>
              <a:rPr lang="en-US" sz="3000" dirty="0"/>
              <a:t>Taking too many risks or doing things that could cause you harm?</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306740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236727" y="1383513"/>
            <a:ext cx="4646147" cy="3204134"/>
          </a:xfrm>
        </p:spPr>
        <p:txBody>
          <a:bodyPr vert="horz" lIns="91440" tIns="45720" rIns="91440" bIns="45720" rtlCol="0" anchor="b">
            <a:normAutofit fontScale="90000"/>
          </a:bodyPr>
          <a:lstStyle/>
          <a:p>
            <a:r>
              <a:rPr lang="en-US" sz="4800" dirty="0"/>
              <a:t>9. Has someone ever robbed from your child? </a:t>
            </a:r>
            <a:br>
              <a:rPr lang="en-US" sz="4800" dirty="0"/>
            </a:br>
            <a:r>
              <a:rPr lang="en-US" sz="4800" dirty="0"/>
              <a:t>Or has your child ever witnessed this?</a:t>
            </a:r>
            <a:endParaRPr lang="en-US" sz="48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412759015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dirty="0"/>
              <a:t>17. In the past month, how much were you bothered by:</a:t>
            </a:r>
            <a:br>
              <a:rPr lang="en-US" sz="3000" dirty="0"/>
            </a:br>
            <a:r>
              <a:rPr lang="en-US" sz="3000" dirty="0"/>
              <a:t>Being “</a:t>
            </a:r>
            <a:r>
              <a:rPr lang="en-US" sz="3000" dirty="0" err="1"/>
              <a:t>superalert</a:t>
            </a:r>
            <a:r>
              <a:rPr lang="en-US" sz="3000" dirty="0"/>
              <a:t>” or watchful or on guard?</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7012655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dirty="0"/>
              <a:t>18. In the past month, how much were you bothered by:</a:t>
            </a:r>
            <a:br>
              <a:rPr lang="en-US" sz="3000" dirty="0"/>
            </a:br>
            <a:r>
              <a:rPr lang="en-US" sz="3000" dirty="0"/>
              <a:t>Feeling jumpy or easily startled?</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14127100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dirty="0"/>
              <a:t>19. In the past month, how much were you bothered by:</a:t>
            </a:r>
            <a:br>
              <a:rPr lang="en-US" sz="3000" dirty="0"/>
            </a:br>
            <a:r>
              <a:rPr lang="en-US" sz="3000" dirty="0"/>
              <a:t>Having difficulty concentrating?</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Tree>
    <p:extLst>
      <p:ext uri="{BB962C8B-B14F-4D97-AF65-F5344CB8AC3E}">
        <p14:creationId xmlns:p14="http://schemas.microsoft.com/office/powerpoint/2010/main" val="22967939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gradFill>
          <a:gsLst>
            <a:gs pos="93000">
              <a:schemeClr val="bg1"/>
            </a:gs>
            <a:gs pos="73000">
              <a:srgbClr val="E7FFFF"/>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000" dirty="0"/>
              <a:t>20. In the past month, how much were you bothered by:</a:t>
            </a:r>
            <a:br>
              <a:rPr lang="en-US" sz="3000" dirty="0"/>
            </a:br>
            <a:r>
              <a:rPr lang="en-US" sz="3000" dirty="0"/>
              <a:t>Trouble falling or staying asleep?</a:t>
            </a:r>
          </a:p>
        </p:txBody>
      </p:sp>
      <p:sp>
        <p:nvSpPr>
          <p:cNvPr id="44"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C06C6B1-4B29-28C5-E1F0-9A3D22118CAC}"/>
              </a:ext>
            </a:extLst>
          </p:cNvPr>
          <p:cNvPicPr>
            <a:picLocks noChangeAspect="1"/>
          </p:cNvPicPr>
          <p:nvPr/>
        </p:nvPicPr>
        <p:blipFill>
          <a:blip r:embed="rId2"/>
          <a:stretch>
            <a:fillRect/>
          </a:stretch>
        </p:blipFill>
        <p:spPr>
          <a:xfrm>
            <a:off x="4864608" y="1901853"/>
            <a:ext cx="6846363" cy="2903039"/>
          </a:xfrm>
          <a:prstGeom prst="rect">
            <a:avLst/>
          </a:prstGeom>
        </p:spPr>
      </p:pic>
      <p:sp>
        <p:nvSpPr>
          <p:cNvPr id="7" name="Rectangle: Folded Corner 6">
            <a:hlinkClick r:id="rId3" action="ppaction://hlinksldjump"/>
            <a:extLst>
              <a:ext uri="{FF2B5EF4-FFF2-40B4-BE49-F238E27FC236}">
                <a16:creationId xmlns:a16="http://schemas.microsoft.com/office/drawing/2014/main" id="{8F154A8C-6EC5-0F3F-9640-AC9A040B2185}"/>
              </a:ext>
            </a:extLst>
          </p:cNvPr>
          <p:cNvSpPr/>
          <p:nvPr/>
        </p:nvSpPr>
        <p:spPr>
          <a:xfrm>
            <a:off x="10758196" y="6040105"/>
            <a:ext cx="1035539" cy="522514"/>
          </a:xfrm>
          <a:prstGeom prst="foldedCorner">
            <a:avLst/>
          </a:prstGeom>
          <a:solidFill>
            <a:schemeClr val="accent5"/>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guet Script" panose="020B0604020202020204" pitchFamily="2" charset="0"/>
              </a:rPr>
              <a:t>Return</a:t>
            </a:r>
          </a:p>
        </p:txBody>
      </p:sp>
    </p:spTree>
    <p:extLst>
      <p:ext uri="{BB962C8B-B14F-4D97-AF65-F5344CB8AC3E}">
        <p14:creationId xmlns:p14="http://schemas.microsoft.com/office/powerpoint/2010/main" val="128118246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71194" y="401730"/>
            <a:ext cx="4327573" cy="3484470"/>
          </a:xfrm>
        </p:spPr>
        <p:txBody>
          <a:bodyPr>
            <a:normAutofit/>
          </a:bodyPr>
          <a:lstStyle/>
          <a:p>
            <a:pPr algn="ctr"/>
            <a:r>
              <a:rPr lang="en-US" sz="6600" dirty="0">
                <a:solidFill>
                  <a:schemeClr val="accent1"/>
                </a:solidFill>
                <a:latin typeface="Cambria Math" panose="02040503050406030204" pitchFamily="18" charset="0"/>
                <a:ea typeface="Cambria Math" panose="02040503050406030204" pitchFamily="18" charset="0"/>
              </a:rPr>
              <a:t>Barriers to Services</a:t>
            </a:r>
          </a:p>
        </p:txBody>
      </p:sp>
      <p:cxnSp>
        <p:nvCxnSpPr>
          <p:cNvPr id="20" name="Straight Connector 19">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015050" y="5332716"/>
            <a:ext cx="6553708" cy="995545"/>
          </a:xfrm>
        </p:spPr>
        <p:txBody>
          <a:bodyPr anchor="b">
            <a:normAutofit fontScale="92500"/>
          </a:bodyPr>
          <a:lstStyle/>
          <a:p>
            <a:pPr marL="0" indent="0">
              <a:buNone/>
            </a:pPr>
            <a:r>
              <a:rPr lang="en-US" sz="1400" dirty="0">
                <a:latin typeface="Cambria Math" panose="02040503050406030204" pitchFamily="18" charset="0"/>
                <a:ea typeface="Cambria Math" panose="02040503050406030204" pitchFamily="18" charset="0"/>
              </a:rPr>
              <a:t>This is a list of barriers that might prevent your child from seeing a clinician face-to-face in an office. There are many reasons why people are unable to get mental health services in person, and that may cause you to choose to use telehealth services instead of going to an office. I am going to read each one. Tell me if any of these barriers may prevent your child from seeing a clinician face-to-face in an office (check all that apply).</a:t>
            </a:r>
          </a:p>
        </p:txBody>
      </p:sp>
      <p:sp>
        <p:nvSpPr>
          <p:cNvPr id="4" name="Content Placeholder 3"/>
          <p:cNvSpPr>
            <a:spLocks noGrp="1"/>
          </p:cNvSpPr>
          <p:nvPr>
            <p:ph sz="half" idx="2"/>
          </p:nvPr>
        </p:nvSpPr>
        <p:spPr>
          <a:xfrm>
            <a:off x="623242" y="666237"/>
            <a:ext cx="6337554" cy="6179927"/>
          </a:xfrm>
        </p:spPr>
        <p:txBody>
          <a:bodyPr numCol="2">
            <a:normAutofit fontScale="92500"/>
          </a:bodyPr>
          <a:lstStyle/>
          <a:p>
            <a:pPr marL="288925" indent="-288925">
              <a:buFont typeface="Wingdings" panose="05000000000000000000" pitchFamily="2" charset="2"/>
              <a:buChar char="q"/>
              <a:tabLst>
                <a:tab pos="344488" algn="l"/>
              </a:tabLst>
            </a:pPr>
            <a:r>
              <a:rPr lang="en-US" sz="2400" dirty="0">
                <a:latin typeface="Cambria Math" panose="02040503050406030204" pitchFamily="18" charset="0"/>
                <a:ea typeface="Cambria Math" panose="02040503050406030204" pitchFamily="18" charset="0"/>
              </a:rPr>
              <a:t> Lack of transportation</a:t>
            </a:r>
          </a:p>
          <a:p>
            <a:pPr marL="288925" indent="-288925">
              <a:buFont typeface="Wingdings" panose="05000000000000000000" pitchFamily="2" charset="2"/>
              <a:buChar char="q"/>
              <a:tabLst>
                <a:tab pos="344488" algn="l"/>
              </a:tabLst>
            </a:pPr>
            <a:r>
              <a:rPr lang="en-US" sz="2400" dirty="0">
                <a:latin typeface="Cambria Math" panose="02040503050406030204" pitchFamily="18" charset="0"/>
                <a:ea typeface="Cambria Math" panose="02040503050406030204" pitchFamily="18" charset="0"/>
              </a:rPr>
              <a:t> Need for childcare</a:t>
            </a:r>
          </a:p>
          <a:p>
            <a:pPr marL="288925" indent="-288925">
              <a:buFont typeface="Wingdings" panose="05000000000000000000" pitchFamily="2" charset="2"/>
              <a:buChar char="q"/>
              <a:tabLst>
                <a:tab pos="344488" algn="l"/>
              </a:tabLst>
            </a:pPr>
            <a:r>
              <a:rPr lang="en-US" sz="2400" dirty="0">
                <a:latin typeface="Cambria Math" panose="02040503050406030204" pitchFamily="18" charset="0"/>
                <a:ea typeface="Cambria Math" panose="02040503050406030204" pitchFamily="18" charset="0"/>
              </a:rPr>
              <a:t> Work Schedule /requesting time off </a:t>
            </a:r>
          </a:p>
          <a:p>
            <a:pPr marL="288925" indent="-288925">
              <a:buFont typeface="Wingdings" panose="05000000000000000000" pitchFamily="2" charset="2"/>
              <a:buChar char="q"/>
              <a:tabLst>
                <a:tab pos="344488" algn="l"/>
              </a:tabLst>
            </a:pPr>
            <a:r>
              <a:rPr lang="en-US" sz="2400" dirty="0">
                <a:latin typeface="Cambria Math" panose="02040503050406030204" pitchFamily="18" charset="0"/>
                <a:ea typeface="Cambria Math" panose="02040503050406030204" pitchFamily="18" charset="0"/>
              </a:rPr>
              <a:t>No insurance </a:t>
            </a:r>
          </a:p>
          <a:p>
            <a:pPr marL="288925" indent="-288925">
              <a:buFont typeface="Wingdings" panose="05000000000000000000" pitchFamily="2" charset="2"/>
              <a:buChar char="q"/>
              <a:tabLst>
                <a:tab pos="344488" algn="l"/>
              </a:tabLst>
            </a:pPr>
            <a:r>
              <a:rPr lang="en-US" sz="2400" dirty="0">
                <a:latin typeface="Cambria Math" panose="02040503050406030204" pitchFamily="18" charset="0"/>
                <a:ea typeface="Cambria Math" panose="02040503050406030204" pitchFamily="18" charset="0"/>
              </a:rPr>
              <a:t> Cost of services </a:t>
            </a:r>
          </a:p>
          <a:p>
            <a:pPr marL="288925" indent="-288925">
              <a:buFont typeface="Wingdings" panose="05000000000000000000" pitchFamily="2" charset="2"/>
              <a:buChar char="q"/>
              <a:tabLst>
                <a:tab pos="344488" algn="l"/>
              </a:tabLst>
            </a:pPr>
            <a:r>
              <a:rPr lang="en-US" sz="2400" dirty="0">
                <a:latin typeface="Cambria Math" panose="02040503050406030204" pitchFamily="18" charset="0"/>
                <a:ea typeface="Cambria Math" panose="02040503050406030204" pitchFamily="18" charset="0"/>
              </a:rPr>
              <a:t> Distance to clinic</a:t>
            </a:r>
          </a:p>
          <a:p>
            <a:pPr marL="288925" indent="-288925">
              <a:buFont typeface="Wingdings" panose="05000000000000000000" pitchFamily="2" charset="2"/>
              <a:buChar char="q"/>
              <a:tabLst>
                <a:tab pos="344488" algn="l"/>
              </a:tabLst>
            </a:pPr>
            <a:r>
              <a:rPr lang="en-US" sz="2400" dirty="0">
                <a:latin typeface="Cambria Math" panose="02040503050406030204" pitchFamily="18" charset="0"/>
                <a:ea typeface="Cambria Math" panose="02040503050406030204" pitchFamily="18" charset="0"/>
              </a:rPr>
              <a:t>Being concerned about what others would think about seeking services </a:t>
            </a:r>
          </a:p>
          <a:p>
            <a:pPr marL="288925" indent="-288925">
              <a:buFont typeface="Wingdings" panose="05000000000000000000" pitchFamily="2" charset="2"/>
              <a:buChar char="q"/>
              <a:tabLst>
                <a:tab pos="344488" algn="l"/>
              </a:tabLst>
            </a:pPr>
            <a:r>
              <a:rPr lang="en-US" sz="2400" dirty="0">
                <a:latin typeface="Cambria Math" panose="02040503050406030204" pitchFamily="18" charset="0"/>
                <a:ea typeface="Cambria Math" panose="02040503050406030204" pitchFamily="18" charset="0"/>
              </a:rPr>
              <a:t> Language- provider does not speak my preferred language</a:t>
            </a:r>
          </a:p>
          <a:p>
            <a:pPr marL="288925" indent="-288925">
              <a:buFont typeface="Wingdings" panose="05000000000000000000" pitchFamily="2" charset="2"/>
              <a:buChar char="q"/>
              <a:tabLst>
                <a:tab pos="344488" algn="l"/>
              </a:tabLst>
            </a:pPr>
            <a:r>
              <a:rPr lang="en-US" sz="2400" dirty="0">
                <a:latin typeface="Cambria Math" panose="02040503050406030204" pitchFamily="18" charset="0"/>
                <a:ea typeface="Cambria Math" panose="02040503050406030204" pitchFamily="18" charset="0"/>
              </a:rPr>
              <a:t>Other- please describe </a:t>
            </a:r>
          </a:p>
        </p:txBody>
      </p:sp>
      <p:sp>
        <p:nvSpPr>
          <p:cNvPr id="11" name="Rectangle 10">
            <a:extLst>
              <a:ext uri="{FF2B5EF4-FFF2-40B4-BE49-F238E27FC236}">
                <a16:creationId xmlns:a16="http://schemas.microsoft.com/office/drawing/2014/main" id="{B9B4B84A-B31B-94D9-AFCF-392821DAFA65}"/>
              </a:ext>
            </a:extLst>
          </p:cNvPr>
          <p:cNvSpPr/>
          <p:nvPr/>
        </p:nvSpPr>
        <p:spPr>
          <a:xfrm>
            <a:off x="9438808" y="320040"/>
            <a:ext cx="2431628" cy="536622"/>
          </a:xfrm>
          <a:prstGeom prst="rect">
            <a:avLst/>
          </a:prstGeom>
        </p:spPr>
        <p:txBody>
          <a:bodyPr wrap="none">
            <a:spAutoFit/>
          </a:bodyPr>
          <a:lstStyle/>
          <a:p>
            <a:pPr>
              <a:lnSpc>
                <a:spcPct val="107000"/>
              </a:lnSpc>
              <a:spcAft>
                <a:spcPts val="800"/>
              </a:spcAft>
            </a:pPr>
            <a:r>
              <a:rPr lang="en-US" sz="1400" dirty="0">
                <a:latin typeface="Cambria" panose="02040503050406030204" pitchFamily="18" charset="0"/>
                <a:ea typeface="Cambria" panose="02040503050406030204" pitchFamily="18" charset="0"/>
                <a:cs typeface="Times New Roman" panose="02020603050405020304" pitchFamily="18" charset="0"/>
              </a:rPr>
              <a:t>Created by the MUSC</a:t>
            </a:r>
            <a:br>
              <a:rPr lang="en-US" sz="1400" dirty="0">
                <a:latin typeface="Cambria" panose="02040503050406030204" pitchFamily="18" charset="0"/>
                <a:ea typeface="Cambria" panose="02040503050406030204" pitchFamily="18" charset="0"/>
                <a:cs typeface="Times New Roman" panose="02020603050405020304" pitchFamily="18" charset="0"/>
              </a:rPr>
            </a:br>
            <a:r>
              <a:rPr lang="en-US" sz="1400" dirty="0">
                <a:latin typeface="Cambria" panose="02040503050406030204" pitchFamily="18" charset="0"/>
                <a:ea typeface="Cambria" panose="02040503050406030204" pitchFamily="18" charset="0"/>
                <a:cs typeface="Times New Roman" panose="02020603050405020304" pitchFamily="18" charset="0"/>
              </a:rPr>
              <a:t>Telehealth Outreach Program</a:t>
            </a:r>
            <a:endParaRPr lang="en-US" sz="1400" i="1" dirty="0">
              <a:latin typeface="Cambria" panose="02040503050406030204" pitchFamily="18" charset="0"/>
              <a:ea typeface="Cambria" panose="02040503050406030204" pitchFamily="18" charset="0"/>
              <a:cs typeface="Times New Roman" panose="02020603050405020304" pitchFamily="18" charset="0"/>
            </a:endParaRPr>
          </a:p>
        </p:txBody>
      </p:sp>
      <p:sp>
        <p:nvSpPr>
          <p:cNvPr id="13" name="Content Placeholder 3">
            <a:extLst>
              <a:ext uri="{FF2B5EF4-FFF2-40B4-BE49-F238E27FC236}">
                <a16:creationId xmlns:a16="http://schemas.microsoft.com/office/drawing/2014/main" id="{18F2CD37-0829-4B32-A79D-24AC700BFE46}"/>
              </a:ext>
            </a:extLst>
          </p:cNvPr>
          <p:cNvSpPr txBox="1">
            <a:spLocks/>
          </p:cNvSpPr>
          <p:nvPr/>
        </p:nvSpPr>
        <p:spPr>
          <a:xfrm>
            <a:off x="5843752" y="2125160"/>
            <a:ext cx="5181600" cy="21610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en-US" sz="1750" dirty="0">
              <a:latin typeface="Cambria Math" panose="02040503050406030204" pitchFamily="18" charset="0"/>
              <a:ea typeface="Cambria Math" panose="02040503050406030204" pitchFamily="18" charset="0"/>
            </a:endParaRPr>
          </a:p>
        </p:txBody>
      </p:sp>
      <p:pic>
        <p:nvPicPr>
          <p:cNvPr id="6" name="Graphic 5" descr="Construction Barricade outline">
            <a:extLst>
              <a:ext uri="{FF2B5EF4-FFF2-40B4-BE49-F238E27FC236}">
                <a16:creationId xmlns:a16="http://schemas.microsoft.com/office/drawing/2014/main" id="{3EA4273F-72C7-55B4-F097-C97CB4F4F2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1074" y="3299000"/>
            <a:ext cx="1273000" cy="1273000"/>
          </a:xfrm>
          <a:prstGeom prst="rect">
            <a:avLst/>
          </a:prstGeom>
        </p:spPr>
      </p:pic>
      <p:sp>
        <p:nvSpPr>
          <p:cNvPr id="12" name="Rectangle: Folded Corner 11">
            <a:hlinkClick r:id="rId4" action="ppaction://hlinksldjump"/>
            <a:extLst>
              <a:ext uri="{FF2B5EF4-FFF2-40B4-BE49-F238E27FC236}">
                <a16:creationId xmlns:a16="http://schemas.microsoft.com/office/drawing/2014/main" id="{5CB11947-10E9-401E-B7C2-6F534FDFDE2A}"/>
              </a:ext>
            </a:extLst>
          </p:cNvPr>
          <p:cNvSpPr/>
          <p:nvPr/>
        </p:nvSpPr>
        <p:spPr>
          <a:xfrm>
            <a:off x="10709404" y="6158321"/>
            <a:ext cx="1035539" cy="522514"/>
          </a:xfrm>
          <a:prstGeom prst="foldedCorner">
            <a:avLst/>
          </a:prstGeom>
          <a:solidFill>
            <a:schemeClr val="accent5"/>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guet Script" panose="020B0604020202020204" pitchFamily="2" charset="0"/>
              </a:rPr>
              <a:t>Return</a:t>
            </a:r>
          </a:p>
        </p:txBody>
      </p:sp>
    </p:spTree>
    <p:extLst>
      <p:ext uri="{BB962C8B-B14F-4D97-AF65-F5344CB8AC3E}">
        <p14:creationId xmlns:p14="http://schemas.microsoft.com/office/powerpoint/2010/main" val="29574336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5ACB9A-B0E5-4B85-B616-BAAFCBF06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2E88C85-0C12-45AB-AB38-7DD8508C1C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19" name="Rectangle 18">
              <a:extLst>
                <a:ext uri="{FF2B5EF4-FFF2-40B4-BE49-F238E27FC236}">
                  <a16:creationId xmlns:a16="http://schemas.microsoft.com/office/drawing/2014/main" id="{442F1C99-DC89-4C0E-9645-78ED266B8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20" name="Rectangle 19">
              <a:extLst>
                <a:ext uri="{FF2B5EF4-FFF2-40B4-BE49-F238E27FC236}">
                  <a16:creationId xmlns:a16="http://schemas.microsoft.com/office/drawing/2014/main" id="{49EB5FB3-6DE8-43D7-9A37-2E1189B12C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22" name="Freeform: Shape 21">
            <a:extLst>
              <a:ext uri="{FF2B5EF4-FFF2-40B4-BE49-F238E27FC236}">
                <a16:creationId xmlns:a16="http://schemas.microsoft.com/office/drawing/2014/main" id="{21CD0CBD-C727-43F9-BDFE-34D6D1A97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766762" y="662399"/>
            <a:ext cx="10780830" cy="14940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Traumatic Stress Screen for Children and Adolescents  (TSSCA)</a:t>
            </a:r>
          </a:p>
        </p:txBody>
      </p:sp>
      <p:sp>
        <p:nvSpPr>
          <p:cNvPr id="4" name="Rectangle 3"/>
          <p:cNvSpPr/>
          <p:nvPr/>
        </p:nvSpPr>
        <p:spPr>
          <a:xfrm>
            <a:off x="766763" y="2286002"/>
            <a:ext cx="5014912" cy="3322800"/>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2000">
                <a:solidFill>
                  <a:schemeClr val="tx1">
                    <a:alpha val="60000"/>
                  </a:schemeClr>
                </a:solidFill>
              </a:rPr>
              <a:t>©Ambit Network, University of Minnesota, 2015, Minneapolis, MN. </a:t>
            </a:r>
            <a:r>
              <a:rPr lang="en-US" sz="2000" u="sng">
                <a:solidFill>
                  <a:schemeClr val="tx1">
                    <a:alpha val="60000"/>
                  </a:schemeClr>
                </a:solidFill>
                <a:hlinkClick r:id="rId2"/>
              </a:rPr>
              <a:t>tfcbt@unm.edu</a:t>
            </a:r>
            <a:r>
              <a:rPr lang="en-US" sz="2000">
                <a:solidFill>
                  <a:schemeClr val="tx1">
                    <a:alpha val="60000"/>
                  </a:schemeClr>
                </a:solidFill>
              </a:rPr>
              <a:t>. This form may be reproduced and used for free with permission from the Ambit Network. Cite this instrument as follows: Donisch, K., Zhang, Y., Bray, C., &amp; Gerwirtz, A.H. (2017). University of Minnesota’s Traumatic Stress Screen for Children and Adolescents (TSSCY).</a:t>
            </a:r>
            <a:endParaRPr lang="en-US" sz="2000">
              <a:solidFill>
                <a:schemeClr val="tx1">
                  <a:alpha val="60000"/>
                </a:schemeClr>
              </a:solidFill>
              <a:effectLst/>
            </a:endParaRPr>
          </a:p>
        </p:txBody>
      </p:sp>
      <p:pic>
        <p:nvPicPr>
          <p:cNvPr id="2" name="Picture 1"/>
          <p:cNvPicPr/>
          <p:nvPr/>
        </p:nvPicPr>
        <p:blipFill>
          <a:blip r:embed="rId3"/>
          <a:stretch>
            <a:fillRect/>
          </a:stretch>
        </p:blipFill>
        <p:spPr>
          <a:xfrm>
            <a:off x="5916669" y="2038350"/>
            <a:ext cx="5953125" cy="2781300"/>
          </a:xfrm>
          <a:prstGeom prst="rect">
            <a:avLst/>
          </a:prstGeom>
        </p:spPr>
      </p:pic>
    </p:spTree>
    <p:extLst>
      <p:ext uri="{BB962C8B-B14F-4D97-AF65-F5344CB8AC3E}">
        <p14:creationId xmlns:p14="http://schemas.microsoft.com/office/powerpoint/2010/main" val="12677357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5ACB9A-B0E5-4B85-B616-BAAFCBF06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2E88C85-0C12-45AB-AB38-7DD8508C1C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19" name="Rectangle 18">
              <a:extLst>
                <a:ext uri="{FF2B5EF4-FFF2-40B4-BE49-F238E27FC236}">
                  <a16:creationId xmlns:a16="http://schemas.microsoft.com/office/drawing/2014/main" id="{442F1C99-DC89-4C0E-9645-78ED266B8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20" name="Rectangle 19">
              <a:extLst>
                <a:ext uri="{FF2B5EF4-FFF2-40B4-BE49-F238E27FC236}">
                  <a16:creationId xmlns:a16="http://schemas.microsoft.com/office/drawing/2014/main" id="{49EB5FB3-6DE8-43D7-9A37-2E1189B12C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22" name="Freeform: Shape 21">
            <a:extLst>
              <a:ext uri="{FF2B5EF4-FFF2-40B4-BE49-F238E27FC236}">
                <a16:creationId xmlns:a16="http://schemas.microsoft.com/office/drawing/2014/main" id="{21CD0CBD-C727-43F9-BDFE-34D6D1A97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766762" y="662399"/>
            <a:ext cx="10780830" cy="14940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Traumatic Stress Screen for Children and Adolescents  (TSSCA)</a:t>
            </a:r>
          </a:p>
        </p:txBody>
      </p:sp>
      <p:sp>
        <p:nvSpPr>
          <p:cNvPr id="4" name="Rectangle 3"/>
          <p:cNvSpPr/>
          <p:nvPr/>
        </p:nvSpPr>
        <p:spPr>
          <a:xfrm>
            <a:off x="766763" y="2286002"/>
            <a:ext cx="9086364" cy="3322800"/>
          </a:xfrm>
          <a:prstGeom prst="rect">
            <a:avLst/>
          </a:prstGeom>
        </p:spPr>
        <p:txBody>
          <a:bodyPr vert="horz" lIns="91440" tIns="45720" rIns="91440" bIns="45720" rtlCol="0">
            <a:normAutofit/>
          </a:bodyPr>
          <a:lstStyle/>
          <a:p>
            <a:pPr>
              <a:lnSpc>
                <a:spcPct val="90000"/>
              </a:lnSpc>
              <a:spcAft>
                <a:spcPts val="800"/>
              </a:spcAft>
            </a:pPr>
            <a:r>
              <a:rPr lang="en-US" sz="2000" dirty="0"/>
              <a:t>Have you ever experienced a bad or upsetting event? </a:t>
            </a:r>
          </a:p>
          <a:p>
            <a:pPr lvl="3">
              <a:lnSpc>
                <a:spcPct val="90000"/>
              </a:lnSpc>
              <a:spcAft>
                <a:spcPts val="800"/>
              </a:spcAft>
            </a:pPr>
            <a:r>
              <a:rPr lang="en-US" sz="2000" dirty="0"/>
              <a:t>Yes 			No </a:t>
            </a:r>
          </a:p>
          <a:p>
            <a:pPr>
              <a:lnSpc>
                <a:spcPct val="90000"/>
              </a:lnSpc>
              <a:spcAft>
                <a:spcPts val="800"/>
              </a:spcAft>
            </a:pPr>
            <a:endParaRPr lang="en-US" sz="2000" dirty="0"/>
          </a:p>
          <a:p>
            <a:pPr>
              <a:lnSpc>
                <a:spcPct val="90000"/>
              </a:lnSpc>
              <a:spcAft>
                <a:spcPts val="800"/>
              </a:spcAft>
            </a:pPr>
            <a:r>
              <a:rPr lang="en-US" sz="2000" dirty="0"/>
              <a:t>If yes, what was the bad or upsetting event? Feel free to list more than one. 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a:t>
            </a:r>
            <a:endParaRPr lang="en-US" sz="2000" dirty="0">
              <a:solidFill>
                <a:schemeClr val="tx1">
                  <a:alpha val="60000"/>
                </a:schemeClr>
              </a:solidFill>
              <a:effectLst/>
            </a:endParaRPr>
          </a:p>
        </p:txBody>
      </p:sp>
      <p:sp>
        <p:nvSpPr>
          <p:cNvPr id="2" name="Rectangle 1">
            <a:extLst>
              <a:ext uri="{FF2B5EF4-FFF2-40B4-BE49-F238E27FC236}">
                <a16:creationId xmlns:a16="http://schemas.microsoft.com/office/drawing/2014/main" id="{DB2FBD6F-2ED8-C98C-EF49-E3D031EAA27A}"/>
              </a:ext>
            </a:extLst>
          </p:cNvPr>
          <p:cNvSpPr/>
          <p:nvPr/>
        </p:nvSpPr>
        <p:spPr>
          <a:xfrm>
            <a:off x="1674845" y="2687277"/>
            <a:ext cx="345232" cy="345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5B0F8A-9A75-341B-5386-0AF787E92AFB}"/>
              </a:ext>
            </a:extLst>
          </p:cNvPr>
          <p:cNvSpPr/>
          <p:nvPr/>
        </p:nvSpPr>
        <p:spPr>
          <a:xfrm>
            <a:off x="3973286" y="2687276"/>
            <a:ext cx="345232" cy="345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3899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5ACB9A-B0E5-4B85-B616-BAAFCBF06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2E88C85-0C12-45AB-AB38-7DD8508C1C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19" name="Rectangle 18">
              <a:extLst>
                <a:ext uri="{FF2B5EF4-FFF2-40B4-BE49-F238E27FC236}">
                  <a16:creationId xmlns:a16="http://schemas.microsoft.com/office/drawing/2014/main" id="{442F1C99-DC89-4C0E-9645-78ED266B8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20" name="Rectangle 19">
              <a:extLst>
                <a:ext uri="{FF2B5EF4-FFF2-40B4-BE49-F238E27FC236}">
                  <a16:creationId xmlns:a16="http://schemas.microsoft.com/office/drawing/2014/main" id="{49EB5FB3-6DE8-43D7-9A37-2E1189B12C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22" name="Freeform: Shape 21">
            <a:extLst>
              <a:ext uri="{FF2B5EF4-FFF2-40B4-BE49-F238E27FC236}">
                <a16:creationId xmlns:a16="http://schemas.microsoft.com/office/drawing/2014/main" id="{21CD0CBD-C727-43F9-BDFE-34D6D1A97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766762" y="662399"/>
            <a:ext cx="10780830" cy="1494000"/>
          </a:xfrm>
          <a:prstGeom prst="rect">
            <a:avLst/>
          </a:prstGeom>
        </p:spPr>
        <p:txBody>
          <a:bodyPr vert="horz" lIns="91440" tIns="45720" rIns="91440" bIns="45720" rtlCol="0" anchor="t">
            <a:normAutofit fontScale="92500" lnSpcReduction="20000"/>
          </a:bodyPr>
          <a:lstStyle/>
          <a:p>
            <a:pPr algn="ctr">
              <a:lnSpc>
                <a:spcPct val="90000"/>
              </a:lnSpc>
              <a:spcBef>
                <a:spcPct val="0"/>
              </a:spcBef>
              <a:spcAft>
                <a:spcPts val="600"/>
              </a:spcAft>
            </a:pPr>
            <a:r>
              <a:rPr lang="en-US" sz="4400" b="1" kern="1200" dirty="0">
                <a:solidFill>
                  <a:schemeClr val="tx1"/>
                </a:solidFill>
                <a:latin typeface="+mj-lt"/>
                <a:ea typeface="+mj-ea"/>
                <a:cs typeface="+mj-cs"/>
              </a:rPr>
              <a:t>When thinking about your bad or upsetting event, how often have the following problems happened to you during the past month?</a:t>
            </a:r>
          </a:p>
        </p:txBody>
      </p:sp>
      <p:sp>
        <p:nvSpPr>
          <p:cNvPr id="4" name="Rectangle 3"/>
          <p:cNvSpPr/>
          <p:nvPr/>
        </p:nvSpPr>
        <p:spPr>
          <a:xfrm>
            <a:off x="766763" y="2286002"/>
            <a:ext cx="5014912" cy="3322800"/>
          </a:xfrm>
          <a:prstGeom prst="rect">
            <a:avLst/>
          </a:prstGeom>
        </p:spPr>
        <p:txBody>
          <a:bodyPr vert="horz" lIns="91440" tIns="45720" rIns="91440" bIns="45720" rtlCol="0">
            <a:normAutofit/>
          </a:bodyPr>
          <a:lstStyle/>
          <a:p>
            <a:pPr marL="457200" indent="-457200">
              <a:lnSpc>
                <a:spcPct val="90000"/>
              </a:lnSpc>
              <a:spcAft>
                <a:spcPts val="800"/>
              </a:spcAft>
              <a:buFont typeface="+mj-lt"/>
              <a:buAutoNum type="arabicPeriod"/>
            </a:pPr>
            <a:r>
              <a:rPr lang="en-US" sz="3600" dirty="0">
                <a:solidFill>
                  <a:schemeClr val="tx1">
                    <a:alpha val="60000"/>
                  </a:schemeClr>
                </a:solidFill>
              </a:rPr>
              <a:t>Had upsetting thoughts, images or memories of the event come into your mind when you didn’t want them to?</a:t>
            </a:r>
            <a:endParaRPr lang="en-US" sz="3600" dirty="0">
              <a:solidFill>
                <a:schemeClr val="tx1">
                  <a:alpha val="60000"/>
                </a:schemeClr>
              </a:solidFill>
              <a:effectLst/>
            </a:endParaRPr>
          </a:p>
        </p:txBody>
      </p:sp>
      <p:pic>
        <p:nvPicPr>
          <p:cNvPr id="2" name="Picture 1"/>
          <p:cNvPicPr/>
          <p:nvPr/>
        </p:nvPicPr>
        <p:blipFill>
          <a:blip r:embed="rId2"/>
          <a:stretch>
            <a:fillRect/>
          </a:stretch>
        </p:blipFill>
        <p:spPr>
          <a:xfrm>
            <a:off x="5916669" y="2038350"/>
            <a:ext cx="5953125" cy="2781300"/>
          </a:xfrm>
          <a:prstGeom prst="rect">
            <a:avLst/>
          </a:prstGeom>
        </p:spPr>
      </p:pic>
    </p:spTree>
    <p:extLst>
      <p:ext uri="{BB962C8B-B14F-4D97-AF65-F5344CB8AC3E}">
        <p14:creationId xmlns:p14="http://schemas.microsoft.com/office/powerpoint/2010/main" val="7064638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5ACB9A-B0E5-4B85-B616-BAAFCBF06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2E88C85-0C12-45AB-AB38-7DD8508C1C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19" name="Rectangle 18">
              <a:extLst>
                <a:ext uri="{FF2B5EF4-FFF2-40B4-BE49-F238E27FC236}">
                  <a16:creationId xmlns:a16="http://schemas.microsoft.com/office/drawing/2014/main" id="{442F1C99-DC89-4C0E-9645-78ED266B8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20" name="Rectangle 19">
              <a:extLst>
                <a:ext uri="{FF2B5EF4-FFF2-40B4-BE49-F238E27FC236}">
                  <a16:creationId xmlns:a16="http://schemas.microsoft.com/office/drawing/2014/main" id="{49EB5FB3-6DE8-43D7-9A37-2E1189B12C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22" name="Freeform: Shape 21">
            <a:extLst>
              <a:ext uri="{FF2B5EF4-FFF2-40B4-BE49-F238E27FC236}">
                <a16:creationId xmlns:a16="http://schemas.microsoft.com/office/drawing/2014/main" id="{21CD0CBD-C727-43F9-BDFE-34D6D1A97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766762" y="662399"/>
            <a:ext cx="10780830" cy="1494000"/>
          </a:xfrm>
          <a:prstGeom prst="rect">
            <a:avLst/>
          </a:prstGeom>
        </p:spPr>
        <p:txBody>
          <a:bodyPr vert="horz" lIns="91440" tIns="45720" rIns="91440" bIns="45720" rtlCol="0" anchor="t">
            <a:normAutofit fontScale="92500" lnSpcReduction="20000"/>
          </a:bodyPr>
          <a:lstStyle/>
          <a:p>
            <a:pPr algn="ctr">
              <a:lnSpc>
                <a:spcPct val="90000"/>
              </a:lnSpc>
              <a:spcBef>
                <a:spcPct val="0"/>
              </a:spcBef>
              <a:spcAft>
                <a:spcPts val="600"/>
              </a:spcAft>
            </a:pPr>
            <a:r>
              <a:rPr lang="en-US" sz="4400" b="1" kern="1200" dirty="0">
                <a:solidFill>
                  <a:schemeClr val="tx1"/>
                </a:solidFill>
                <a:latin typeface="+mj-lt"/>
                <a:ea typeface="+mj-ea"/>
                <a:cs typeface="+mj-cs"/>
              </a:rPr>
              <a:t>When thinking about your bad or upsetting event, how often have the following problems happened to you during the past month?</a:t>
            </a:r>
          </a:p>
        </p:txBody>
      </p:sp>
      <p:sp>
        <p:nvSpPr>
          <p:cNvPr id="4" name="Rectangle 3"/>
          <p:cNvSpPr/>
          <p:nvPr/>
        </p:nvSpPr>
        <p:spPr>
          <a:xfrm>
            <a:off x="766763" y="2286002"/>
            <a:ext cx="5014912" cy="3322800"/>
          </a:xfrm>
          <a:prstGeom prst="rect">
            <a:avLst/>
          </a:prstGeom>
        </p:spPr>
        <p:txBody>
          <a:bodyPr vert="horz" lIns="91440" tIns="45720" rIns="91440" bIns="45720" rtlCol="0">
            <a:normAutofit/>
          </a:bodyPr>
          <a:lstStyle/>
          <a:p>
            <a:pPr marL="742950" indent="-742950">
              <a:lnSpc>
                <a:spcPct val="90000"/>
              </a:lnSpc>
              <a:spcAft>
                <a:spcPts val="800"/>
              </a:spcAft>
              <a:buFont typeface="+mj-lt"/>
              <a:buAutoNum type="arabicPeriod" startAt="2"/>
            </a:pPr>
            <a:r>
              <a:rPr lang="en-US" sz="3600" dirty="0">
                <a:solidFill>
                  <a:schemeClr val="tx1">
                    <a:alpha val="60000"/>
                  </a:schemeClr>
                </a:solidFill>
              </a:rPr>
              <a:t>Felt afraid, scared, or sad when something reminded you about the event?</a:t>
            </a:r>
            <a:endParaRPr lang="en-US" sz="3600" dirty="0">
              <a:solidFill>
                <a:schemeClr val="tx1">
                  <a:alpha val="60000"/>
                </a:schemeClr>
              </a:solidFill>
              <a:effectLst/>
            </a:endParaRPr>
          </a:p>
        </p:txBody>
      </p:sp>
      <p:pic>
        <p:nvPicPr>
          <p:cNvPr id="2" name="Picture 1"/>
          <p:cNvPicPr/>
          <p:nvPr/>
        </p:nvPicPr>
        <p:blipFill>
          <a:blip r:embed="rId2"/>
          <a:stretch>
            <a:fillRect/>
          </a:stretch>
        </p:blipFill>
        <p:spPr>
          <a:xfrm>
            <a:off x="5916669" y="2038350"/>
            <a:ext cx="5953125" cy="2781300"/>
          </a:xfrm>
          <a:prstGeom prst="rect">
            <a:avLst/>
          </a:prstGeom>
        </p:spPr>
      </p:pic>
    </p:spTree>
    <p:extLst>
      <p:ext uri="{BB962C8B-B14F-4D97-AF65-F5344CB8AC3E}">
        <p14:creationId xmlns:p14="http://schemas.microsoft.com/office/powerpoint/2010/main" val="117794830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5ACB9A-B0E5-4B85-B616-BAAFCBF06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2E88C85-0C12-45AB-AB38-7DD8508C1C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19" name="Rectangle 18">
              <a:extLst>
                <a:ext uri="{FF2B5EF4-FFF2-40B4-BE49-F238E27FC236}">
                  <a16:creationId xmlns:a16="http://schemas.microsoft.com/office/drawing/2014/main" id="{442F1C99-DC89-4C0E-9645-78ED266B8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20" name="Rectangle 19">
              <a:extLst>
                <a:ext uri="{FF2B5EF4-FFF2-40B4-BE49-F238E27FC236}">
                  <a16:creationId xmlns:a16="http://schemas.microsoft.com/office/drawing/2014/main" id="{49EB5FB3-6DE8-43D7-9A37-2E1189B12C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22" name="Freeform: Shape 21">
            <a:extLst>
              <a:ext uri="{FF2B5EF4-FFF2-40B4-BE49-F238E27FC236}">
                <a16:creationId xmlns:a16="http://schemas.microsoft.com/office/drawing/2014/main" id="{21CD0CBD-C727-43F9-BDFE-34D6D1A97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766762" y="662399"/>
            <a:ext cx="10780830" cy="1494000"/>
          </a:xfrm>
          <a:prstGeom prst="rect">
            <a:avLst/>
          </a:prstGeom>
        </p:spPr>
        <p:txBody>
          <a:bodyPr vert="horz" lIns="91440" tIns="45720" rIns="91440" bIns="45720" rtlCol="0" anchor="t">
            <a:normAutofit fontScale="92500" lnSpcReduction="20000"/>
          </a:bodyPr>
          <a:lstStyle/>
          <a:p>
            <a:pPr algn="ctr">
              <a:lnSpc>
                <a:spcPct val="90000"/>
              </a:lnSpc>
              <a:spcBef>
                <a:spcPct val="0"/>
              </a:spcBef>
              <a:spcAft>
                <a:spcPts val="600"/>
              </a:spcAft>
            </a:pPr>
            <a:r>
              <a:rPr lang="en-US" sz="4400" b="1" kern="1200" dirty="0">
                <a:solidFill>
                  <a:schemeClr val="tx1"/>
                </a:solidFill>
                <a:latin typeface="+mj-lt"/>
                <a:ea typeface="+mj-ea"/>
                <a:cs typeface="+mj-cs"/>
              </a:rPr>
              <a:t>When thinking about your bad or upsetting event, how often have the following problems happened to you during the past month?</a:t>
            </a:r>
          </a:p>
        </p:txBody>
      </p:sp>
      <p:sp>
        <p:nvSpPr>
          <p:cNvPr id="4" name="Rectangle 3"/>
          <p:cNvSpPr/>
          <p:nvPr/>
        </p:nvSpPr>
        <p:spPr>
          <a:xfrm>
            <a:off x="766763" y="2286002"/>
            <a:ext cx="5014912" cy="3322800"/>
          </a:xfrm>
          <a:prstGeom prst="rect">
            <a:avLst/>
          </a:prstGeom>
        </p:spPr>
        <p:txBody>
          <a:bodyPr vert="horz" lIns="91440" tIns="45720" rIns="91440" bIns="45720" rtlCol="0">
            <a:normAutofit/>
          </a:bodyPr>
          <a:lstStyle/>
          <a:p>
            <a:pPr marL="742950" indent="-742950">
              <a:lnSpc>
                <a:spcPct val="90000"/>
              </a:lnSpc>
              <a:spcAft>
                <a:spcPts val="800"/>
              </a:spcAft>
              <a:buFont typeface="+mj-lt"/>
              <a:buAutoNum type="arabicPeriod" startAt="3"/>
            </a:pPr>
            <a:r>
              <a:rPr lang="en-US" sz="3600" dirty="0">
                <a:solidFill>
                  <a:schemeClr val="tx1">
                    <a:alpha val="60000"/>
                  </a:schemeClr>
                </a:solidFill>
              </a:rPr>
              <a:t>Tried to stay away from people, places, or activities that reminded you of the event?</a:t>
            </a:r>
            <a:endParaRPr lang="en-US" sz="3600" dirty="0">
              <a:solidFill>
                <a:schemeClr val="tx1">
                  <a:alpha val="60000"/>
                </a:schemeClr>
              </a:solidFill>
              <a:effectLst/>
            </a:endParaRPr>
          </a:p>
        </p:txBody>
      </p:sp>
      <p:pic>
        <p:nvPicPr>
          <p:cNvPr id="2" name="Picture 1"/>
          <p:cNvPicPr/>
          <p:nvPr/>
        </p:nvPicPr>
        <p:blipFill>
          <a:blip r:embed="rId2"/>
          <a:stretch>
            <a:fillRect/>
          </a:stretch>
        </p:blipFill>
        <p:spPr>
          <a:xfrm>
            <a:off x="5916669" y="2038350"/>
            <a:ext cx="5953125" cy="2781300"/>
          </a:xfrm>
          <a:prstGeom prst="rect">
            <a:avLst/>
          </a:prstGeom>
        </p:spPr>
      </p:pic>
    </p:spTree>
    <p:extLst>
      <p:ext uri="{BB962C8B-B14F-4D97-AF65-F5344CB8AC3E}">
        <p14:creationId xmlns:p14="http://schemas.microsoft.com/office/powerpoint/2010/main" val="4033740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236727" y="1383513"/>
            <a:ext cx="4646147" cy="3204134"/>
          </a:xfrm>
        </p:spPr>
        <p:txBody>
          <a:bodyPr vert="horz" lIns="91440" tIns="45720" rIns="91440" bIns="45720" rtlCol="0" anchor="b">
            <a:normAutofit/>
          </a:bodyPr>
          <a:lstStyle/>
          <a:p>
            <a:r>
              <a:rPr lang="en-US" sz="4800" dirty="0"/>
              <a:t>10. Has your child ever been attacked by a dog or other animal?</a:t>
            </a:r>
            <a:endParaRPr lang="en-US" sz="48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103736214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5ACB9A-B0E5-4B85-B616-BAAFCBF06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2E88C85-0C12-45AB-AB38-7DD8508C1C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19" name="Rectangle 18">
              <a:extLst>
                <a:ext uri="{FF2B5EF4-FFF2-40B4-BE49-F238E27FC236}">
                  <a16:creationId xmlns:a16="http://schemas.microsoft.com/office/drawing/2014/main" id="{442F1C99-DC89-4C0E-9645-78ED266B8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20" name="Rectangle 19">
              <a:extLst>
                <a:ext uri="{FF2B5EF4-FFF2-40B4-BE49-F238E27FC236}">
                  <a16:creationId xmlns:a16="http://schemas.microsoft.com/office/drawing/2014/main" id="{49EB5FB3-6DE8-43D7-9A37-2E1189B12C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22" name="Freeform: Shape 21">
            <a:extLst>
              <a:ext uri="{FF2B5EF4-FFF2-40B4-BE49-F238E27FC236}">
                <a16:creationId xmlns:a16="http://schemas.microsoft.com/office/drawing/2014/main" id="{21CD0CBD-C727-43F9-BDFE-34D6D1A97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766762" y="662399"/>
            <a:ext cx="10780830" cy="1494000"/>
          </a:xfrm>
          <a:prstGeom prst="rect">
            <a:avLst/>
          </a:prstGeom>
        </p:spPr>
        <p:txBody>
          <a:bodyPr vert="horz" lIns="91440" tIns="45720" rIns="91440" bIns="45720" rtlCol="0" anchor="t">
            <a:normAutofit fontScale="92500" lnSpcReduction="20000"/>
          </a:bodyPr>
          <a:lstStyle/>
          <a:p>
            <a:pPr algn="ctr">
              <a:lnSpc>
                <a:spcPct val="90000"/>
              </a:lnSpc>
              <a:spcBef>
                <a:spcPct val="0"/>
              </a:spcBef>
              <a:spcAft>
                <a:spcPts val="600"/>
              </a:spcAft>
            </a:pPr>
            <a:r>
              <a:rPr lang="en-US" sz="4400" b="1" kern="1200" dirty="0">
                <a:solidFill>
                  <a:schemeClr val="tx1"/>
                </a:solidFill>
                <a:latin typeface="+mj-lt"/>
                <a:ea typeface="+mj-ea"/>
                <a:cs typeface="+mj-cs"/>
              </a:rPr>
              <a:t>When thinking about your bad or upsetting event, how often have the following problems happened to you during the past month?</a:t>
            </a:r>
          </a:p>
        </p:txBody>
      </p:sp>
      <p:sp>
        <p:nvSpPr>
          <p:cNvPr id="4" name="Rectangle 3"/>
          <p:cNvSpPr/>
          <p:nvPr/>
        </p:nvSpPr>
        <p:spPr>
          <a:xfrm>
            <a:off x="766763" y="2286002"/>
            <a:ext cx="5014912" cy="3322800"/>
          </a:xfrm>
          <a:prstGeom prst="rect">
            <a:avLst/>
          </a:prstGeom>
        </p:spPr>
        <p:txBody>
          <a:bodyPr vert="horz" lIns="91440" tIns="45720" rIns="91440" bIns="45720" rtlCol="0">
            <a:normAutofit/>
          </a:bodyPr>
          <a:lstStyle/>
          <a:p>
            <a:pPr marL="742950" indent="-742950">
              <a:lnSpc>
                <a:spcPct val="90000"/>
              </a:lnSpc>
              <a:spcAft>
                <a:spcPts val="800"/>
              </a:spcAft>
              <a:buFont typeface="+mj-lt"/>
              <a:buAutoNum type="arabicPeriod" startAt="4"/>
            </a:pPr>
            <a:r>
              <a:rPr lang="en-US" sz="3600" dirty="0">
                <a:solidFill>
                  <a:schemeClr val="tx1">
                    <a:alpha val="60000"/>
                  </a:schemeClr>
                </a:solidFill>
              </a:rPr>
              <a:t>Had trouble feeling happiness, enjoyment, or love?</a:t>
            </a:r>
            <a:endParaRPr lang="en-US" sz="3600" dirty="0">
              <a:solidFill>
                <a:schemeClr val="tx1">
                  <a:alpha val="60000"/>
                </a:schemeClr>
              </a:solidFill>
              <a:effectLst/>
            </a:endParaRPr>
          </a:p>
        </p:txBody>
      </p:sp>
      <p:pic>
        <p:nvPicPr>
          <p:cNvPr id="2" name="Picture 1"/>
          <p:cNvPicPr/>
          <p:nvPr/>
        </p:nvPicPr>
        <p:blipFill>
          <a:blip r:embed="rId2"/>
          <a:stretch>
            <a:fillRect/>
          </a:stretch>
        </p:blipFill>
        <p:spPr>
          <a:xfrm>
            <a:off x="5916669" y="2038350"/>
            <a:ext cx="5953125" cy="2781300"/>
          </a:xfrm>
          <a:prstGeom prst="rect">
            <a:avLst/>
          </a:prstGeom>
        </p:spPr>
      </p:pic>
    </p:spTree>
    <p:extLst>
      <p:ext uri="{BB962C8B-B14F-4D97-AF65-F5344CB8AC3E}">
        <p14:creationId xmlns:p14="http://schemas.microsoft.com/office/powerpoint/2010/main" val="24241609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5ACB9A-B0E5-4B85-B616-BAAFCBF06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2E88C85-0C12-45AB-AB38-7DD8508C1C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19" name="Rectangle 18">
              <a:extLst>
                <a:ext uri="{FF2B5EF4-FFF2-40B4-BE49-F238E27FC236}">
                  <a16:creationId xmlns:a16="http://schemas.microsoft.com/office/drawing/2014/main" id="{442F1C99-DC89-4C0E-9645-78ED266B8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20" name="Rectangle 19">
              <a:extLst>
                <a:ext uri="{FF2B5EF4-FFF2-40B4-BE49-F238E27FC236}">
                  <a16:creationId xmlns:a16="http://schemas.microsoft.com/office/drawing/2014/main" id="{49EB5FB3-6DE8-43D7-9A37-2E1189B12C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22" name="Freeform: Shape 21">
            <a:extLst>
              <a:ext uri="{FF2B5EF4-FFF2-40B4-BE49-F238E27FC236}">
                <a16:creationId xmlns:a16="http://schemas.microsoft.com/office/drawing/2014/main" id="{21CD0CBD-C727-43F9-BDFE-34D6D1A97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766762" y="662399"/>
            <a:ext cx="10780830" cy="1494000"/>
          </a:xfrm>
          <a:prstGeom prst="rect">
            <a:avLst/>
          </a:prstGeom>
        </p:spPr>
        <p:txBody>
          <a:bodyPr vert="horz" lIns="91440" tIns="45720" rIns="91440" bIns="45720" rtlCol="0" anchor="t">
            <a:normAutofit fontScale="92500" lnSpcReduction="20000"/>
          </a:bodyPr>
          <a:lstStyle/>
          <a:p>
            <a:pPr algn="ctr">
              <a:lnSpc>
                <a:spcPct val="90000"/>
              </a:lnSpc>
              <a:spcBef>
                <a:spcPct val="0"/>
              </a:spcBef>
              <a:spcAft>
                <a:spcPts val="600"/>
              </a:spcAft>
            </a:pPr>
            <a:r>
              <a:rPr lang="en-US" sz="4400" b="1" kern="1200" dirty="0">
                <a:solidFill>
                  <a:schemeClr val="tx1"/>
                </a:solidFill>
                <a:latin typeface="+mj-lt"/>
                <a:ea typeface="+mj-ea"/>
                <a:cs typeface="+mj-cs"/>
              </a:rPr>
              <a:t>When thinking about your bad or upsetting event, how often have the following problems happened to you during the past month?</a:t>
            </a:r>
          </a:p>
        </p:txBody>
      </p:sp>
      <p:sp>
        <p:nvSpPr>
          <p:cNvPr id="4" name="Rectangle 3"/>
          <p:cNvSpPr/>
          <p:nvPr/>
        </p:nvSpPr>
        <p:spPr>
          <a:xfrm>
            <a:off x="766763" y="2286002"/>
            <a:ext cx="5014912" cy="3322800"/>
          </a:xfrm>
          <a:prstGeom prst="rect">
            <a:avLst/>
          </a:prstGeom>
        </p:spPr>
        <p:txBody>
          <a:bodyPr vert="horz" lIns="91440" tIns="45720" rIns="91440" bIns="45720" rtlCol="0">
            <a:normAutofit lnSpcReduction="10000"/>
          </a:bodyPr>
          <a:lstStyle/>
          <a:p>
            <a:pPr marL="742950" indent="-742950">
              <a:lnSpc>
                <a:spcPct val="90000"/>
              </a:lnSpc>
              <a:spcAft>
                <a:spcPts val="800"/>
              </a:spcAft>
              <a:buFont typeface="+mj-lt"/>
              <a:buAutoNum type="arabicPeriod" startAt="5"/>
            </a:pPr>
            <a:r>
              <a:rPr lang="en-US" sz="3600" dirty="0">
                <a:solidFill>
                  <a:schemeClr val="tx1">
                    <a:alpha val="60000"/>
                  </a:schemeClr>
                </a:solidFill>
              </a:rPr>
              <a:t>Been on the lookout for danger or other things that you are afraid of (for example, looking over your shoulder when nothing is there)?</a:t>
            </a:r>
            <a:endParaRPr lang="en-US" sz="3600" dirty="0">
              <a:solidFill>
                <a:schemeClr val="tx1">
                  <a:alpha val="60000"/>
                </a:schemeClr>
              </a:solidFill>
              <a:effectLst/>
            </a:endParaRPr>
          </a:p>
        </p:txBody>
      </p:sp>
      <p:pic>
        <p:nvPicPr>
          <p:cNvPr id="2" name="Picture 1"/>
          <p:cNvPicPr/>
          <p:nvPr/>
        </p:nvPicPr>
        <p:blipFill>
          <a:blip r:embed="rId2"/>
          <a:stretch>
            <a:fillRect/>
          </a:stretch>
        </p:blipFill>
        <p:spPr>
          <a:xfrm>
            <a:off x="5916669" y="2038350"/>
            <a:ext cx="5953125" cy="2781300"/>
          </a:xfrm>
          <a:prstGeom prst="rect">
            <a:avLst/>
          </a:prstGeom>
        </p:spPr>
      </p:pic>
      <p:sp>
        <p:nvSpPr>
          <p:cNvPr id="10" name="Rectangle: Folded Corner 9">
            <a:hlinkClick r:id="rId3" action="ppaction://hlinksldjump"/>
            <a:extLst>
              <a:ext uri="{FF2B5EF4-FFF2-40B4-BE49-F238E27FC236}">
                <a16:creationId xmlns:a16="http://schemas.microsoft.com/office/drawing/2014/main" id="{A80BE414-A27D-ACCE-E157-0B7C73C990D0}"/>
              </a:ext>
            </a:extLst>
          </p:cNvPr>
          <p:cNvSpPr/>
          <p:nvPr/>
        </p:nvSpPr>
        <p:spPr>
          <a:xfrm>
            <a:off x="10758196" y="6040105"/>
            <a:ext cx="1035539" cy="522514"/>
          </a:xfrm>
          <a:prstGeom prst="foldedCorner">
            <a:avLst/>
          </a:prstGeom>
          <a:solidFill>
            <a:schemeClr val="accent5"/>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guet Script" panose="020B0604020202020204" pitchFamily="2" charset="0"/>
              </a:rPr>
              <a:t>Return</a:t>
            </a:r>
          </a:p>
        </p:txBody>
      </p:sp>
    </p:spTree>
    <p:extLst>
      <p:ext uri="{BB962C8B-B14F-4D97-AF65-F5344CB8AC3E}">
        <p14:creationId xmlns:p14="http://schemas.microsoft.com/office/powerpoint/2010/main" val="176248112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hade val="98000"/>
                <a:satMod val="130000"/>
                <a:lumMod val="102000"/>
              </a:schemeClr>
            </a:gs>
            <a:gs pos="100000">
              <a:schemeClr val="bg1">
                <a:tint val="98000"/>
                <a:shade val="78000"/>
                <a:satMod val="140000"/>
              </a:schemeClr>
            </a:gs>
          </a:gsLst>
          <a:path path="circle">
            <a:fillToRect l="100000" t="10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F83622-9C51-462D-849C-7930BC3F9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06"/>
            <a:ext cx="12192000" cy="6860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1261872" y="758953"/>
            <a:ext cx="9418320" cy="2944084"/>
          </a:xfrm>
        </p:spPr>
        <p:txBody>
          <a:bodyPr>
            <a:normAutofit/>
          </a:bodyPr>
          <a:lstStyle/>
          <a:p>
            <a:r>
              <a:rPr lang="en-US"/>
              <a:t>Trauma History Questionnaire- Child</a:t>
            </a:r>
          </a:p>
        </p:txBody>
      </p:sp>
      <p:sp>
        <p:nvSpPr>
          <p:cNvPr id="11" name="Rectangle 10">
            <a:extLst>
              <a:ext uri="{FF2B5EF4-FFF2-40B4-BE49-F238E27FC236}">
                <a16:creationId xmlns:a16="http://schemas.microsoft.com/office/drawing/2014/main" id="{DA797C01-AD12-4343-9A8C-6E992C1A4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9"/>
            <a:ext cx="12192000" cy="2669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6C1F2B1-569F-18E8-0F07-B8D1D7A3528F}"/>
              </a:ext>
            </a:extLst>
          </p:cNvPr>
          <p:cNvSpPr txBox="1"/>
          <p:nvPr/>
        </p:nvSpPr>
        <p:spPr>
          <a:xfrm>
            <a:off x="5095875" y="6338962"/>
            <a:ext cx="7610803" cy="369332"/>
          </a:xfrm>
          <a:prstGeom prst="rect">
            <a:avLst/>
          </a:prstGeom>
          <a:noFill/>
        </p:spPr>
        <p:txBody>
          <a:bodyPr wrap="square" rtlCol="0">
            <a:spAutoFit/>
          </a:bodyPr>
          <a:lstStyle/>
          <a:p>
            <a:r>
              <a:rPr lang="en-US" dirty="0"/>
              <a:t>Developed at the Yale Childhood Violent Trauma Center 5/29/14</a:t>
            </a:r>
          </a:p>
        </p:txBody>
      </p:sp>
    </p:spTree>
    <p:extLst>
      <p:ext uri="{BB962C8B-B14F-4D97-AF65-F5344CB8AC3E}">
        <p14:creationId xmlns:p14="http://schemas.microsoft.com/office/powerpoint/2010/main" val="4140056040"/>
      </p:ext>
    </p:extLst>
  </p:cSld>
  <p:clrMapOvr>
    <a:overrideClrMapping bg1="lt1" tx1="dk1" bg2="lt2" tx2="dk2" accent1="accent1" accent2="accent2" accent3="accent3" accent4="accent4" accent5="accent5" accent6="accent6" hlink="hlink" folHlink="folHlink"/>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1491071" y="2545488"/>
            <a:ext cx="9209858" cy="1767024"/>
          </a:xfrm>
          <a:noFill/>
          <a:ln>
            <a:noFill/>
          </a:ln>
        </p:spPr>
        <p:txBody>
          <a:bodyPr>
            <a:normAutofit/>
          </a:bodyPr>
          <a:lstStyle/>
          <a:p>
            <a:r>
              <a:rPr lang="en-US" sz="4000"/>
              <a:t>1. Have you ever been in or seen a serious accident?</a:t>
            </a:r>
            <a:endParaRPr lang="en-US" sz="4000" dirty="0"/>
          </a:p>
        </p:txBody>
      </p:sp>
      <p:graphicFrame>
        <p:nvGraphicFramePr>
          <p:cNvPr id="10" name="Table 9">
            <a:extLst>
              <a:ext uri="{FF2B5EF4-FFF2-40B4-BE49-F238E27FC236}">
                <a16:creationId xmlns:a16="http://schemas.microsoft.com/office/drawing/2014/main" id="{0C2DD666-9B76-57D5-92E8-9B5A32502911}"/>
              </a:ext>
            </a:extLst>
          </p:cNvPr>
          <p:cNvGraphicFramePr>
            <a:graphicFrameLocks noGrp="1"/>
          </p:cNvGraphicFramePr>
          <p:nvPr>
            <p:extLst>
              <p:ext uri="{D42A27DB-BD31-4B8C-83A1-F6EECF244321}">
                <p14:modId xmlns:p14="http://schemas.microsoft.com/office/powerpoint/2010/main" val="1522500146"/>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241825773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0563-2732-45FA-BA30-1F510277F365}"/>
              </a:ext>
            </a:extLst>
          </p:cNvPr>
          <p:cNvSpPr>
            <a:spLocks noGrp="1"/>
          </p:cNvSpPr>
          <p:nvPr>
            <p:ph type="title"/>
          </p:nvPr>
        </p:nvSpPr>
        <p:spPr>
          <a:xfrm>
            <a:off x="1171303" y="2818990"/>
            <a:ext cx="9534797" cy="1220020"/>
          </a:xfrm>
          <a:noFill/>
          <a:ln>
            <a:noFill/>
          </a:ln>
        </p:spPr>
        <p:txBody>
          <a:bodyPr>
            <a:normAutofit/>
          </a:bodyPr>
          <a:lstStyle/>
          <a:p>
            <a:r>
              <a:rPr lang="en-US" sz="4000" dirty="0"/>
              <a:t>2. Has someone close to you ever been very sick or very hurt or injured?</a:t>
            </a:r>
          </a:p>
        </p:txBody>
      </p:sp>
      <p:graphicFrame>
        <p:nvGraphicFramePr>
          <p:cNvPr id="4" name="Table 3">
            <a:extLst>
              <a:ext uri="{FF2B5EF4-FFF2-40B4-BE49-F238E27FC236}">
                <a16:creationId xmlns:a16="http://schemas.microsoft.com/office/drawing/2014/main" id="{C35ECA00-1EC6-3EA9-0D31-40F93011C147}"/>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29287463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1A7F-8C69-42DF-9973-442C38C2E808}"/>
              </a:ext>
            </a:extLst>
          </p:cNvPr>
          <p:cNvSpPr>
            <a:spLocks noGrp="1"/>
          </p:cNvSpPr>
          <p:nvPr>
            <p:ph type="title"/>
          </p:nvPr>
        </p:nvSpPr>
        <p:spPr>
          <a:xfrm>
            <a:off x="1907994" y="2614888"/>
            <a:ext cx="8376013" cy="1628225"/>
          </a:xfrm>
          <a:noFill/>
          <a:ln>
            <a:noFill/>
          </a:ln>
        </p:spPr>
        <p:txBody>
          <a:bodyPr anchor="ctr">
            <a:normAutofit/>
          </a:bodyPr>
          <a:lstStyle/>
          <a:p>
            <a:r>
              <a:rPr lang="en-US" sz="4000" dirty="0"/>
              <a:t>3. Have you ever experienced a severe illness or injury?</a:t>
            </a:r>
          </a:p>
        </p:txBody>
      </p:sp>
      <p:graphicFrame>
        <p:nvGraphicFramePr>
          <p:cNvPr id="4" name="Table 3">
            <a:extLst>
              <a:ext uri="{FF2B5EF4-FFF2-40B4-BE49-F238E27FC236}">
                <a16:creationId xmlns:a16="http://schemas.microsoft.com/office/drawing/2014/main" id="{BD607FF7-0C2D-06BB-EEA0-95B6B8C0A67C}"/>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5066359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0EC5-5CC0-41F2-B86B-DFCA70D41914}"/>
              </a:ext>
            </a:extLst>
          </p:cNvPr>
          <p:cNvSpPr>
            <a:spLocks noGrp="1"/>
          </p:cNvSpPr>
          <p:nvPr>
            <p:ph type="title"/>
          </p:nvPr>
        </p:nvSpPr>
        <p:spPr>
          <a:xfrm>
            <a:off x="357051" y="2471176"/>
            <a:ext cx="11477897" cy="1915647"/>
          </a:xfrm>
          <a:noFill/>
          <a:ln>
            <a:noFill/>
          </a:ln>
        </p:spPr>
        <p:txBody>
          <a:bodyPr>
            <a:noAutofit/>
          </a:bodyPr>
          <a:lstStyle/>
          <a:p>
            <a:r>
              <a:rPr lang="en-US" sz="4000" dirty="0"/>
              <a:t>4. Have you ever experienced a painful or scary medical treatment either when you were injured or sick?</a:t>
            </a:r>
          </a:p>
        </p:txBody>
      </p:sp>
      <p:graphicFrame>
        <p:nvGraphicFramePr>
          <p:cNvPr id="5" name="Table 4">
            <a:extLst>
              <a:ext uri="{FF2B5EF4-FFF2-40B4-BE49-F238E27FC236}">
                <a16:creationId xmlns:a16="http://schemas.microsoft.com/office/drawing/2014/main" id="{6B126B48-83CC-ECD1-9E9A-25A468C3D51B}"/>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375713552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2215-5466-4770-B77F-8E92EB5342CA}"/>
              </a:ext>
            </a:extLst>
          </p:cNvPr>
          <p:cNvSpPr>
            <a:spLocks noGrp="1"/>
          </p:cNvSpPr>
          <p:nvPr>
            <p:ph type="title"/>
          </p:nvPr>
        </p:nvSpPr>
        <p:spPr>
          <a:xfrm>
            <a:off x="2032000" y="2693534"/>
            <a:ext cx="8128000" cy="1470932"/>
          </a:xfrm>
          <a:noFill/>
          <a:ln>
            <a:noFill/>
          </a:ln>
        </p:spPr>
        <p:txBody>
          <a:bodyPr>
            <a:normAutofit fontScale="90000"/>
          </a:bodyPr>
          <a:lstStyle/>
          <a:p>
            <a:r>
              <a:rPr lang="en-US" sz="4400" dirty="0"/>
              <a:t>5. Have you ever experienced the death of someone close to you?</a:t>
            </a:r>
          </a:p>
        </p:txBody>
      </p:sp>
      <p:graphicFrame>
        <p:nvGraphicFramePr>
          <p:cNvPr id="4" name="Table 3">
            <a:extLst>
              <a:ext uri="{FF2B5EF4-FFF2-40B4-BE49-F238E27FC236}">
                <a16:creationId xmlns:a16="http://schemas.microsoft.com/office/drawing/2014/main" id="{60A49288-4867-595C-5501-C31E28D0D6EF}"/>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3499051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647B-B006-4F00-A265-993447DCA347}"/>
              </a:ext>
            </a:extLst>
          </p:cNvPr>
          <p:cNvSpPr>
            <a:spLocks noGrp="1"/>
          </p:cNvSpPr>
          <p:nvPr>
            <p:ph type="title"/>
          </p:nvPr>
        </p:nvSpPr>
        <p:spPr>
          <a:xfrm>
            <a:off x="1622788" y="2523529"/>
            <a:ext cx="8946424" cy="1810941"/>
          </a:xfrm>
          <a:noFill/>
          <a:ln>
            <a:noFill/>
          </a:ln>
        </p:spPr>
        <p:txBody>
          <a:bodyPr>
            <a:noAutofit/>
          </a:bodyPr>
          <a:lstStyle/>
          <a:p>
            <a:r>
              <a:rPr lang="en-US" sz="4000" dirty="0"/>
              <a:t>6. Have you ever been unexpectedly separated from someone who takes care of you?</a:t>
            </a:r>
          </a:p>
        </p:txBody>
      </p:sp>
      <p:graphicFrame>
        <p:nvGraphicFramePr>
          <p:cNvPr id="4" name="Table 3">
            <a:extLst>
              <a:ext uri="{FF2B5EF4-FFF2-40B4-BE49-F238E27FC236}">
                <a16:creationId xmlns:a16="http://schemas.microsoft.com/office/drawing/2014/main" id="{A7BF23A6-5FB1-E38D-AE01-72574E5DE40C}"/>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122181351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777E-5A45-40E8-8EC8-9F04E4992ADD}"/>
              </a:ext>
            </a:extLst>
          </p:cNvPr>
          <p:cNvSpPr>
            <a:spLocks noGrp="1"/>
          </p:cNvSpPr>
          <p:nvPr>
            <p:ph type="title"/>
          </p:nvPr>
        </p:nvSpPr>
        <p:spPr>
          <a:xfrm>
            <a:off x="948690" y="2836519"/>
            <a:ext cx="10294620" cy="1184961"/>
          </a:xfrm>
          <a:noFill/>
          <a:ln>
            <a:noFill/>
          </a:ln>
        </p:spPr>
        <p:txBody>
          <a:bodyPr>
            <a:noAutofit/>
          </a:bodyPr>
          <a:lstStyle/>
          <a:p>
            <a:r>
              <a:rPr lang="en-US" sz="4000" dirty="0"/>
              <a:t>7. Has someone close to you ever attempted or completed suicide or harmed him/herself?</a:t>
            </a:r>
          </a:p>
        </p:txBody>
      </p:sp>
      <p:graphicFrame>
        <p:nvGraphicFramePr>
          <p:cNvPr id="4" name="Table 3">
            <a:extLst>
              <a:ext uri="{FF2B5EF4-FFF2-40B4-BE49-F238E27FC236}">
                <a16:creationId xmlns:a16="http://schemas.microsoft.com/office/drawing/2014/main" id="{E821567D-A815-B606-DA98-14ED77A7612F}"/>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15670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159476" y="1033777"/>
            <a:ext cx="4789411" cy="5032987"/>
          </a:xfrm>
        </p:spPr>
        <p:txBody>
          <a:bodyPr vert="horz" lIns="91440" tIns="45720" rIns="91440" bIns="45720" rtlCol="0" anchor="b">
            <a:noAutofit/>
          </a:bodyPr>
          <a:lstStyle/>
          <a:p>
            <a:r>
              <a:rPr lang="en-US" sz="3600" dirty="0"/>
              <a:t>11. Has your child ever seen or heard family members physically fighting, attacking each other (e.g., pushing, hitting, punching, or using weapons)or beating each other up or threatening to hurt one another?</a:t>
            </a:r>
            <a:endParaRPr lang="en-US" sz="36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370154470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4048-C472-4084-96EE-5182A5F3BDFA}"/>
              </a:ext>
            </a:extLst>
          </p:cNvPr>
          <p:cNvSpPr>
            <a:spLocks noGrp="1"/>
          </p:cNvSpPr>
          <p:nvPr>
            <p:ph type="title"/>
          </p:nvPr>
        </p:nvSpPr>
        <p:spPr>
          <a:xfrm>
            <a:off x="1317172" y="2753219"/>
            <a:ext cx="9557657" cy="1351562"/>
          </a:xfrm>
          <a:noFill/>
          <a:ln>
            <a:noFill/>
          </a:ln>
        </p:spPr>
        <p:txBody>
          <a:bodyPr>
            <a:noAutofit/>
          </a:bodyPr>
          <a:lstStyle/>
          <a:p>
            <a:r>
              <a:rPr lang="en-US" sz="4000" dirty="0"/>
              <a:t>8. Have you ever been physically hurt </a:t>
            </a:r>
            <a:br>
              <a:rPr lang="en-US" sz="4000" dirty="0"/>
            </a:br>
            <a:r>
              <a:rPr lang="en-US" sz="4000" dirty="0"/>
              <a:t>(e.g., hit, kicked, punched) or threatened to be hurt?</a:t>
            </a:r>
          </a:p>
        </p:txBody>
      </p:sp>
      <p:graphicFrame>
        <p:nvGraphicFramePr>
          <p:cNvPr id="4" name="Table 3">
            <a:extLst>
              <a:ext uri="{FF2B5EF4-FFF2-40B4-BE49-F238E27FC236}">
                <a16:creationId xmlns:a16="http://schemas.microsoft.com/office/drawing/2014/main" id="{7A4F7BA9-CF30-73BE-72A9-2B4DC62EF9F8}"/>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76233613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445F0-374B-4065-A0BD-1A218165E304}"/>
              </a:ext>
            </a:extLst>
          </p:cNvPr>
          <p:cNvSpPr>
            <a:spLocks noGrp="1"/>
          </p:cNvSpPr>
          <p:nvPr>
            <p:ph type="title"/>
          </p:nvPr>
        </p:nvSpPr>
        <p:spPr>
          <a:xfrm>
            <a:off x="1759132" y="2741431"/>
            <a:ext cx="8673737" cy="1375138"/>
          </a:xfrm>
          <a:noFill/>
          <a:ln>
            <a:noFill/>
          </a:ln>
        </p:spPr>
        <p:txBody>
          <a:bodyPr>
            <a:normAutofit fontScale="90000"/>
          </a:bodyPr>
          <a:lstStyle/>
          <a:p>
            <a:r>
              <a:rPr lang="en-US" sz="4000" dirty="0"/>
              <a:t>9. Has someone ever robbed from you? </a:t>
            </a:r>
            <a:br>
              <a:rPr lang="en-US" sz="4000" dirty="0"/>
            </a:br>
            <a:r>
              <a:rPr lang="en-US" sz="4000" dirty="0"/>
              <a:t>Or have you ever witnessed this?</a:t>
            </a:r>
          </a:p>
        </p:txBody>
      </p:sp>
      <p:graphicFrame>
        <p:nvGraphicFramePr>
          <p:cNvPr id="4" name="Table 3">
            <a:extLst>
              <a:ext uri="{FF2B5EF4-FFF2-40B4-BE49-F238E27FC236}">
                <a16:creationId xmlns:a16="http://schemas.microsoft.com/office/drawing/2014/main" id="{378A5BC5-682D-659B-D76A-B8333F4B5A31}"/>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158767705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9C45-0252-4708-BD9D-F1695A69D9E8}"/>
              </a:ext>
            </a:extLst>
          </p:cNvPr>
          <p:cNvSpPr>
            <a:spLocks noGrp="1"/>
          </p:cNvSpPr>
          <p:nvPr>
            <p:ph type="title"/>
          </p:nvPr>
        </p:nvSpPr>
        <p:spPr>
          <a:xfrm>
            <a:off x="1467999" y="2680765"/>
            <a:ext cx="9256002" cy="1496470"/>
          </a:xfrm>
          <a:noFill/>
          <a:ln>
            <a:noFill/>
          </a:ln>
        </p:spPr>
        <p:txBody>
          <a:bodyPr anchor="ctr">
            <a:noAutofit/>
          </a:bodyPr>
          <a:lstStyle/>
          <a:p>
            <a:r>
              <a:rPr lang="en-US" sz="4000" dirty="0"/>
              <a:t>10. Have you ever been attacked by a dog or other animal?</a:t>
            </a:r>
          </a:p>
        </p:txBody>
      </p:sp>
      <p:graphicFrame>
        <p:nvGraphicFramePr>
          <p:cNvPr id="4" name="Table 3">
            <a:extLst>
              <a:ext uri="{FF2B5EF4-FFF2-40B4-BE49-F238E27FC236}">
                <a16:creationId xmlns:a16="http://schemas.microsoft.com/office/drawing/2014/main" id="{0580A9AD-4349-19FF-E43A-C286BBF581C4}"/>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342123154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1A89-1976-4484-98A8-268F8A0CF220}"/>
              </a:ext>
            </a:extLst>
          </p:cNvPr>
          <p:cNvSpPr>
            <a:spLocks noGrp="1"/>
          </p:cNvSpPr>
          <p:nvPr>
            <p:ph type="title"/>
          </p:nvPr>
        </p:nvSpPr>
        <p:spPr>
          <a:xfrm>
            <a:off x="483326" y="2404986"/>
            <a:ext cx="11225348" cy="2048028"/>
          </a:xfrm>
          <a:noFill/>
          <a:ln>
            <a:noFill/>
          </a:ln>
        </p:spPr>
        <p:txBody>
          <a:bodyPr>
            <a:noAutofit/>
          </a:bodyPr>
          <a:lstStyle/>
          <a:p>
            <a:r>
              <a:rPr lang="en-US" sz="3500" dirty="0"/>
              <a:t>11. Have you ever seen or heard family members physically fighting, attacking each other (e.g., pushing, hitting, punching, or using weapons)or beating each other up or threatening to hurt one another?</a:t>
            </a:r>
          </a:p>
        </p:txBody>
      </p:sp>
      <p:graphicFrame>
        <p:nvGraphicFramePr>
          <p:cNvPr id="4" name="Table 3">
            <a:extLst>
              <a:ext uri="{FF2B5EF4-FFF2-40B4-BE49-F238E27FC236}">
                <a16:creationId xmlns:a16="http://schemas.microsoft.com/office/drawing/2014/main" id="{093A3138-2CCF-0164-CFCE-90234BC03F95}"/>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40070369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3721-8D91-4C73-93F6-A23B8C75CC1E}"/>
              </a:ext>
            </a:extLst>
          </p:cNvPr>
          <p:cNvSpPr>
            <a:spLocks noGrp="1"/>
          </p:cNvSpPr>
          <p:nvPr>
            <p:ph type="title"/>
          </p:nvPr>
        </p:nvSpPr>
        <p:spPr>
          <a:xfrm>
            <a:off x="514894" y="2431114"/>
            <a:ext cx="11162211" cy="1995771"/>
          </a:xfrm>
          <a:noFill/>
          <a:ln>
            <a:noFill/>
          </a:ln>
        </p:spPr>
        <p:txBody>
          <a:bodyPr>
            <a:noAutofit/>
          </a:bodyPr>
          <a:lstStyle/>
          <a:p>
            <a:r>
              <a:rPr lang="en-US" sz="3500" dirty="0"/>
              <a:t>12. Have you ever seen or heard someone in your neighborhood or school </a:t>
            </a:r>
            <a:r>
              <a:rPr lang="en-US" sz="3500" dirty="0">
                <a:ea typeface="+mj-lt"/>
                <a:cs typeface="+mj-lt"/>
              </a:rPr>
              <a:t>attacking each other</a:t>
            </a:r>
            <a:br>
              <a:rPr lang="en-US" sz="3500" dirty="0">
                <a:ea typeface="+mj-lt"/>
                <a:cs typeface="+mj-lt"/>
              </a:rPr>
            </a:br>
            <a:r>
              <a:rPr lang="en-US" sz="3500" dirty="0">
                <a:ea typeface="+mj-lt"/>
                <a:cs typeface="+mj-lt"/>
              </a:rPr>
              <a:t>(e.g., pushing, hitting, punching, or using weapons) or beating each other up or threatening to hurt one another?</a:t>
            </a:r>
          </a:p>
        </p:txBody>
      </p:sp>
      <p:graphicFrame>
        <p:nvGraphicFramePr>
          <p:cNvPr id="4" name="Table 3">
            <a:extLst>
              <a:ext uri="{FF2B5EF4-FFF2-40B4-BE49-F238E27FC236}">
                <a16:creationId xmlns:a16="http://schemas.microsoft.com/office/drawing/2014/main" id="{EC2280B1-121A-61A2-38A8-876CA34B8042}"/>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275153466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B19A-2224-4C65-B5A7-7C5573117B3C}"/>
              </a:ext>
            </a:extLst>
          </p:cNvPr>
          <p:cNvSpPr>
            <a:spLocks noGrp="1"/>
          </p:cNvSpPr>
          <p:nvPr>
            <p:ph type="title"/>
          </p:nvPr>
        </p:nvSpPr>
        <p:spPr>
          <a:xfrm>
            <a:off x="411480" y="2338794"/>
            <a:ext cx="11369040" cy="1989911"/>
          </a:xfrm>
          <a:noFill/>
          <a:ln>
            <a:noFill/>
          </a:ln>
        </p:spPr>
        <p:txBody>
          <a:bodyPr>
            <a:noAutofit/>
          </a:bodyPr>
          <a:lstStyle/>
          <a:p>
            <a:r>
              <a:rPr lang="en-US" sz="3300" dirty="0">
                <a:ea typeface="+mj-lt"/>
                <a:cs typeface="+mj-lt"/>
              </a:rPr>
              <a:t>13. Has someone ever made you watch or do something sexual (e.g., touching you in a sexual way, touching your private parts, making you see or touch their private parts, or making you watch them touch their own private parts)?</a:t>
            </a:r>
            <a:endParaRPr lang="en-US" sz="3300" dirty="0"/>
          </a:p>
        </p:txBody>
      </p:sp>
      <p:graphicFrame>
        <p:nvGraphicFramePr>
          <p:cNvPr id="4" name="Table 3">
            <a:extLst>
              <a:ext uri="{FF2B5EF4-FFF2-40B4-BE49-F238E27FC236}">
                <a16:creationId xmlns:a16="http://schemas.microsoft.com/office/drawing/2014/main" id="{59F795F9-0CA6-56C7-02D2-B6FEB0F2BAE6}"/>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72057462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7913-F6AB-425D-B18C-28890B0312F0}"/>
              </a:ext>
            </a:extLst>
          </p:cNvPr>
          <p:cNvSpPr>
            <a:spLocks noGrp="1"/>
          </p:cNvSpPr>
          <p:nvPr>
            <p:ph type="title"/>
          </p:nvPr>
        </p:nvSpPr>
        <p:spPr>
          <a:xfrm>
            <a:off x="518160" y="2492894"/>
            <a:ext cx="11155680" cy="1872213"/>
          </a:xfrm>
          <a:noFill/>
          <a:ln>
            <a:noFill/>
          </a:ln>
        </p:spPr>
        <p:txBody>
          <a:bodyPr>
            <a:noAutofit/>
          </a:bodyPr>
          <a:lstStyle/>
          <a:p>
            <a:r>
              <a:rPr lang="en-US" sz="3500" dirty="0"/>
              <a:t>14. Has someone important to you ever repeatedly told you that you were no good, repeatedly yelled at you in a scary way, or threatened to abandon you, leave you, or send you away?</a:t>
            </a:r>
          </a:p>
        </p:txBody>
      </p:sp>
      <p:graphicFrame>
        <p:nvGraphicFramePr>
          <p:cNvPr id="4" name="Table 3">
            <a:extLst>
              <a:ext uri="{FF2B5EF4-FFF2-40B4-BE49-F238E27FC236}">
                <a16:creationId xmlns:a16="http://schemas.microsoft.com/office/drawing/2014/main" id="{4B7A2152-87B6-6046-E01B-EC77972A39F8}"/>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37764810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B916-54B9-4003-A3DA-DDDFBBB2DD21}"/>
              </a:ext>
            </a:extLst>
          </p:cNvPr>
          <p:cNvSpPr>
            <a:spLocks noGrp="1"/>
          </p:cNvSpPr>
          <p:nvPr>
            <p:ph type="title"/>
          </p:nvPr>
        </p:nvSpPr>
        <p:spPr>
          <a:xfrm>
            <a:off x="403358" y="2413716"/>
            <a:ext cx="11385284" cy="2030568"/>
          </a:xfrm>
          <a:noFill/>
          <a:ln>
            <a:noFill/>
          </a:ln>
        </p:spPr>
        <p:txBody>
          <a:bodyPr>
            <a:noAutofit/>
          </a:bodyPr>
          <a:lstStyle/>
          <a:p>
            <a:r>
              <a:rPr lang="en-US" sz="3500" dirty="0"/>
              <a:t>15. Has a peer ever bullied you on the internet or in person (e.g., called you names, teased you, made up stories about you, repeatedly told you that you were no good, excluded you, or threatened to hurt you)?</a:t>
            </a:r>
          </a:p>
        </p:txBody>
      </p:sp>
      <p:graphicFrame>
        <p:nvGraphicFramePr>
          <p:cNvPr id="4" name="Table 3">
            <a:extLst>
              <a:ext uri="{FF2B5EF4-FFF2-40B4-BE49-F238E27FC236}">
                <a16:creationId xmlns:a16="http://schemas.microsoft.com/office/drawing/2014/main" id="{C4C13984-F775-6F97-1C87-34896794465B}"/>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62983804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2FE0-7B49-4160-B02E-A9021A6418D6}"/>
              </a:ext>
            </a:extLst>
          </p:cNvPr>
          <p:cNvSpPr>
            <a:spLocks noGrp="1"/>
          </p:cNvSpPr>
          <p:nvPr>
            <p:ph type="title"/>
          </p:nvPr>
        </p:nvSpPr>
        <p:spPr>
          <a:xfrm>
            <a:off x="924197" y="2815454"/>
            <a:ext cx="10343606" cy="1227092"/>
          </a:xfrm>
          <a:noFill/>
          <a:ln>
            <a:noFill/>
          </a:ln>
        </p:spPr>
        <p:txBody>
          <a:bodyPr>
            <a:normAutofit fontScale="90000"/>
          </a:bodyPr>
          <a:lstStyle/>
          <a:p>
            <a:r>
              <a:rPr lang="en-US" sz="4400" dirty="0"/>
              <a:t>16. Have you ever had a time when you did not have enough food or a place to live?</a:t>
            </a:r>
          </a:p>
        </p:txBody>
      </p:sp>
      <p:graphicFrame>
        <p:nvGraphicFramePr>
          <p:cNvPr id="4" name="Table 3">
            <a:extLst>
              <a:ext uri="{FF2B5EF4-FFF2-40B4-BE49-F238E27FC236}">
                <a16:creationId xmlns:a16="http://schemas.microsoft.com/office/drawing/2014/main" id="{D981B12A-F7D7-6DA5-5ABD-6424BBDED47D}"/>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6829659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1790E-24F7-4D4E-AE08-8216C4B54463}"/>
              </a:ext>
            </a:extLst>
          </p:cNvPr>
          <p:cNvSpPr>
            <a:spLocks noGrp="1"/>
          </p:cNvSpPr>
          <p:nvPr>
            <p:ph type="title"/>
          </p:nvPr>
        </p:nvSpPr>
        <p:spPr>
          <a:xfrm>
            <a:off x="470263" y="2429211"/>
            <a:ext cx="11382103" cy="1999577"/>
          </a:xfrm>
          <a:noFill/>
          <a:ln>
            <a:noFill/>
          </a:ln>
        </p:spPr>
        <p:txBody>
          <a:bodyPr>
            <a:normAutofit/>
          </a:bodyPr>
          <a:lstStyle/>
          <a:p>
            <a:r>
              <a:rPr lang="en-US" sz="3500" dirty="0">
                <a:ea typeface="+mj-lt"/>
                <a:cs typeface="+mj-lt"/>
              </a:rPr>
              <a:t>17. Has there been a time in your life when an adult wasn't taking care of you (e.g. when you didn't get fed, didn’t have clothes, or when you weren’t taken to school or the doctor when you needed to go)?</a:t>
            </a:r>
          </a:p>
        </p:txBody>
      </p:sp>
      <p:graphicFrame>
        <p:nvGraphicFramePr>
          <p:cNvPr id="4" name="Table 3">
            <a:extLst>
              <a:ext uri="{FF2B5EF4-FFF2-40B4-BE49-F238E27FC236}">
                <a16:creationId xmlns:a16="http://schemas.microsoft.com/office/drawing/2014/main" id="{E3131BD1-9540-A00E-8FEA-D0D58134FC3A}"/>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1782104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121324" y="604575"/>
            <a:ext cx="4827563" cy="5497597"/>
          </a:xfrm>
        </p:spPr>
        <p:txBody>
          <a:bodyPr vert="horz" lIns="91440" tIns="45720" rIns="91440" bIns="45720" rtlCol="0" anchor="b">
            <a:noAutofit/>
          </a:bodyPr>
          <a:lstStyle/>
          <a:p>
            <a:r>
              <a:rPr lang="en-US" sz="3600" dirty="0"/>
              <a:t>12. Has your child ever seen or heard someone in your neighborhood or school </a:t>
            </a:r>
            <a:r>
              <a:rPr lang="en-US" sz="3600" dirty="0">
                <a:ea typeface="+mj-lt"/>
                <a:cs typeface="+mj-lt"/>
              </a:rPr>
              <a:t>attacking each other(</a:t>
            </a:r>
            <a:r>
              <a:rPr lang="en-US" sz="3600" dirty="0" err="1">
                <a:ea typeface="+mj-lt"/>
                <a:cs typeface="+mj-lt"/>
              </a:rPr>
              <a:t>e.g.,pushing</a:t>
            </a:r>
            <a:r>
              <a:rPr lang="en-US" sz="3600" dirty="0">
                <a:ea typeface="+mj-lt"/>
                <a:cs typeface="+mj-lt"/>
              </a:rPr>
              <a:t>,  </a:t>
            </a:r>
            <a:br>
              <a:rPr lang="en-US" sz="3600" dirty="0">
                <a:ea typeface="+mj-lt"/>
                <a:cs typeface="+mj-lt"/>
              </a:rPr>
            </a:br>
            <a:r>
              <a:rPr lang="en-US" sz="3600" dirty="0">
                <a:ea typeface="+mj-lt"/>
                <a:cs typeface="+mj-lt"/>
              </a:rPr>
              <a:t>hitting, punching, or using weapons) or beating each other up or threatening to hurt one another?</a:t>
            </a:r>
            <a:endParaRPr lang="en-US" sz="36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416642359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17F4-A3ED-484D-9AD8-E006B048B516}"/>
              </a:ext>
            </a:extLst>
          </p:cNvPr>
          <p:cNvSpPr>
            <a:spLocks noGrp="1"/>
          </p:cNvSpPr>
          <p:nvPr>
            <p:ph type="title"/>
          </p:nvPr>
        </p:nvSpPr>
        <p:spPr>
          <a:xfrm>
            <a:off x="844187" y="2675411"/>
            <a:ext cx="10503626" cy="1507178"/>
          </a:xfrm>
          <a:noFill/>
          <a:ln>
            <a:noFill/>
          </a:ln>
        </p:spPr>
        <p:txBody>
          <a:bodyPr>
            <a:noAutofit/>
          </a:bodyPr>
          <a:lstStyle/>
          <a:p>
            <a:r>
              <a:rPr lang="en-US" sz="4000" dirty="0"/>
              <a:t>18. Have you ever seen anyone use drugs, like smoking drugs (other than cigarettes) or using needles?</a:t>
            </a:r>
          </a:p>
        </p:txBody>
      </p:sp>
      <p:graphicFrame>
        <p:nvGraphicFramePr>
          <p:cNvPr id="4" name="Table 3">
            <a:extLst>
              <a:ext uri="{FF2B5EF4-FFF2-40B4-BE49-F238E27FC236}">
                <a16:creationId xmlns:a16="http://schemas.microsoft.com/office/drawing/2014/main" id="{A8205F62-6AF6-3E2C-F2D0-4E0339919880}"/>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68879847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33C0-B73A-4F5A-A470-DC570A21BF6F}"/>
              </a:ext>
            </a:extLst>
          </p:cNvPr>
          <p:cNvSpPr>
            <a:spLocks noGrp="1"/>
          </p:cNvSpPr>
          <p:nvPr>
            <p:ph type="title"/>
          </p:nvPr>
        </p:nvSpPr>
        <p:spPr>
          <a:xfrm>
            <a:off x="1800548" y="2787046"/>
            <a:ext cx="8590905" cy="1283907"/>
          </a:xfrm>
          <a:noFill/>
          <a:ln>
            <a:noFill/>
          </a:ln>
        </p:spPr>
        <p:txBody>
          <a:bodyPr>
            <a:normAutofit fontScale="90000"/>
          </a:bodyPr>
          <a:lstStyle/>
          <a:p>
            <a:r>
              <a:rPr lang="en-US" sz="4400" dirty="0"/>
              <a:t>19. Have you ever seen </a:t>
            </a:r>
            <a:r>
              <a:rPr lang="en-US" sz="4400" dirty="0">
                <a:ea typeface="+mj-lt"/>
                <a:cs typeface="+mj-lt"/>
              </a:rPr>
              <a:t>anyone in your home drink too much (get drunk)?</a:t>
            </a:r>
          </a:p>
        </p:txBody>
      </p:sp>
      <p:graphicFrame>
        <p:nvGraphicFramePr>
          <p:cNvPr id="4" name="Table 3">
            <a:extLst>
              <a:ext uri="{FF2B5EF4-FFF2-40B4-BE49-F238E27FC236}">
                <a16:creationId xmlns:a16="http://schemas.microsoft.com/office/drawing/2014/main" id="{4AB6B92B-CA7B-E90B-B5F5-9524890D2971}"/>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35937381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61C6-7DD3-4289-8175-0B631169CCED}"/>
              </a:ext>
            </a:extLst>
          </p:cNvPr>
          <p:cNvSpPr>
            <a:spLocks noGrp="1"/>
          </p:cNvSpPr>
          <p:nvPr>
            <p:ph type="title"/>
          </p:nvPr>
        </p:nvSpPr>
        <p:spPr>
          <a:xfrm>
            <a:off x="1022250" y="2659140"/>
            <a:ext cx="10147501" cy="1539720"/>
          </a:xfrm>
          <a:noFill/>
          <a:ln>
            <a:noFill/>
          </a:ln>
        </p:spPr>
        <p:txBody>
          <a:bodyPr>
            <a:noAutofit/>
          </a:bodyPr>
          <a:lstStyle/>
          <a:p>
            <a:r>
              <a:rPr lang="en-US" sz="3500" dirty="0"/>
              <a:t>20. Have you ever been exposed to a natural disaster </a:t>
            </a:r>
            <a:br>
              <a:rPr lang="en-US" sz="3500" dirty="0"/>
            </a:br>
            <a:r>
              <a:rPr lang="en-US" sz="3500" dirty="0"/>
              <a:t>(e.g., been in a really bad storm like a hurricane or tornado or in a fire, flood, or earthquake)?</a:t>
            </a:r>
          </a:p>
        </p:txBody>
      </p:sp>
      <p:graphicFrame>
        <p:nvGraphicFramePr>
          <p:cNvPr id="4" name="Table 3">
            <a:extLst>
              <a:ext uri="{FF2B5EF4-FFF2-40B4-BE49-F238E27FC236}">
                <a16:creationId xmlns:a16="http://schemas.microsoft.com/office/drawing/2014/main" id="{68B0DBEF-991C-7091-B6AA-25A7D846B9B0}"/>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20689363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E35B-04CA-4769-B496-E9943493E916}"/>
              </a:ext>
            </a:extLst>
          </p:cNvPr>
          <p:cNvSpPr>
            <a:spLocks noGrp="1"/>
          </p:cNvSpPr>
          <p:nvPr>
            <p:ph type="title"/>
          </p:nvPr>
        </p:nvSpPr>
        <p:spPr>
          <a:xfrm>
            <a:off x="574766" y="2688101"/>
            <a:ext cx="11042468" cy="1481797"/>
          </a:xfrm>
          <a:noFill/>
          <a:ln>
            <a:noFill/>
          </a:ln>
        </p:spPr>
        <p:txBody>
          <a:bodyPr>
            <a:noAutofit/>
          </a:bodyPr>
          <a:lstStyle/>
          <a:p>
            <a:r>
              <a:rPr lang="en-US" sz="3500" dirty="0">
                <a:ea typeface="+mj-lt"/>
                <a:cs typeface="+mj-lt"/>
              </a:rPr>
              <a:t>21. Have you ever experienced a man-made disaster (e.g., bombings, or another situation where someone did something that hurt or killed a lot of people at the same time) or exposure to war?</a:t>
            </a:r>
            <a:endParaRPr lang="en-US" sz="3500" dirty="0"/>
          </a:p>
        </p:txBody>
      </p:sp>
      <p:graphicFrame>
        <p:nvGraphicFramePr>
          <p:cNvPr id="4" name="Table 3">
            <a:extLst>
              <a:ext uri="{FF2B5EF4-FFF2-40B4-BE49-F238E27FC236}">
                <a16:creationId xmlns:a16="http://schemas.microsoft.com/office/drawing/2014/main" id="{2956FC11-B871-2AC8-7D98-2F5CF7048CC5}"/>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94885652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737FB-8CA1-424E-BEF0-15F5BF3AF806}"/>
              </a:ext>
            </a:extLst>
          </p:cNvPr>
          <p:cNvSpPr>
            <a:spLocks noGrp="1"/>
          </p:cNvSpPr>
          <p:nvPr>
            <p:ph type="title"/>
          </p:nvPr>
        </p:nvSpPr>
        <p:spPr>
          <a:xfrm>
            <a:off x="1032238" y="2804840"/>
            <a:ext cx="10127525" cy="1248319"/>
          </a:xfrm>
          <a:noFill/>
          <a:ln>
            <a:noFill/>
          </a:ln>
        </p:spPr>
        <p:txBody>
          <a:bodyPr>
            <a:normAutofit fontScale="90000"/>
          </a:bodyPr>
          <a:lstStyle/>
          <a:p>
            <a:r>
              <a:rPr lang="en-US" sz="4000" dirty="0"/>
              <a:t>22. Have you ever witnessed a family member get arrested or had a family member in jail?</a:t>
            </a:r>
          </a:p>
        </p:txBody>
      </p:sp>
      <p:graphicFrame>
        <p:nvGraphicFramePr>
          <p:cNvPr id="4" name="Table 3">
            <a:extLst>
              <a:ext uri="{FF2B5EF4-FFF2-40B4-BE49-F238E27FC236}">
                <a16:creationId xmlns:a16="http://schemas.microsoft.com/office/drawing/2014/main" id="{D467E12D-F519-1C28-6975-63A629A9630B}"/>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94227225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E846-C04D-4956-B646-5D1FC66ED73D}"/>
              </a:ext>
            </a:extLst>
          </p:cNvPr>
          <p:cNvSpPr>
            <a:spLocks noGrp="1"/>
          </p:cNvSpPr>
          <p:nvPr>
            <p:ph type="title"/>
          </p:nvPr>
        </p:nvSpPr>
        <p:spPr>
          <a:xfrm>
            <a:off x="670560" y="2754494"/>
            <a:ext cx="10850880" cy="1349012"/>
          </a:xfrm>
          <a:noFill/>
          <a:ln>
            <a:noFill/>
          </a:ln>
        </p:spPr>
        <p:txBody>
          <a:bodyPr>
            <a:normAutofit/>
          </a:bodyPr>
          <a:lstStyle/>
          <a:p>
            <a:r>
              <a:rPr lang="en-US" sz="4000" dirty="0"/>
              <a:t>23. Have there been other very scary or upsetting things that have happened to you?</a:t>
            </a:r>
          </a:p>
        </p:txBody>
      </p:sp>
      <p:graphicFrame>
        <p:nvGraphicFramePr>
          <p:cNvPr id="4" name="Table 3">
            <a:extLst>
              <a:ext uri="{FF2B5EF4-FFF2-40B4-BE49-F238E27FC236}">
                <a16:creationId xmlns:a16="http://schemas.microsoft.com/office/drawing/2014/main" id="{6ECFDC3B-EE3E-9571-B9A0-38081E045A02}"/>
              </a:ext>
            </a:extLst>
          </p:cNvPr>
          <p:cNvGraphicFramePr>
            <a:graphicFrameLocks noGrp="1"/>
          </p:cNvGraphicFramePr>
          <p:nvPr>
            <p:extLst>
              <p:ext uri="{D42A27DB-BD31-4B8C-83A1-F6EECF244321}">
                <p14:modId xmlns:p14="http://schemas.microsoft.com/office/powerpoint/2010/main" val="121138052"/>
              </p:ext>
            </p:extLst>
          </p:nvPr>
        </p:nvGraphicFramePr>
        <p:xfrm>
          <a:off x="4340865" y="4433406"/>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l"/>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l"/>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23021085"/>
                  </a:ext>
                </a:extLst>
              </a:tr>
            </a:tbl>
          </a:graphicData>
        </a:graphic>
      </p:graphicFrame>
      <p:sp>
        <p:nvSpPr>
          <p:cNvPr id="5" name="Rectangle: Folded Corner 4">
            <a:hlinkClick r:id="rId2" action="ppaction://hlinksldjump"/>
            <a:extLst>
              <a:ext uri="{FF2B5EF4-FFF2-40B4-BE49-F238E27FC236}">
                <a16:creationId xmlns:a16="http://schemas.microsoft.com/office/drawing/2014/main" id="{B5CA60BF-7C46-4F78-F1FE-41B547C70FE8}"/>
              </a:ext>
            </a:extLst>
          </p:cNvPr>
          <p:cNvSpPr/>
          <p:nvPr/>
        </p:nvSpPr>
        <p:spPr>
          <a:xfrm>
            <a:off x="10758196" y="6040105"/>
            <a:ext cx="1035539" cy="522514"/>
          </a:xfrm>
          <a:prstGeom prst="foldedCorner">
            <a:avLst/>
          </a:prstGeom>
          <a:solidFill>
            <a:schemeClr val="accent5"/>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guet Script" panose="020B0604020202020204" pitchFamily="2" charset="0"/>
              </a:rPr>
              <a:t>Return</a:t>
            </a:r>
          </a:p>
        </p:txBody>
      </p:sp>
    </p:spTree>
    <p:extLst>
      <p:ext uri="{BB962C8B-B14F-4D97-AF65-F5344CB8AC3E}">
        <p14:creationId xmlns:p14="http://schemas.microsoft.com/office/powerpoint/2010/main" val="90851950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1000372" y="1209957"/>
            <a:ext cx="3034580" cy="4438087"/>
          </a:xfrm>
        </p:spPr>
        <p:txBody>
          <a:bodyPr anchor="ctr">
            <a:normAutofit/>
          </a:bodyPr>
          <a:lstStyle/>
          <a:p>
            <a:pPr algn="ctr"/>
            <a:r>
              <a:rPr lang="en-US" sz="4800" dirty="0">
                <a:solidFill>
                  <a:schemeClr val="tx1"/>
                </a:solidFill>
              </a:rPr>
              <a:t>R-CADS-C-25</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78424" y="1059025"/>
            <a:ext cx="5302189" cy="4739950"/>
          </a:xfrm>
        </p:spPr>
        <p:txBody>
          <a:bodyPr anchor="ctr">
            <a:normAutofit/>
          </a:bodyPr>
          <a:lstStyle/>
          <a:p>
            <a:pPr marL="0" indent="0">
              <a:buNone/>
            </a:pPr>
            <a:r>
              <a:rPr lang="en-US" sz="4800" dirty="0">
                <a:solidFill>
                  <a:schemeClr val="tx2"/>
                </a:solidFill>
              </a:rPr>
              <a:t>Revised Children’s Anxiety and Depression Scale </a:t>
            </a:r>
          </a:p>
          <a:p>
            <a:pPr marL="0" indent="0">
              <a:buNone/>
            </a:pPr>
            <a:r>
              <a:rPr lang="en-US" dirty="0">
                <a:solidFill>
                  <a:schemeClr val="tx1"/>
                </a:solidFill>
              </a:rPr>
              <a:t>©1998 Bruce F. </a:t>
            </a:r>
            <a:r>
              <a:rPr lang="en-US" dirty="0" err="1">
                <a:solidFill>
                  <a:schemeClr val="tx1"/>
                </a:solidFill>
              </a:rPr>
              <a:t>Chorpita</a:t>
            </a:r>
            <a:r>
              <a:rPr lang="en-US" dirty="0">
                <a:solidFill>
                  <a:schemeClr val="tx1"/>
                </a:solidFill>
              </a:rPr>
              <a:t> and Susan H. Spence– For terms of use, see User’s Guide at </a:t>
            </a:r>
            <a:r>
              <a:rPr lang="en-US" dirty="0">
                <a:solidFill>
                  <a:schemeClr val="tx1"/>
                </a:solidFill>
                <a:hlinkClick r:id="rId2"/>
              </a:rPr>
              <a:t>www.childfirst.ucla.edu/resources</a:t>
            </a:r>
            <a:r>
              <a:rPr lang="en-US" dirty="0">
                <a:solidFill>
                  <a:schemeClr val="tx1"/>
                </a:solidFill>
              </a:rPr>
              <a:t> </a:t>
            </a:r>
          </a:p>
          <a:p>
            <a:endParaRPr lang="en-US" dirty="0">
              <a:solidFill>
                <a:schemeClr val="tx1"/>
              </a:solidFill>
            </a:endParaRPr>
          </a:p>
        </p:txBody>
      </p:sp>
    </p:spTree>
    <p:extLst>
      <p:ext uri="{BB962C8B-B14F-4D97-AF65-F5344CB8AC3E}">
        <p14:creationId xmlns:p14="http://schemas.microsoft.com/office/powerpoint/2010/main" val="400813423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4542" y="144408"/>
            <a:ext cx="5182913" cy="1325563"/>
          </a:xfrm>
        </p:spPr>
        <p:txBody>
          <a:bodyPr/>
          <a:lstStyle/>
          <a:p>
            <a:r>
              <a:rPr lang="en-US" dirty="0"/>
              <a:t>1. I feel sad or empty</a:t>
            </a:r>
          </a:p>
        </p:txBody>
      </p:sp>
      <p:graphicFrame>
        <p:nvGraphicFramePr>
          <p:cNvPr id="4" name="Object 3"/>
          <p:cNvGraphicFramePr>
            <a:graphicFrameLocks noChangeAspect="1"/>
          </p:cNvGraphicFramePr>
          <p:nvPr>
            <p:extLst>
              <p:ext uri="{D42A27DB-BD31-4B8C-83A1-F6EECF244321}">
                <p14:modId xmlns:p14="http://schemas.microsoft.com/office/powerpoint/2010/main" val="3070518535"/>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45023178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5411" y="365125"/>
            <a:ext cx="10204230" cy="1325563"/>
          </a:xfrm>
        </p:spPr>
        <p:txBody>
          <a:bodyPr/>
          <a:lstStyle/>
          <a:p>
            <a:r>
              <a:rPr lang="en-US" dirty="0"/>
              <a:t>2. I worry when I think I have done poorly at something</a:t>
            </a:r>
          </a:p>
        </p:txBody>
      </p:sp>
      <p:graphicFrame>
        <p:nvGraphicFramePr>
          <p:cNvPr id="5" name="Object 4">
            <a:extLst>
              <a:ext uri="{FF2B5EF4-FFF2-40B4-BE49-F238E27FC236}">
                <a16:creationId xmlns:a16="http://schemas.microsoft.com/office/drawing/2014/main" id="{7DF3DBD7-94E7-1AE2-9AF9-BF8EAD73FCB8}"/>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215863948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2973" y="349359"/>
            <a:ext cx="9006052" cy="1325563"/>
          </a:xfrm>
        </p:spPr>
        <p:txBody>
          <a:bodyPr/>
          <a:lstStyle/>
          <a:p>
            <a:r>
              <a:rPr lang="en-US" dirty="0"/>
              <a:t>3. I feel afraid of being alone at home</a:t>
            </a:r>
          </a:p>
        </p:txBody>
      </p:sp>
      <p:graphicFrame>
        <p:nvGraphicFramePr>
          <p:cNvPr id="4" name="Object 3">
            <a:extLst>
              <a:ext uri="{FF2B5EF4-FFF2-40B4-BE49-F238E27FC236}">
                <a16:creationId xmlns:a16="http://schemas.microsoft.com/office/drawing/2014/main" id="{E85E3703-9617-FC29-D14E-0ADA749B2C97}"/>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248799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65526" y="1173742"/>
            <a:ext cx="5056980" cy="5497597"/>
          </a:xfrm>
        </p:spPr>
        <p:txBody>
          <a:bodyPr vert="horz" lIns="91440" tIns="45720" rIns="91440" bIns="45720" rtlCol="0" anchor="b">
            <a:noAutofit/>
          </a:bodyPr>
          <a:lstStyle/>
          <a:p>
            <a:r>
              <a:rPr lang="en-US" sz="3500" dirty="0">
                <a:ea typeface="+mj-lt"/>
                <a:cs typeface="+mj-lt"/>
              </a:rPr>
              <a:t>13. Has someone ever made your child watch or do something sexual (e.g., touching your child in a sexual way, touching your child's private parts, making your child see or touch their private parts, or making your child watch them touch their own private parts)?</a:t>
            </a:r>
            <a:endParaRPr lang="en-US" sz="35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53448205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5194" y="302063"/>
            <a:ext cx="9461609" cy="1325563"/>
          </a:xfrm>
        </p:spPr>
        <p:txBody>
          <a:bodyPr/>
          <a:lstStyle/>
          <a:p>
            <a:r>
              <a:rPr lang="en-US" dirty="0"/>
              <a:t>4. Nothing is much fun for me anymore</a:t>
            </a:r>
          </a:p>
        </p:txBody>
      </p:sp>
      <p:graphicFrame>
        <p:nvGraphicFramePr>
          <p:cNvPr id="5" name="Object 4">
            <a:extLst>
              <a:ext uri="{FF2B5EF4-FFF2-40B4-BE49-F238E27FC236}">
                <a16:creationId xmlns:a16="http://schemas.microsoft.com/office/drawing/2014/main" id="{E9AFD9CD-DC46-DC11-004D-9A17E79ADFE5}"/>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101010330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8804" y="349359"/>
            <a:ext cx="8714389" cy="1325563"/>
          </a:xfrm>
        </p:spPr>
        <p:txBody>
          <a:bodyPr/>
          <a:lstStyle/>
          <a:p>
            <a:r>
              <a:rPr lang="en-US" dirty="0"/>
              <a:t>5. I worry that something awful will happen to someone in my family</a:t>
            </a:r>
          </a:p>
        </p:txBody>
      </p:sp>
      <p:graphicFrame>
        <p:nvGraphicFramePr>
          <p:cNvPr id="4" name="Object 3">
            <a:extLst>
              <a:ext uri="{FF2B5EF4-FFF2-40B4-BE49-F238E27FC236}">
                <a16:creationId xmlns:a16="http://schemas.microsoft.com/office/drawing/2014/main" id="{4A55EC34-0751-0F25-E90B-63C6B9E1D9C8}"/>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89930353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D5C5D7DD-6D0E-011D-6EC8-6CBEC90C4BF1}"/>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
        <p:nvSpPr>
          <p:cNvPr id="2" name="Title 1"/>
          <p:cNvSpPr>
            <a:spLocks noGrp="1"/>
          </p:cNvSpPr>
          <p:nvPr>
            <p:ph type="title"/>
          </p:nvPr>
        </p:nvSpPr>
        <p:spPr>
          <a:xfrm>
            <a:off x="543977" y="461649"/>
            <a:ext cx="11323621" cy="1325563"/>
          </a:xfrm>
        </p:spPr>
        <p:txBody>
          <a:bodyPr>
            <a:normAutofit fontScale="90000"/>
          </a:bodyPr>
          <a:lstStyle/>
          <a:p>
            <a:r>
              <a:rPr lang="en-US" dirty="0"/>
              <a:t>6. I am afraid of being in crowded places (like shopping centers, the movies, buses, busy playgrounds)</a:t>
            </a:r>
          </a:p>
        </p:txBody>
      </p:sp>
    </p:spTree>
    <p:extLst>
      <p:ext uri="{BB962C8B-B14F-4D97-AF65-F5344CB8AC3E}">
        <p14:creationId xmlns:p14="http://schemas.microsoft.com/office/powerpoint/2010/main" val="28109738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116" y="428187"/>
            <a:ext cx="11445766" cy="1325563"/>
          </a:xfrm>
        </p:spPr>
        <p:txBody>
          <a:bodyPr/>
          <a:lstStyle/>
          <a:p>
            <a:r>
              <a:rPr lang="en-US" dirty="0"/>
              <a:t>7. I worry about what other people think of me</a:t>
            </a:r>
          </a:p>
        </p:txBody>
      </p:sp>
      <p:graphicFrame>
        <p:nvGraphicFramePr>
          <p:cNvPr id="5" name="Object 4">
            <a:extLst>
              <a:ext uri="{FF2B5EF4-FFF2-40B4-BE49-F238E27FC236}">
                <a16:creationId xmlns:a16="http://schemas.microsoft.com/office/drawing/2014/main" id="{AECAA394-CA15-C039-FA92-879181D57740}"/>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137091978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8221" y="365125"/>
            <a:ext cx="6215555" cy="1325563"/>
          </a:xfrm>
        </p:spPr>
        <p:txBody>
          <a:bodyPr/>
          <a:lstStyle/>
          <a:p>
            <a:r>
              <a:rPr lang="en-US" dirty="0"/>
              <a:t>8. I have trouble sleeping</a:t>
            </a:r>
          </a:p>
        </p:txBody>
      </p:sp>
      <p:graphicFrame>
        <p:nvGraphicFramePr>
          <p:cNvPr id="5" name="Object 4">
            <a:extLst>
              <a:ext uri="{FF2B5EF4-FFF2-40B4-BE49-F238E27FC236}">
                <a16:creationId xmlns:a16="http://schemas.microsoft.com/office/drawing/2014/main" id="{B468F86E-84A8-17FF-76CF-2919E01F8115}"/>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163012081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7755" y="365125"/>
            <a:ext cx="10314590" cy="1325563"/>
          </a:xfrm>
        </p:spPr>
        <p:txBody>
          <a:bodyPr/>
          <a:lstStyle/>
          <a:p>
            <a:r>
              <a:rPr lang="en-US" dirty="0"/>
              <a:t>9. I feel scared if I have to sleep on my own</a:t>
            </a:r>
          </a:p>
        </p:txBody>
      </p:sp>
      <p:graphicFrame>
        <p:nvGraphicFramePr>
          <p:cNvPr id="5" name="Object 4">
            <a:extLst>
              <a:ext uri="{FF2B5EF4-FFF2-40B4-BE49-F238E27FC236}">
                <a16:creationId xmlns:a16="http://schemas.microsoft.com/office/drawing/2014/main" id="{35DE7514-104C-C3B1-7766-0F34AA259396}"/>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83626754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9323" y="365125"/>
            <a:ext cx="9053349" cy="1325563"/>
          </a:xfrm>
        </p:spPr>
        <p:txBody>
          <a:bodyPr/>
          <a:lstStyle/>
          <a:p>
            <a:r>
              <a:rPr lang="en-US" dirty="0"/>
              <a:t>10. I have problems with my appetite</a:t>
            </a:r>
          </a:p>
        </p:txBody>
      </p:sp>
      <p:graphicFrame>
        <p:nvGraphicFramePr>
          <p:cNvPr id="5" name="Object 4">
            <a:extLst>
              <a:ext uri="{FF2B5EF4-FFF2-40B4-BE49-F238E27FC236}">
                <a16:creationId xmlns:a16="http://schemas.microsoft.com/office/drawing/2014/main" id="{AA7CEFA9-0397-1D67-130A-4E601FE5380E}"/>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80035869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1442" y="365125"/>
            <a:ext cx="9069113" cy="1325563"/>
          </a:xfrm>
        </p:spPr>
        <p:txBody>
          <a:bodyPr/>
          <a:lstStyle/>
          <a:p>
            <a:r>
              <a:rPr lang="en-US" dirty="0"/>
              <a:t>11. I suddenly become dizzy or faint when there is no reason for this</a:t>
            </a:r>
          </a:p>
        </p:txBody>
      </p:sp>
      <p:graphicFrame>
        <p:nvGraphicFramePr>
          <p:cNvPr id="5" name="Object 4">
            <a:extLst>
              <a:ext uri="{FF2B5EF4-FFF2-40B4-BE49-F238E27FC236}">
                <a16:creationId xmlns:a16="http://schemas.microsoft.com/office/drawing/2014/main" id="{5593E0C5-AF3A-47BD-47B5-6623FF89F901}"/>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12274416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5611" y="333594"/>
            <a:ext cx="9360776" cy="1325563"/>
          </a:xfrm>
        </p:spPr>
        <p:txBody>
          <a:bodyPr>
            <a:normAutofit fontScale="90000"/>
          </a:bodyPr>
          <a:lstStyle/>
          <a:p>
            <a:r>
              <a:rPr lang="en-US" dirty="0"/>
              <a:t>12. I have to do some things over and over again (like washing my hands, cleaning, or putting things in a certain order)</a:t>
            </a:r>
          </a:p>
        </p:txBody>
      </p:sp>
      <p:graphicFrame>
        <p:nvGraphicFramePr>
          <p:cNvPr id="5" name="Object 4">
            <a:extLst>
              <a:ext uri="{FF2B5EF4-FFF2-40B4-BE49-F238E27FC236}">
                <a16:creationId xmlns:a16="http://schemas.microsoft.com/office/drawing/2014/main" id="{C6476C0D-0BFD-71A7-4F1B-934A90560CF7}"/>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290063769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0887" y="365125"/>
            <a:ext cx="7497570" cy="1325563"/>
          </a:xfrm>
        </p:spPr>
        <p:txBody>
          <a:bodyPr/>
          <a:lstStyle/>
          <a:p>
            <a:r>
              <a:rPr lang="en-US" dirty="0"/>
              <a:t>13. I have no energy for things </a:t>
            </a:r>
          </a:p>
        </p:txBody>
      </p:sp>
      <p:graphicFrame>
        <p:nvGraphicFramePr>
          <p:cNvPr id="5" name="Object 4">
            <a:extLst>
              <a:ext uri="{FF2B5EF4-FFF2-40B4-BE49-F238E27FC236}">
                <a16:creationId xmlns:a16="http://schemas.microsoft.com/office/drawing/2014/main" id="{B225A70B-9A0D-1DBF-8815-F7FEFA2437F7}"/>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132190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75686" y="1304371"/>
            <a:ext cx="4883361" cy="4685882"/>
          </a:xfrm>
        </p:spPr>
        <p:txBody>
          <a:bodyPr vert="horz" lIns="91440" tIns="45720" rIns="91440" bIns="45720" rtlCol="0" anchor="b">
            <a:noAutofit/>
          </a:bodyPr>
          <a:lstStyle/>
          <a:p>
            <a:r>
              <a:rPr lang="en-US" sz="3600" dirty="0"/>
              <a:t>14. Has someone important to your child ever repeatedly told your child that s/he was no good, repeatedly yelled at them in a scary way, or threatened to abandon your child, leave your child, or send them away?</a:t>
            </a:r>
            <a:endParaRPr lang="en-US" sz="36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167862859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3135" y="349359"/>
            <a:ext cx="9565727" cy="1325563"/>
          </a:xfrm>
        </p:spPr>
        <p:txBody>
          <a:bodyPr/>
          <a:lstStyle/>
          <a:p>
            <a:r>
              <a:rPr lang="en-US" dirty="0"/>
              <a:t>14. I suddenly start to tremble or shake when there is no reason for this </a:t>
            </a:r>
          </a:p>
        </p:txBody>
      </p:sp>
      <p:graphicFrame>
        <p:nvGraphicFramePr>
          <p:cNvPr id="5" name="Object 4">
            <a:extLst>
              <a:ext uri="{FF2B5EF4-FFF2-40B4-BE49-F238E27FC236}">
                <a16:creationId xmlns:a16="http://schemas.microsoft.com/office/drawing/2014/main" id="{A0E9777C-E600-A83A-5F00-BCCF3EFA1B49}"/>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106573138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1818" y="365125"/>
            <a:ext cx="6081548" cy="1325563"/>
          </a:xfrm>
        </p:spPr>
        <p:txBody>
          <a:bodyPr/>
          <a:lstStyle/>
          <a:p>
            <a:r>
              <a:rPr lang="en-US" dirty="0"/>
              <a:t>15. I cannot think clearly</a:t>
            </a:r>
          </a:p>
        </p:txBody>
      </p:sp>
      <p:graphicFrame>
        <p:nvGraphicFramePr>
          <p:cNvPr id="5" name="Object 4">
            <a:extLst>
              <a:ext uri="{FF2B5EF4-FFF2-40B4-BE49-F238E27FC236}">
                <a16:creationId xmlns:a16="http://schemas.microsoft.com/office/drawing/2014/main" id="{540A81EC-8F45-2430-56D6-288DA8B067CE}"/>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201639110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7376" y="365125"/>
            <a:ext cx="4757245" cy="1325563"/>
          </a:xfrm>
        </p:spPr>
        <p:txBody>
          <a:bodyPr/>
          <a:lstStyle/>
          <a:p>
            <a:r>
              <a:rPr lang="en-US" dirty="0"/>
              <a:t>16. I feel worthless</a:t>
            </a:r>
          </a:p>
        </p:txBody>
      </p:sp>
      <p:graphicFrame>
        <p:nvGraphicFramePr>
          <p:cNvPr id="5" name="Object 4">
            <a:extLst>
              <a:ext uri="{FF2B5EF4-FFF2-40B4-BE49-F238E27FC236}">
                <a16:creationId xmlns:a16="http://schemas.microsoft.com/office/drawing/2014/main" id="{FD01DA67-6EFB-56EE-2C02-A6AF15E7050B}"/>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369867025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559DC245-BAE2-4A60-7616-EAF8F4DE3719}"/>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
        <p:nvSpPr>
          <p:cNvPr id="2" name="Title 1"/>
          <p:cNvSpPr>
            <a:spLocks noGrp="1"/>
          </p:cNvSpPr>
          <p:nvPr>
            <p:ph type="title"/>
          </p:nvPr>
        </p:nvSpPr>
        <p:spPr>
          <a:xfrm>
            <a:off x="674606" y="530180"/>
            <a:ext cx="10228468" cy="1325563"/>
          </a:xfrm>
        </p:spPr>
        <p:txBody>
          <a:bodyPr>
            <a:normAutofit fontScale="90000"/>
          </a:bodyPr>
          <a:lstStyle/>
          <a:p>
            <a:r>
              <a:rPr lang="en-US" dirty="0"/>
              <a:t>17. I have to think of special thoughts (like numbers or words) to stop bad thoughts from happening</a:t>
            </a:r>
          </a:p>
        </p:txBody>
      </p:sp>
    </p:spTree>
    <p:extLst>
      <p:ext uri="{BB962C8B-B14F-4D97-AF65-F5344CB8AC3E}">
        <p14:creationId xmlns:p14="http://schemas.microsoft.com/office/powerpoint/2010/main" val="83352040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95649" y="365125"/>
            <a:ext cx="5600700" cy="1325563"/>
          </a:xfrm>
        </p:spPr>
        <p:txBody>
          <a:bodyPr/>
          <a:lstStyle/>
          <a:p>
            <a:r>
              <a:rPr lang="en-US" dirty="0"/>
              <a:t>18. I think about death</a:t>
            </a:r>
          </a:p>
        </p:txBody>
      </p:sp>
      <p:graphicFrame>
        <p:nvGraphicFramePr>
          <p:cNvPr id="5" name="Object 4">
            <a:extLst>
              <a:ext uri="{FF2B5EF4-FFF2-40B4-BE49-F238E27FC236}">
                <a16:creationId xmlns:a16="http://schemas.microsoft.com/office/drawing/2014/main" id="{019299E0-E1A2-2461-02AF-9CEA748E38A0}"/>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254846009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1932" y="365125"/>
            <a:ext cx="8328134" cy="1325563"/>
          </a:xfrm>
        </p:spPr>
        <p:txBody>
          <a:bodyPr/>
          <a:lstStyle/>
          <a:p>
            <a:r>
              <a:rPr lang="en-US" dirty="0"/>
              <a:t>19. I feel like I don’t want to move </a:t>
            </a:r>
          </a:p>
        </p:txBody>
      </p:sp>
      <p:graphicFrame>
        <p:nvGraphicFramePr>
          <p:cNvPr id="5" name="Object 4">
            <a:extLst>
              <a:ext uri="{FF2B5EF4-FFF2-40B4-BE49-F238E27FC236}">
                <a16:creationId xmlns:a16="http://schemas.microsoft.com/office/drawing/2014/main" id="{D17BF789-6ECC-C148-107D-CA0033FA4E1B}"/>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361140776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299" y="365125"/>
            <a:ext cx="9677400" cy="1325563"/>
          </a:xfrm>
        </p:spPr>
        <p:txBody>
          <a:bodyPr>
            <a:normAutofit fontScale="90000"/>
          </a:bodyPr>
          <a:lstStyle/>
          <a:p>
            <a:r>
              <a:rPr lang="en-US" dirty="0"/>
              <a:t>20. I worry that I will suddenly get a scared feeling when there is nothing to be afraid of</a:t>
            </a:r>
          </a:p>
        </p:txBody>
      </p:sp>
      <p:graphicFrame>
        <p:nvGraphicFramePr>
          <p:cNvPr id="5" name="Object 4">
            <a:extLst>
              <a:ext uri="{FF2B5EF4-FFF2-40B4-BE49-F238E27FC236}">
                <a16:creationId xmlns:a16="http://schemas.microsoft.com/office/drawing/2014/main" id="{430790BF-C6AE-3B1D-12BF-BBB839D5BF97}"/>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269843657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2263" y="365125"/>
            <a:ext cx="4607472" cy="1325563"/>
          </a:xfrm>
        </p:spPr>
        <p:txBody>
          <a:bodyPr/>
          <a:lstStyle/>
          <a:p>
            <a:r>
              <a:rPr lang="en-US" dirty="0"/>
              <a:t>21. I am tired a lot</a:t>
            </a:r>
          </a:p>
        </p:txBody>
      </p:sp>
      <p:graphicFrame>
        <p:nvGraphicFramePr>
          <p:cNvPr id="5" name="Object 4">
            <a:extLst>
              <a:ext uri="{FF2B5EF4-FFF2-40B4-BE49-F238E27FC236}">
                <a16:creationId xmlns:a16="http://schemas.microsoft.com/office/drawing/2014/main" id="{DE61B7EA-5BDF-765A-AA2E-CF969F2857B9}"/>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77904106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361" y="302063"/>
            <a:ext cx="9551276" cy="1325563"/>
          </a:xfrm>
        </p:spPr>
        <p:txBody>
          <a:bodyPr/>
          <a:lstStyle/>
          <a:p>
            <a:r>
              <a:rPr lang="en-US" dirty="0"/>
              <a:t>22. I feel afraid that I will make a fool of myself in front of people</a:t>
            </a:r>
          </a:p>
        </p:txBody>
      </p:sp>
      <p:graphicFrame>
        <p:nvGraphicFramePr>
          <p:cNvPr id="5" name="Object 4">
            <a:extLst>
              <a:ext uri="{FF2B5EF4-FFF2-40B4-BE49-F238E27FC236}">
                <a16:creationId xmlns:a16="http://schemas.microsoft.com/office/drawing/2014/main" id="{398343E0-F7CB-573C-9253-5CFB602EBEBC}"/>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181321720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1761" y="349360"/>
            <a:ext cx="10008476" cy="1325563"/>
          </a:xfrm>
        </p:spPr>
        <p:txBody>
          <a:bodyPr>
            <a:normAutofit/>
          </a:bodyPr>
          <a:lstStyle/>
          <a:p>
            <a:r>
              <a:rPr lang="en-US" dirty="0"/>
              <a:t>23. I have to do some things just the right way to stop bad things from happening</a:t>
            </a:r>
          </a:p>
        </p:txBody>
      </p:sp>
      <p:graphicFrame>
        <p:nvGraphicFramePr>
          <p:cNvPr id="5" name="Object 4">
            <a:extLst>
              <a:ext uri="{FF2B5EF4-FFF2-40B4-BE49-F238E27FC236}">
                <a16:creationId xmlns:a16="http://schemas.microsoft.com/office/drawing/2014/main" id="{BC1FBA54-C639-6333-C86B-9F3915175DCA}"/>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3615279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80766" y="1901530"/>
            <a:ext cx="4883361" cy="4685882"/>
          </a:xfrm>
        </p:spPr>
        <p:txBody>
          <a:bodyPr vert="horz" lIns="91440" tIns="45720" rIns="91440" bIns="45720" rtlCol="0" anchor="b">
            <a:noAutofit/>
          </a:bodyPr>
          <a:lstStyle/>
          <a:p>
            <a:r>
              <a:rPr lang="en-US" sz="3600" dirty="0"/>
              <a:t>15. Has a peer ever bullied your child on the internet or in person (e.g., called him/her names, teased him/her, made up stories about him/her, repeatedly told him/her they were no good, excluded them, or threatened to hurt him/her)?</a:t>
            </a:r>
            <a:endParaRPr lang="en-US" sz="36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118469762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3273" y="365125"/>
            <a:ext cx="4205451" cy="1325563"/>
          </a:xfrm>
        </p:spPr>
        <p:txBody>
          <a:bodyPr/>
          <a:lstStyle/>
          <a:p>
            <a:r>
              <a:rPr lang="en-US" dirty="0"/>
              <a:t>24. I feel restless</a:t>
            </a:r>
          </a:p>
        </p:txBody>
      </p:sp>
      <p:graphicFrame>
        <p:nvGraphicFramePr>
          <p:cNvPr id="5" name="Object 4">
            <a:extLst>
              <a:ext uri="{FF2B5EF4-FFF2-40B4-BE49-F238E27FC236}">
                <a16:creationId xmlns:a16="http://schemas.microsoft.com/office/drawing/2014/main" id="{2F8BB726-D632-1446-D17B-4E109C999C21}"/>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Tree>
    <p:extLst>
      <p:ext uri="{BB962C8B-B14F-4D97-AF65-F5344CB8AC3E}">
        <p14:creationId xmlns:p14="http://schemas.microsoft.com/office/powerpoint/2010/main" val="303863073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6394" y="428187"/>
            <a:ext cx="8659210" cy="1325563"/>
          </a:xfrm>
        </p:spPr>
        <p:txBody>
          <a:bodyPr/>
          <a:lstStyle/>
          <a:p>
            <a:r>
              <a:rPr lang="en-US" dirty="0"/>
              <a:t>25. I worry that something bad will happen </a:t>
            </a:r>
            <a:r>
              <a:rPr lang="en-US"/>
              <a:t>to my parent</a:t>
            </a:r>
            <a:endParaRPr lang="en-US" dirty="0"/>
          </a:p>
        </p:txBody>
      </p:sp>
      <p:graphicFrame>
        <p:nvGraphicFramePr>
          <p:cNvPr id="5" name="Object 4">
            <a:extLst>
              <a:ext uri="{FF2B5EF4-FFF2-40B4-BE49-F238E27FC236}">
                <a16:creationId xmlns:a16="http://schemas.microsoft.com/office/drawing/2014/main" id="{8B83EE40-E411-0A67-4CF1-8651682A039E}"/>
              </a:ext>
            </a:extLst>
          </p:cNvPr>
          <p:cNvGraphicFramePr>
            <a:graphicFrameLocks noChangeAspect="1"/>
          </p:cNvGraphicFramePr>
          <p:nvPr>
            <p:extLst>
              <p:ext uri="{D42A27DB-BD31-4B8C-83A1-F6EECF244321}">
                <p14:modId xmlns:p14="http://schemas.microsoft.com/office/powerpoint/2010/main" val="2926066846"/>
              </p:ext>
            </p:extLst>
          </p:nvPr>
        </p:nvGraphicFramePr>
        <p:xfrm>
          <a:off x="543977" y="1637922"/>
          <a:ext cx="11104045" cy="5698714"/>
        </p:xfrm>
        <a:graphic>
          <a:graphicData uri="http://schemas.openxmlformats.org/presentationml/2006/ole">
            <mc:AlternateContent xmlns:mc="http://schemas.openxmlformats.org/markup-compatibility/2006">
              <mc:Choice xmlns:v="urn:schemas-microsoft-com:vml" Requires="v">
                <p:oleObj name="Document" r:id="rId2" imgW="5948466" imgH="3052336" progId="Word.Document.12">
                  <p:embed/>
                </p:oleObj>
              </mc:Choice>
              <mc:Fallback>
                <p:oleObj name="Document" r:id="rId2" imgW="5948466" imgH="3052336" progId="Word.Document.12">
                  <p:embed/>
                  <p:pic>
                    <p:nvPicPr>
                      <p:cNvPr id="4" name="Object 3"/>
                      <p:cNvPicPr/>
                      <p:nvPr/>
                    </p:nvPicPr>
                    <p:blipFill>
                      <a:blip r:embed="rId3"/>
                      <a:stretch>
                        <a:fillRect/>
                      </a:stretch>
                    </p:blipFill>
                    <p:spPr>
                      <a:xfrm>
                        <a:off x="543977" y="1637922"/>
                        <a:ext cx="11104045" cy="5698714"/>
                      </a:xfrm>
                      <a:prstGeom prst="rect">
                        <a:avLst/>
                      </a:prstGeom>
                    </p:spPr>
                  </p:pic>
                </p:oleObj>
              </mc:Fallback>
            </mc:AlternateContent>
          </a:graphicData>
        </a:graphic>
      </p:graphicFrame>
      <p:sp>
        <p:nvSpPr>
          <p:cNvPr id="6" name="Rectangle: Folded Corner 5">
            <a:hlinkClick r:id="rId4" action="ppaction://hlinksldjump"/>
            <a:extLst>
              <a:ext uri="{FF2B5EF4-FFF2-40B4-BE49-F238E27FC236}">
                <a16:creationId xmlns:a16="http://schemas.microsoft.com/office/drawing/2014/main" id="{8FADBBAE-53B7-CC7F-77F3-0CBF7D99C92A}"/>
              </a:ext>
            </a:extLst>
          </p:cNvPr>
          <p:cNvSpPr/>
          <p:nvPr/>
        </p:nvSpPr>
        <p:spPr>
          <a:xfrm>
            <a:off x="852196" y="6059155"/>
            <a:ext cx="1035539" cy="522514"/>
          </a:xfrm>
          <a:prstGeom prst="foldedCorner">
            <a:avLst/>
          </a:prstGeom>
          <a:solidFill>
            <a:schemeClr val="accent5"/>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guet Script" panose="020B0604020202020204" pitchFamily="2" charset="0"/>
              </a:rPr>
              <a:t>Return</a:t>
            </a:r>
          </a:p>
        </p:txBody>
      </p:sp>
    </p:spTree>
    <p:extLst>
      <p:ext uri="{BB962C8B-B14F-4D97-AF65-F5344CB8AC3E}">
        <p14:creationId xmlns:p14="http://schemas.microsoft.com/office/powerpoint/2010/main" val="253806359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570" y="838646"/>
            <a:ext cx="3445179" cy="5180709"/>
          </a:xfrm>
        </p:spPr>
        <p:txBody>
          <a:bodyPr vert="horz" lIns="91440" tIns="45720" rIns="91440" bIns="45720" rtlCol="0" anchor="ctr">
            <a:normAutofit/>
          </a:bodyPr>
          <a:lstStyle/>
          <a:p>
            <a:r>
              <a:rPr lang="en-US" sz="3600">
                <a:solidFill>
                  <a:schemeClr val="bg1"/>
                </a:solidFill>
              </a:rPr>
              <a:t>Child PTSD Symptom Scale- </a:t>
            </a:r>
            <a:br>
              <a:rPr lang="en-US" sz="3600">
                <a:solidFill>
                  <a:schemeClr val="bg1"/>
                </a:solidFill>
              </a:rPr>
            </a:br>
            <a:r>
              <a:rPr lang="en-US" sz="3600">
                <a:solidFill>
                  <a:schemeClr val="bg1"/>
                </a:solidFill>
              </a:rPr>
              <a:t>Child</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716371" y="6343650"/>
            <a:ext cx="5823328" cy="409130"/>
          </a:xfrm>
          <a:prstGeom prst="rect">
            <a:avLst/>
          </a:prstGeom>
        </p:spPr>
        <p:txBody>
          <a:bodyPr vert="horz" lIns="91440" tIns="45720" rIns="91440" bIns="45720" rtlCol="0" anchor="ctr">
            <a:normAutofit/>
          </a:bodyPr>
          <a:lstStyle/>
          <a:p>
            <a:pPr marR="139700" indent="-182880">
              <a:lnSpc>
                <a:spcPct val="90000"/>
              </a:lnSpc>
              <a:spcAft>
                <a:spcPts val="600"/>
              </a:spcAft>
              <a:buClr>
                <a:schemeClr val="tx1"/>
              </a:buClr>
              <a:buFont typeface="Wingdings" pitchFamily="2" charset="2"/>
              <a:buChar char=""/>
              <a:tabLst>
                <a:tab pos="134620" algn="l"/>
              </a:tabLst>
            </a:pPr>
            <a:r>
              <a:rPr lang="en-US" sz="2000" dirty="0">
                <a:solidFill>
                  <a:schemeClr val="tx2"/>
                </a:solidFill>
              </a:rPr>
              <a:t>Created by the Yale Child Study Center</a:t>
            </a:r>
            <a:endParaRPr lang="en-US" sz="2000" dirty="0">
              <a:solidFill>
                <a:schemeClr val="tx2"/>
              </a:solidFill>
              <a:effectLst/>
            </a:endParaRPr>
          </a:p>
        </p:txBody>
      </p:sp>
      <p:sp>
        <p:nvSpPr>
          <p:cNvPr id="12" name="Rectangle 11">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2789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115040" y="94269"/>
            <a:ext cx="9820438" cy="2318994"/>
          </a:xfrm>
          <a:noFill/>
        </p:spPr>
        <p:txBody>
          <a:bodyPr anchor="ctr">
            <a:normAutofit/>
          </a:bodyPr>
          <a:lstStyle/>
          <a:p>
            <a:pPr algn="l"/>
            <a:r>
              <a:rPr lang="en-US" sz="3600" cap="none" dirty="0">
                <a:solidFill>
                  <a:schemeClr val="tx1">
                    <a:lumMod val="90000"/>
                    <a:lumOff val="10000"/>
                  </a:schemeClr>
                </a:solidFill>
              </a:rPr>
              <a:t>Within the last month: </a:t>
            </a:r>
            <a:br>
              <a:rPr lang="en-US" sz="3600" cap="none" dirty="0">
                <a:solidFill>
                  <a:schemeClr val="tx1">
                    <a:lumMod val="90000"/>
                    <a:lumOff val="10000"/>
                  </a:schemeClr>
                </a:solidFill>
              </a:rPr>
            </a:br>
            <a:r>
              <a:rPr lang="en-US" sz="3600" cap="none" dirty="0">
                <a:solidFill>
                  <a:schemeClr val="tx1">
                    <a:lumMod val="90000"/>
                    <a:lumOff val="10000"/>
                  </a:schemeClr>
                </a:solidFill>
              </a:rPr>
              <a:t>Did you have upsetting thoughts or pictures about the experience that came into their head when you didn't want them to?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583552"/>
            <a:ext cx="9961920" cy="3802500"/>
          </a:xfrm>
          <a:prstGeom prst="rect">
            <a:avLst/>
          </a:prstGeom>
        </p:spPr>
      </p:pic>
    </p:spTree>
    <p:extLst>
      <p:ext uri="{BB962C8B-B14F-4D97-AF65-F5344CB8AC3E}">
        <p14:creationId xmlns:p14="http://schemas.microsoft.com/office/powerpoint/2010/main" val="4259612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A1E8-D754-44F2-9769-14798AD8DCE3}"/>
              </a:ext>
            </a:extLst>
          </p:cNvPr>
          <p:cNvSpPr>
            <a:spLocks noGrp="1"/>
          </p:cNvSpPr>
          <p:nvPr>
            <p:ph type="ctrTitle"/>
          </p:nvPr>
        </p:nvSpPr>
        <p:spPr>
          <a:xfrm>
            <a:off x="1031064" y="363894"/>
            <a:ext cx="9961919" cy="1423447"/>
          </a:xfrm>
          <a:noFill/>
          <a:ln>
            <a:noFill/>
          </a:ln>
        </p:spPr>
        <p:txBody>
          <a:bodyPr>
            <a:normAutofit/>
          </a:bodyPr>
          <a:lstStyle/>
          <a:p>
            <a:pPr algn="l"/>
            <a:r>
              <a:rPr lang="en-US" sz="3600" cap="none" dirty="0">
                <a:solidFill>
                  <a:schemeClr val="tx1">
                    <a:lumMod val="85000"/>
                    <a:lumOff val="15000"/>
                  </a:schemeClr>
                </a:solidFill>
                <a:ea typeface="+mj-lt"/>
                <a:cs typeface="+mj-lt"/>
              </a:rPr>
              <a:t>Within the last month: </a:t>
            </a:r>
            <a:br>
              <a:rPr lang="en-US" sz="3600" cap="none" dirty="0">
                <a:solidFill>
                  <a:schemeClr val="tx1">
                    <a:lumMod val="85000"/>
                    <a:lumOff val="15000"/>
                  </a:schemeClr>
                </a:solidFill>
                <a:ea typeface="+mj-lt"/>
                <a:cs typeface="+mj-lt"/>
              </a:rPr>
            </a:br>
            <a:r>
              <a:rPr lang="en-US" sz="3600" cap="none" dirty="0">
                <a:solidFill>
                  <a:schemeClr val="tx1">
                    <a:lumMod val="85000"/>
                    <a:lumOff val="15000"/>
                  </a:schemeClr>
                </a:solidFill>
                <a:ea typeface="+mj-lt"/>
                <a:cs typeface="+mj-lt"/>
              </a:rPr>
              <a:t>Did you have bad dreams or nightmares?</a:t>
            </a:r>
            <a:endParaRPr lang="en-US" sz="3600" cap="none" dirty="0">
              <a:solidFill>
                <a:schemeClr val="tx1">
                  <a:lumMod val="85000"/>
                  <a:lumOff val="1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206480"/>
            <a:ext cx="9961920" cy="3802500"/>
          </a:xfrm>
          <a:prstGeom prst="rect">
            <a:avLst/>
          </a:prstGeom>
        </p:spPr>
      </p:pic>
    </p:spTree>
    <p:extLst>
      <p:ext uri="{BB962C8B-B14F-4D97-AF65-F5344CB8AC3E}">
        <p14:creationId xmlns:p14="http://schemas.microsoft.com/office/powerpoint/2010/main" val="294826255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0C49-EAF9-4C0D-A694-B2D534E6C7F9}"/>
              </a:ext>
            </a:extLst>
          </p:cNvPr>
          <p:cNvSpPr>
            <a:spLocks noGrp="1"/>
          </p:cNvSpPr>
          <p:nvPr>
            <p:ph type="ctrTitle"/>
          </p:nvPr>
        </p:nvSpPr>
        <p:spPr>
          <a:xfrm>
            <a:off x="1115040" y="214604"/>
            <a:ext cx="10552867" cy="2092751"/>
          </a:xfrm>
          <a:noFill/>
          <a:ln>
            <a:noFill/>
          </a:ln>
        </p:spPr>
        <p:txBody>
          <a:bodyPr>
            <a:normAutofit fontScale="90000"/>
          </a:bodyPr>
          <a:lstStyle/>
          <a:p>
            <a:pPr algn="l"/>
            <a:r>
              <a:rPr lang="en-US" sz="4000" cap="none" dirty="0">
                <a:solidFill>
                  <a:schemeClr val="tx1">
                    <a:lumMod val="85000"/>
                    <a:lumOff val="15000"/>
                  </a:schemeClr>
                </a:solidFill>
                <a:ea typeface="+mj-lt"/>
                <a:cs typeface="+mj-lt"/>
              </a:rPr>
              <a:t>Within the last month: </a:t>
            </a:r>
            <a:br>
              <a:rPr lang="en-US" sz="4000" cap="none" dirty="0">
                <a:solidFill>
                  <a:schemeClr val="tx1">
                    <a:lumMod val="85000"/>
                    <a:lumOff val="15000"/>
                  </a:schemeClr>
                </a:solidFill>
                <a:ea typeface="+mj-lt"/>
                <a:cs typeface="+mj-lt"/>
              </a:rPr>
            </a:br>
            <a:r>
              <a:rPr lang="en-US" sz="4000" cap="none" dirty="0">
                <a:solidFill>
                  <a:schemeClr val="tx1">
                    <a:lumMod val="85000"/>
                    <a:lumOff val="15000"/>
                  </a:schemeClr>
                </a:solidFill>
                <a:ea typeface="+mj-lt"/>
                <a:cs typeface="+mj-lt"/>
              </a:rPr>
              <a:t>Did you act or feel like the experience was happening again (e.g., Seeing or hearing something or feeling as if you were there again)?</a:t>
            </a:r>
            <a:endParaRPr lang="en-US" sz="4000" cap="none" dirty="0">
              <a:solidFill>
                <a:schemeClr val="tx1">
                  <a:lumMod val="85000"/>
                  <a:lumOff val="1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743808"/>
            <a:ext cx="9961920" cy="3802500"/>
          </a:xfrm>
          <a:prstGeom prst="rect">
            <a:avLst/>
          </a:prstGeom>
        </p:spPr>
      </p:pic>
    </p:spTree>
    <p:extLst>
      <p:ext uri="{BB962C8B-B14F-4D97-AF65-F5344CB8AC3E}">
        <p14:creationId xmlns:p14="http://schemas.microsoft.com/office/powerpoint/2010/main" val="178073060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FD9A-D245-4CCF-8020-BC5365CD6EF8}"/>
              </a:ext>
            </a:extLst>
          </p:cNvPr>
          <p:cNvSpPr>
            <a:spLocks noGrp="1"/>
          </p:cNvSpPr>
          <p:nvPr>
            <p:ph type="ctrTitle"/>
          </p:nvPr>
        </p:nvSpPr>
        <p:spPr>
          <a:xfrm>
            <a:off x="1115040" y="0"/>
            <a:ext cx="9961920" cy="2373619"/>
          </a:xfrm>
          <a:noFill/>
          <a:ln>
            <a:noFill/>
          </a:ln>
        </p:spPr>
        <p:txBody>
          <a:bodyPr>
            <a:noAutofit/>
          </a:bodyPr>
          <a:lstStyle/>
          <a:p>
            <a:pPr algn="l"/>
            <a:r>
              <a:rPr lang="en-US" sz="3600" cap="none" dirty="0">
                <a:solidFill>
                  <a:schemeClr val="tx1">
                    <a:lumMod val="85000"/>
                    <a:lumOff val="15000"/>
                  </a:schemeClr>
                </a:solidFill>
              </a:rPr>
              <a:t>Within the last month: </a:t>
            </a:r>
            <a:br>
              <a:rPr lang="en-US" sz="3600" cap="none" dirty="0">
                <a:solidFill>
                  <a:schemeClr val="tx1">
                    <a:lumMod val="85000"/>
                    <a:lumOff val="15000"/>
                  </a:schemeClr>
                </a:solidFill>
              </a:rPr>
            </a:br>
            <a:r>
              <a:rPr lang="en-US" sz="3600" cap="none" dirty="0">
                <a:solidFill>
                  <a:schemeClr val="tx1">
                    <a:lumMod val="85000"/>
                    <a:lumOff val="15000"/>
                  </a:schemeClr>
                </a:solidFill>
              </a:rPr>
              <a:t>Did you feel upset when you were reminded of what happened (e.g., feeling scared, angry, sad, guilty, or confused)?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715527"/>
            <a:ext cx="9961920" cy="3802500"/>
          </a:xfrm>
          <a:prstGeom prst="rect">
            <a:avLst/>
          </a:prstGeom>
        </p:spPr>
      </p:pic>
    </p:spTree>
    <p:extLst>
      <p:ext uri="{BB962C8B-B14F-4D97-AF65-F5344CB8AC3E}">
        <p14:creationId xmlns:p14="http://schemas.microsoft.com/office/powerpoint/2010/main" val="355002773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8121-2457-4F5A-9F06-A6EF97BED575}"/>
              </a:ext>
            </a:extLst>
          </p:cNvPr>
          <p:cNvSpPr>
            <a:spLocks noGrp="1"/>
          </p:cNvSpPr>
          <p:nvPr>
            <p:ph type="ctrTitle"/>
          </p:nvPr>
        </p:nvSpPr>
        <p:spPr>
          <a:xfrm>
            <a:off x="986214" y="0"/>
            <a:ext cx="10219573" cy="2286355"/>
          </a:xfrm>
          <a:noFill/>
          <a:ln>
            <a:noFill/>
          </a:ln>
        </p:spPr>
        <p:txBody>
          <a:bodyPr>
            <a:noAutofit/>
          </a:bodyPr>
          <a:lstStyle/>
          <a:p>
            <a:pPr algn="l"/>
            <a:r>
              <a:rPr lang="en-US" sz="3600" cap="none" dirty="0">
                <a:solidFill>
                  <a:schemeClr val="tx1">
                    <a:lumMod val="85000"/>
                    <a:lumOff val="15000"/>
                  </a:schemeClr>
                </a:solidFill>
              </a:rPr>
              <a:t>Within the last month: </a:t>
            </a:r>
            <a:br>
              <a:rPr lang="en-US" sz="3600" cap="none" dirty="0">
                <a:solidFill>
                  <a:schemeClr val="tx1">
                    <a:lumMod val="85000"/>
                    <a:lumOff val="15000"/>
                  </a:schemeClr>
                </a:solidFill>
              </a:rPr>
            </a:br>
            <a:r>
              <a:rPr lang="en-US" sz="3600" cap="none" dirty="0">
                <a:solidFill>
                  <a:schemeClr val="tx1">
                    <a:lumMod val="85000"/>
                    <a:lumOff val="15000"/>
                  </a:schemeClr>
                </a:solidFill>
              </a:rPr>
              <a:t>Did you have feelings in your body when you were </a:t>
            </a:r>
            <a:r>
              <a:rPr lang="en-US" sz="3600" cap="none" dirty="0">
                <a:solidFill>
                  <a:schemeClr val="accent6">
                    <a:lumMod val="50000"/>
                  </a:schemeClr>
                </a:solidFill>
              </a:rPr>
              <a:t>reminded</a:t>
            </a:r>
            <a:r>
              <a:rPr lang="en-US" sz="3600" cap="none" dirty="0">
                <a:solidFill>
                  <a:schemeClr val="tx1">
                    <a:lumMod val="85000"/>
                    <a:lumOff val="15000"/>
                  </a:schemeClr>
                </a:solidFill>
              </a:rPr>
              <a:t> of what happened (e.g., breaking out into a sweat, heart beating fast)?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14" y="2677820"/>
            <a:ext cx="9961920" cy="3802500"/>
          </a:xfrm>
          <a:prstGeom prst="rect">
            <a:avLst/>
          </a:prstGeom>
        </p:spPr>
      </p:pic>
    </p:spTree>
    <p:extLst>
      <p:ext uri="{BB962C8B-B14F-4D97-AF65-F5344CB8AC3E}">
        <p14:creationId xmlns:p14="http://schemas.microsoft.com/office/powerpoint/2010/main" val="98975143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0204-E9B6-4A1A-9B6D-DC2F1928BA13}"/>
              </a:ext>
            </a:extLst>
          </p:cNvPr>
          <p:cNvSpPr>
            <a:spLocks noGrp="1"/>
          </p:cNvSpPr>
          <p:nvPr>
            <p:ph type="ctrTitle"/>
          </p:nvPr>
        </p:nvSpPr>
        <p:spPr>
          <a:xfrm>
            <a:off x="1115040" y="177282"/>
            <a:ext cx="9961920" cy="1894788"/>
          </a:xfrm>
          <a:noFill/>
          <a:ln>
            <a:noFill/>
          </a:ln>
        </p:spPr>
        <p:txBody>
          <a:bodyPr>
            <a:normAutofit/>
          </a:bodyPr>
          <a:lstStyle/>
          <a:p>
            <a:pPr algn="l"/>
            <a:r>
              <a:rPr lang="en-US" sz="4000" cap="none" dirty="0">
                <a:solidFill>
                  <a:schemeClr val="tx1">
                    <a:lumMod val="85000"/>
                    <a:lumOff val="15000"/>
                  </a:schemeClr>
                </a:solidFill>
              </a:rPr>
              <a:t>Within the last month: </a:t>
            </a:r>
            <a:br>
              <a:rPr lang="en-US" sz="4000" cap="none" dirty="0">
                <a:solidFill>
                  <a:schemeClr val="tx1">
                    <a:lumMod val="85000"/>
                    <a:lumOff val="15000"/>
                  </a:schemeClr>
                </a:solidFill>
              </a:rPr>
            </a:br>
            <a:r>
              <a:rPr lang="en-US" sz="4000" cap="none" dirty="0">
                <a:solidFill>
                  <a:schemeClr val="tx1">
                    <a:lumMod val="85000"/>
                    <a:lumOff val="15000"/>
                  </a:schemeClr>
                </a:solidFill>
              </a:rPr>
              <a:t>Did you try not to think about, talk about, or have feelings about the experience?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316840"/>
            <a:ext cx="9961920" cy="3802500"/>
          </a:xfrm>
          <a:prstGeom prst="rect">
            <a:avLst/>
          </a:prstGeom>
        </p:spPr>
      </p:pic>
    </p:spTree>
    <p:extLst>
      <p:ext uri="{BB962C8B-B14F-4D97-AF65-F5344CB8AC3E}">
        <p14:creationId xmlns:p14="http://schemas.microsoft.com/office/powerpoint/2010/main" val="100626390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C568-2662-4FAD-B3CB-3D4CE5A06F8C}"/>
              </a:ext>
            </a:extLst>
          </p:cNvPr>
          <p:cNvSpPr>
            <a:spLocks noGrp="1"/>
          </p:cNvSpPr>
          <p:nvPr>
            <p:ph type="ctrTitle"/>
          </p:nvPr>
        </p:nvSpPr>
        <p:spPr>
          <a:xfrm>
            <a:off x="1115040" y="167951"/>
            <a:ext cx="9961920" cy="1828800"/>
          </a:xfrm>
          <a:noFill/>
          <a:ln>
            <a:noFill/>
          </a:ln>
        </p:spPr>
        <p:txBody>
          <a:bodyPr>
            <a:normAutofit fontScale="90000"/>
          </a:bodyPr>
          <a:lstStyle/>
          <a:p>
            <a:pPr algn="l"/>
            <a:r>
              <a:rPr lang="en-US" sz="4000" cap="none" dirty="0">
                <a:solidFill>
                  <a:schemeClr val="accent6">
                    <a:lumMod val="50000"/>
                  </a:schemeClr>
                </a:solidFill>
              </a:rPr>
              <a:t>Within the last month: </a:t>
            </a:r>
            <a:br>
              <a:rPr lang="en-US" sz="4000" cap="none" dirty="0">
                <a:solidFill>
                  <a:schemeClr val="accent6">
                    <a:lumMod val="50000"/>
                  </a:schemeClr>
                </a:solidFill>
              </a:rPr>
            </a:br>
            <a:r>
              <a:rPr lang="en-US" sz="4000" cap="none" dirty="0">
                <a:solidFill>
                  <a:schemeClr val="accent6">
                    <a:lumMod val="50000"/>
                  </a:schemeClr>
                </a:solidFill>
              </a:rPr>
              <a:t>Did you try to avoid activities, people, or places that reminded you of what happened?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271991"/>
            <a:ext cx="9961920" cy="3802500"/>
          </a:xfrm>
          <a:prstGeom prst="rect">
            <a:avLst/>
          </a:prstGeom>
        </p:spPr>
      </p:pic>
    </p:spTree>
    <p:extLst>
      <p:ext uri="{BB962C8B-B14F-4D97-AF65-F5344CB8AC3E}">
        <p14:creationId xmlns:p14="http://schemas.microsoft.com/office/powerpoint/2010/main" val="82110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pen and shading circles on a sheet">
            <a:extLst>
              <a:ext uri="{FF2B5EF4-FFF2-40B4-BE49-F238E27FC236}">
                <a16:creationId xmlns:a16="http://schemas.microsoft.com/office/drawing/2014/main" id="{4209C727-0F1A-63ED-9229-1768A45B4178}"/>
              </a:ext>
            </a:extLst>
          </p:cNvPr>
          <p:cNvPicPr>
            <a:picLocks noChangeAspect="1"/>
          </p:cNvPicPr>
          <p:nvPr/>
        </p:nvPicPr>
        <p:blipFill rotWithShape="1">
          <a:blip r:embed="rId2"/>
          <a:srcRect l="26372" r="-1" b="-1"/>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70470" y="1161288"/>
            <a:ext cx="3438144" cy="1124712"/>
          </a:xfrm>
        </p:spPr>
        <p:txBody>
          <a:bodyPr anchor="b">
            <a:normAutofit/>
          </a:bodyPr>
          <a:lstStyle/>
          <a:p>
            <a:r>
              <a:rPr lang="en-US" sz="4800" dirty="0"/>
              <a:t>Instructions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70470" y="2718054"/>
            <a:ext cx="3438906" cy="3207258"/>
          </a:xfrm>
        </p:spPr>
        <p:txBody>
          <a:bodyPr vert="horz" lIns="91440" tIns="45720" rIns="91440" bIns="45720" rtlCol="0" anchor="t">
            <a:normAutofit/>
          </a:bodyPr>
          <a:lstStyle/>
          <a:p>
            <a:pPr marL="0" indent="0">
              <a:buNone/>
            </a:pPr>
            <a:r>
              <a:rPr lang="en-US" sz="1700" dirty="0"/>
              <a:t>The following are a list of assessment measures that are hyperlinked.  Use the measures that are appropriate for your agency and client seen. </a:t>
            </a:r>
          </a:p>
        </p:txBody>
      </p:sp>
    </p:spTree>
    <p:extLst>
      <p:ext uri="{BB962C8B-B14F-4D97-AF65-F5344CB8AC3E}">
        <p14:creationId xmlns:p14="http://schemas.microsoft.com/office/powerpoint/2010/main" val="3336436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80766" y="1901530"/>
            <a:ext cx="4883361" cy="2175948"/>
          </a:xfrm>
        </p:spPr>
        <p:txBody>
          <a:bodyPr vert="horz" lIns="91440" tIns="45720" rIns="91440" bIns="45720" rtlCol="0" anchor="b">
            <a:noAutofit/>
          </a:bodyPr>
          <a:lstStyle/>
          <a:p>
            <a:r>
              <a:rPr lang="en-US" sz="3600" dirty="0"/>
              <a:t>16. Has your child ever had a time when s/he did not have enough food or a place to live?</a:t>
            </a:r>
            <a:endParaRPr lang="en-US" sz="36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413102528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DFF2-569F-4A93-99CE-2D8913734B1F}"/>
              </a:ext>
            </a:extLst>
          </p:cNvPr>
          <p:cNvSpPr>
            <a:spLocks noGrp="1"/>
          </p:cNvSpPr>
          <p:nvPr>
            <p:ph type="ctrTitle"/>
          </p:nvPr>
        </p:nvSpPr>
        <p:spPr>
          <a:xfrm>
            <a:off x="1269732" y="233265"/>
            <a:ext cx="10190376" cy="1781666"/>
          </a:xfrm>
          <a:noFill/>
          <a:ln>
            <a:noFill/>
          </a:ln>
        </p:spPr>
        <p:txBody>
          <a:bodyPr>
            <a:normAutofit/>
          </a:bodyPr>
          <a:lstStyle/>
          <a:p>
            <a:pPr algn="l"/>
            <a:r>
              <a:rPr lang="en-US" sz="3600" cap="none" dirty="0">
                <a:solidFill>
                  <a:schemeClr val="tx1">
                    <a:lumMod val="90000"/>
                    <a:lumOff val="10000"/>
                  </a:schemeClr>
                </a:solidFill>
              </a:rPr>
              <a:t>Within the last month: </a:t>
            </a:r>
            <a:br>
              <a:rPr lang="en-US" sz="3600" cap="none" dirty="0">
                <a:solidFill>
                  <a:schemeClr val="tx1">
                    <a:lumMod val="90000"/>
                    <a:lumOff val="10000"/>
                  </a:schemeClr>
                </a:solidFill>
              </a:rPr>
            </a:br>
            <a:r>
              <a:rPr lang="en-US" sz="3600" cap="none" dirty="0">
                <a:solidFill>
                  <a:schemeClr val="tx1">
                    <a:lumMod val="90000"/>
                    <a:lumOff val="10000"/>
                  </a:schemeClr>
                </a:solidFill>
              </a:rPr>
              <a:t>did you have trouble remembering an important part of the experience?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042" y="2211430"/>
            <a:ext cx="9961920" cy="3802500"/>
          </a:xfrm>
          <a:prstGeom prst="rect">
            <a:avLst/>
          </a:prstGeom>
        </p:spPr>
      </p:pic>
    </p:spTree>
    <p:extLst>
      <p:ext uri="{BB962C8B-B14F-4D97-AF65-F5344CB8AC3E}">
        <p14:creationId xmlns:p14="http://schemas.microsoft.com/office/powerpoint/2010/main" val="239320568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861C-5685-42B7-A577-0E0C456D7A4A}"/>
              </a:ext>
            </a:extLst>
          </p:cNvPr>
          <p:cNvSpPr>
            <a:spLocks noGrp="1"/>
          </p:cNvSpPr>
          <p:nvPr>
            <p:ph type="ctrTitle"/>
          </p:nvPr>
        </p:nvSpPr>
        <p:spPr>
          <a:xfrm>
            <a:off x="727787" y="214604"/>
            <a:ext cx="11243388" cy="2168165"/>
          </a:xfrm>
          <a:noFill/>
          <a:ln>
            <a:noFill/>
          </a:ln>
        </p:spPr>
        <p:txBody>
          <a:bodyPr>
            <a:noAutofit/>
          </a:bodyPr>
          <a:lstStyle/>
          <a:p>
            <a:pPr algn="l"/>
            <a:r>
              <a:rPr lang="en-US" sz="3400" cap="none" dirty="0">
                <a:solidFill>
                  <a:schemeClr val="tx1">
                    <a:lumMod val="85000"/>
                    <a:lumOff val="15000"/>
                  </a:schemeClr>
                </a:solidFill>
              </a:rPr>
              <a:t>Within the last month: </a:t>
            </a:r>
            <a:br>
              <a:rPr lang="en-US" sz="3400" cap="none" dirty="0">
                <a:solidFill>
                  <a:schemeClr val="tx1">
                    <a:lumMod val="85000"/>
                    <a:lumOff val="15000"/>
                  </a:schemeClr>
                </a:solidFill>
              </a:rPr>
            </a:br>
            <a:r>
              <a:rPr lang="en-US" sz="3400" cap="none" dirty="0">
                <a:solidFill>
                  <a:schemeClr val="tx1">
                    <a:lumMod val="85000"/>
                    <a:lumOff val="15000"/>
                  </a:schemeClr>
                </a:solidFill>
              </a:rPr>
              <a:t>Did you have bad thoughts about yourself, other people, or the world (e.g., "I can't do anything right," "all people are bad," "the world is a scary place")?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526992"/>
            <a:ext cx="9961920" cy="3802500"/>
          </a:xfrm>
          <a:prstGeom prst="rect">
            <a:avLst/>
          </a:prstGeom>
        </p:spPr>
      </p:pic>
    </p:spTree>
    <p:extLst>
      <p:ext uri="{BB962C8B-B14F-4D97-AF65-F5344CB8AC3E}">
        <p14:creationId xmlns:p14="http://schemas.microsoft.com/office/powerpoint/2010/main" val="327859791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2A89-05F1-4932-AEDE-9162A6F51ACA}"/>
              </a:ext>
            </a:extLst>
          </p:cNvPr>
          <p:cNvSpPr>
            <a:spLocks noGrp="1"/>
          </p:cNvSpPr>
          <p:nvPr>
            <p:ph type="ctrTitle"/>
          </p:nvPr>
        </p:nvSpPr>
        <p:spPr>
          <a:xfrm>
            <a:off x="1115040" y="298580"/>
            <a:ext cx="9961920" cy="1847654"/>
          </a:xfrm>
          <a:noFill/>
          <a:ln>
            <a:noFill/>
          </a:ln>
        </p:spPr>
        <p:txBody>
          <a:bodyPr>
            <a:normAutofit/>
          </a:bodyPr>
          <a:lstStyle/>
          <a:p>
            <a:pPr algn="l"/>
            <a:r>
              <a:rPr lang="en-US" sz="3600" cap="none" dirty="0">
                <a:solidFill>
                  <a:schemeClr val="tx1">
                    <a:lumMod val="85000"/>
                    <a:lumOff val="15000"/>
                  </a:schemeClr>
                </a:solidFill>
              </a:rPr>
              <a:t>Within the last month: </a:t>
            </a:r>
            <a:br>
              <a:rPr lang="en-US" sz="3600" cap="none" dirty="0">
                <a:solidFill>
                  <a:schemeClr val="tx1">
                    <a:lumMod val="85000"/>
                    <a:lumOff val="15000"/>
                  </a:schemeClr>
                </a:solidFill>
              </a:rPr>
            </a:br>
            <a:r>
              <a:rPr lang="en-US" sz="3600" cap="none" dirty="0">
                <a:solidFill>
                  <a:schemeClr val="tx1">
                    <a:lumMod val="85000"/>
                    <a:lumOff val="15000"/>
                  </a:schemeClr>
                </a:solidFill>
              </a:rPr>
              <a:t>Did you feel like what happened was your fault (e.g., "I should have known better")?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300747"/>
            <a:ext cx="9961920" cy="3802500"/>
          </a:xfrm>
          <a:prstGeom prst="rect">
            <a:avLst/>
          </a:prstGeom>
        </p:spPr>
      </p:pic>
    </p:spTree>
    <p:extLst>
      <p:ext uri="{BB962C8B-B14F-4D97-AF65-F5344CB8AC3E}">
        <p14:creationId xmlns:p14="http://schemas.microsoft.com/office/powerpoint/2010/main" val="168846036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95D5-6B7D-46C9-BA05-BB45CE8F832F}"/>
              </a:ext>
            </a:extLst>
          </p:cNvPr>
          <p:cNvSpPr>
            <a:spLocks noGrp="1"/>
          </p:cNvSpPr>
          <p:nvPr>
            <p:ph type="ctrTitle"/>
          </p:nvPr>
        </p:nvSpPr>
        <p:spPr>
          <a:xfrm>
            <a:off x="1379223" y="307910"/>
            <a:ext cx="9433554" cy="1770727"/>
          </a:xfrm>
          <a:noFill/>
          <a:ln>
            <a:noFill/>
          </a:ln>
        </p:spPr>
        <p:txBody>
          <a:bodyPr>
            <a:normAutofit/>
          </a:bodyPr>
          <a:lstStyle/>
          <a:p>
            <a:pPr algn="l"/>
            <a:r>
              <a:rPr lang="en-US" sz="3600" cap="none" dirty="0">
                <a:solidFill>
                  <a:schemeClr val="tx1">
                    <a:lumMod val="90000"/>
                    <a:lumOff val="10000"/>
                  </a:schemeClr>
                </a:solidFill>
              </a:rPr>
              <a:t>Within the last month: </a:t>
            </a:r>
            <a:br>
              <a:rPr lang="en-US" sz="3600" cap="none" dirty="0">
                <a:solidFill>
                  <a:schemeClr val="tx1">
                    <a:lumMod val="90000"/>
                    <a:lumOff val="10000"/>
                  </a:schemeClr>
                </a:solidFill>
              </a:rPr>
            </a:br>
            <a:r>
              <a:rPr lang="en-US" sz="3600" cap="none" dirty="0">
                <a:solidFill>
                  <a:schemeClr val="tx1">
                    <a:lumMod val="90000"/>
                    <a:lumOff val="10000"/>
                  </a:schemeClr>
                </a:solidFill>
              </a:rPr>
              <a:t>Did you have strong upsetting feelings like fear, anger, guilt, or shame?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366735"/>
            <a:ext cx="9961920" cy="3802500"/>
          </a:xfrm>
          <a:prstGeom prst="rect">
            <a:avLst/>
          </a:prstGeom>
        </p:spPr>
      </p:pic>
    </p:spTree>
    <p:extLst>
      <p:ext uri="{BB962C8B-B14F-4D97-AF65-F5344CB8AC3E}">
        <p14:creationId xmlns:p14="http://schemas.microsoft.com/office/powerpoint/2010/main" val="6561992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FB67-78E8-4302-A9D9-3E6DCCD5DB59}"/>
              </a:ext>
            </a:extLst>
          </p:cNvPr>
          <p:cNvSpPr>
            <a:spLocks noGrp="1"/>
          </p:cNvSpPr>
          <p:nvPr>
            <p:ph type="ctrTitle"/>
          </p:nvPr>
        </p:nvSpPr>
        <p:spPr>
          <a:xfrm>
            <a:off x="1115041" y="251927"/>
            <a:ext cx="9961919" cy="1945296"/>
          </a:xfrm>
          <a:noFill/>
          <a:ln>
            <a:noFill/>
          </a:ln>
        </p:spPr>
        <p:txBody>
          <a:bodyPr>
            <a:normAutofit/>
          </a:bodyPr>
          <a:lstStyle/>
          <a:p>
            <a:pPr algn="l"/>
            <a:r>
              <a:rPr lang="en-US" sz="3600" cap="none" dirty="0">
                <a:solidFill>
                  <a:schemeClr val="tx1">
                    <a:lumMod val="85000"/>
                    <a:lumOff val="15000"/>
                  </a:schemeClr>
                </a:solidFill>
              </a:rPr>
              <a:t>Within the last month: </a:t>
            </a:r>
            <a:br>
              <a:rPr lang="en-US" sz="3600" cap="none" dirty="0">
                <a:solidFill>
                  <a:schemeClr val="tx1">
                    <a:lumMod val="85000"/>
                    <a:lumOff val="15000"/>
                  </a:schemeClr>
                </a:solidFill>
              </a:rPr>
            </a:br>
            <a:r>
              <a:rPr lang="en-US" sz="3600" cap="none" dirty="0">
                <a:solidFill>
                  <a:schemeClr val="tx1">
                    <a:lumMod val="85000"/>
                    <a:lumOff val="15000"/>
                  </a:schemeClr>
                </a:solidFill>
              </a:rPr>
              <a:t>did you have much less interest in doing things you used to like to do?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329028"/>
            <a:ext cx="9961920" cy="3802500"/>
          </a:xfrm>
          <a:prstGeom prst="rect">
            <a:avLst/>
          </a:prstGeom>
        </p:spPr>
      </p:pic>
    </p:spTree>
    <p:extLst>
      <p:ext uri="{BB962C8B-B14F-4D97-AF65-F5344CB8AC3E}">
        <p14:creationId xmlns:p14="http://schemas.microsoft.com/office/powerpoint/2010/main" val="115844433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A422-D088-41FB-89B2-14509A66E149}"/>
              </a:ext>
            </a:extLst>
          </p:cNvPr>
          <p:cNvSpPr>
            <a:spLocks noGrp="1"/>
          </p:cNvSpPr>
          <p:nvPr>
            <p:ph type="ctrTitle"/>
          </p:nvPr>
        </p:nvSpPr>
        <p:spPr>
          <a:xfrm>
            <a:off x="1115040" y="430555"/>
            <a:ext cx="9961919" cy="1545996"/>
          </a:xfrm>
          <a:noFill/>
          <a:ln>
            <a:noFill/>
          </a:ln>
        </p:spPr>
        <p:txBody>
          <a:bodyPr>
            <a:noAutofit/>
          </a:bodyPr>
          <a:lstStyle/>
          <a:p>
            <a:pPr algn="l"/>
            <a:r>
              <a:rPr lang="en-US" sz="3600" cap="none" dirty="0">
                <a:solidFill>
                  <a:schemeClr val="tx1">
                    <a:lumMod val="90000"/>
                    <a:lumOff val="10000"/>
                  </a:schemeClr>
                </a:solidFill>
              </a:rPr>
              <a:t>Within the last month: </a:t>
            </a:r>
            <a:br>
              <a:rPr lang="en-US" sz="3600" cap="none" dirty="0">
                <a:solidFill>
                  <a:schemeClr val="tx1">
                    <a:lumMod val="90000"/>
                    <a:lumOff val="10000"/>
                  </a:schemeClr>
                </a:solidFill>
              </a:rPr>
            </a:br>
            <a:r>
              <a:rPr lang="en-US" sz="3600" cap="none" dirty="0">
                <a:solidFill>
                  <a:schemeClr val="tx1">
                    <a:lumMod val="90000"/>
                    <a:lumOff val="10000"/>
                  </a:schemeClr>
                </a:solidFill>
              </a:rPr>
              <a:t>Did you have trouble feeling close to people? Did you feel like you didn't want to be around other people?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065078"/>
            <a:ext cx="9961920" cy="3802500"/>
          </a:xfrm>
          <a:prstGeom prst="rect">
            <a:avLst/>
          </a:prstGeom>
          <a:blipFill>
            <a:blip r:embed="rId3"/>
            <a:tile tx="0" ty="0" sx="100000" sy="100000" flip="none" algn="tl"/>
          </a:blipFill>
        </p:spPr>
      </p:pic>
    </p:spTree>
    <p:extLst>
      <p:ext uri="{BB962C8B-B14F-4D97-AF65-F5344CB8AC3E}">
        <p14:creationId xmlns:p14="http://schemas.microsoft.com/office/powerpoint/2010/main" val="125009875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AFE2-0368-495F-A722-0B736EFC0D96}"/>
              </a:ext>
            </a:extLst>
          </p:cNvPr>
          <p:cNvSpPr>
            <a:spLocks noGrp="1"/>
          </p:cNvSpPr>
          <p:nvPr>
            <p:ph type="ctrTitle"/>
          </p:nvPr>
        </p:nvSpPr>
        <p:spPr>
          <a:xfrm>
            <a:off x="1294382" y="429208"/>
            <a:ext cx="9603236" cy="1834148"/>
          </a:xfrm>
          <a:noFill/>
          <a:ln>
            <a:noFill/>
          </a:ln>
        </p:spPr>
        <p:txBody>
          <a:bodyPr>
            <a:noAutofit/>
          </a:bodyPr>
          <a:lstStyle/>
          <a:p>
            <a:pPr algn="l"/>
            <a:r>
              <a:rPr lang="en-US" sz="3600" cap="none" dirty="0">
                <a:solidFill>
                  <a:schemeClr val="tx1">
                    <a:lumMod val="90000"/>
                    <a:lumOff val="10000"/>
                  </a:schemeClr>
                </a:solidFill>
              </a:rPr>
              <a:t>Within the last month: </a:t>
            </a:r>
            <a:br>
              <a:rPr lang="en-US" sz="3600" cap="none" dirty="0">
                <a:solidFill>
                  <a:schemeClr val="tx1">
                    <a:lumMod val="90000"/>
                    <a:lumOff val="10000"/>
                  </a:schemeClr>
                </a:solidFill>
              </a:rPr>
            </a:br>
            <a:r>
              <a:rPr lang="en-US" sz="3600" cap="none" dirty="0">
                <a:solidFill>
                  <a:schemeClr val="tx1">
                    <a:lumMod val="90000"/>
                    <a:lumOff val="10000"/>
                  </a:schemeClr>
                </a:solidFill>
              </a:rPr>
              <a:t>Did you have trouble having any good feelings (like happiness or love)?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357309"/>
            <a:ext cx="9961920" cy="3802500"/>
          </a:xfrm>
          <a:prstGeom prst="rect">
            <a:avLst/>
          </a:prstGeom>
        </p:spPr>
      </p:pic>
    </p:spTree>
    <p:extLst>
      <p:ext uri="{BB962C8B-B14F-4D97-AF65-F5344CB8AC3E}">
        <p14:creationId xmlns:p14="http://schemas.microsoft.com/office/powerpoint/2010/main" val="363949243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5AA0-595C-4ADF-B0CC-A7E49AAFE264}"/>
              </a:ext>
            </a:extLst>
          </p:cNvPr>
          <p:cNvSpPr>
            <a:spLocks noGrp="1"/>
          </p:cNvSpPr>
          <p:nvPr>
            <p:ph type="ctrTitle"/>
          </p:nvPr>
        </p:nvSpPr>
        <p:spPr>
          <a:xfrm>
            <a:off x="1115040" y="261257"/>
            <a:ext cx="9961920" cy="1791093"/>
          </a:xfrm>
          <a:noFill/>
          <a:ln>
            <a:noFill/>
          </a:ln>
        </p:spPr>
        <p:txBody>
          <a:bodyPr>
            <a:normAutofit/>
          </a:bodyPr>
          <a:lstStyle/>
          <a:p>
            <a:pPr algn="l"/>
            <a:r>
              <a:rPr lang="en-US" sz="3600" cap="none" dirty="0">
                <a:solidFill>
                  <a:schemeClr val="tx1">
                    <a:lumMod val="85000"/>
                    <a:lumOff val="15000"/>
                  </a:schemeClr>
                </a:solidFill>
              </a:rPr>
              <a:t>Within the last month: </a:t>
            </a:r>
            <a:br>
              <a:rPr lang="en-US" sz="3600" cap="none" dirty="0">
                <a:solidFill>
                  <a:schemeClr val="tx1">
                    <a:lumMod val="85000"/>
                    <a:lumOff val="15000"/>
                  </a:schemeClr>
                </a:solidFill>
              </a:rPr>
            </a:br>
            <a:r>
              <a:rPr lang="en-US" sz="3600" cap="none" dirty="0">
                <a:solidFill>
                  <a:schemeClr val="tx1">
                    <a:lumMod val="85000"/>
                    <a:lumOff val="15000"/>
                  </a:schemeClr>
                </a:solidFill>
              </a:rPr>
              <a:t>Did you get angry easily (e.g., Yelling, hitting others, throwing things)?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251806"/>
            <a:ext cx="9961920" cy="3802500"/>
          </a:xfrm>
          <a:prstGeom prst="rect">
            <a:avLst/>
          </a:prstGeom>
        </p:spPr>
      </p:pic>
    </p:spTree>
    <p:extLst>
      <p:ext uri="{BB962C8B-B14F-4D97-AF65-F5344CB8AC3E}">
        <p14:creationId xmlns:p14="http://schemas.microsoft.com/office/powerpoint/2010/main" val="105384955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817F-3B06-46F5-95F6-46AD74C5467B}"/>
              </a:ext>
            </a:extLst>
          </p:cNvPr>
          <p:cNvSpPr>
            <a:spLocks noGrp="1"/>
          </p:cNvSpPr>
          <p:nvPr>
            <p:ph type="ctrTitle"/>
          </p:nvPr>
        </p:nvSpPr>
        <p:spPr>
          <a:xfrm>
            <a:off x="1115040" y="242596"/>
            <a:ext cx="9783115" cy="2311257"/>
          </a:xfrm>
          <a:noFill/>
          <a:ln>
            <a:noFill/>
          </a:ln>
        </p:spPr>
        <p:txBody>
          <a:bodyPr>
            <a:normAutofit/>
          </a:bodyPr>
          <a:lstStyle/>
          <a:p>
            <a:pPr algn="l"/>
            <a:r>
              <a:rPr lang="en-US" sz="3600" cap="none" dirty="0">
                <a:solidFill>
                  <a:schemeClr val="tx1">
                    <a:lumMod val="90000"/>
                    <a:lumOff val="10000"/>
                  </a:schemeClr>
                </a:solidFill>
              </a:rPr>
              <a:t>Within the last month: </a:t>
            </a:r>
            <a:br>
              <a:rPr lang="en-US" sz="3600" cap="none" dirty="0">
                <a:solidFill>
                  <a:schemeClr val="tx1">
                    <a:lumMod val="90000"/>
                    <a:lumOff val="10000"/>
                  </a:schemeClr>
                </a:solidFill>
              </a:rPr>
            </a:br>
            <a:r>
              <a:rPr lang="en-US" sz="3600" cap="none" dirty="0">
                <a:solidFill>
                  <a:schemeClr val="tx1">
                    <a:lumMod val="90000"/>
                    <a:lumOff val="10000"/>
                  </a:schemeClr>
                </a:solidFill>
              </a:rPr>
              <a:t>Did you do anything that might hurt you (e.g., Taking drugs, cutting, or running away)?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687247"/>
            <a:ext cx="9961920" cy="3802500"/>
          </a:xfrm>
          <a:prstGeom prst="rect">
            <a:avLst/>
          </a:prstGeom>
        </p:spPr>
      </p:pic>
    </p:spTree>
    <p:extLst>
      <p:ext uri="{BB962C8B-B14F-4D97-AF65-F5344CB8AC3E}">
        <p14:creationId xmlns:p14="http://schemas.microsoft.com/office/powerpoint/2010/main" val="370450310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DB42-659A-454B-BED7-94B510B88BBD}"/>
              </a:ext>
            </a:extLst>
          </p:cNvPr>
          <p:cNvSpPr>
            <a:spLocks noGrp="1"/>
          </p:cNvSpPr>
          <p:nvPr>
            <p:ph type="ctrTitle"/>
          </p:nvPr>
        </p:nvSpPr>
        <p:spPr>
          <a:xfrm>
            <a:off x="1209308" y="326450"/>
            <a:ext cx="9961920" cy="1696825"/>
          </a:xfrm>
          <a:noFill/>
          <a:ln>
            <a:noFill/>
          </a:ln>
        </p:spPr>
        <p:txBody>
          <a:bodyPr>
            <a:noAutofit/>
          </a:bodyPr>
          <a:lstStyle/>
          <a:p>
            <a:pPr algn="l"/>
            <a:r>
              <a:rPr lang="en-US" sz="3600" cap="none" dirty="0">
                <a:solidFill>
                  <a:schemeClr val="tx1">
                    <a:lumMod val="90000"/>
                    <a:lumOff val="10000"/>
                  </a:schemeClr>
                </a:solidFill>
              </a:rPr>
              <a:t>Within the last month: </a:t>
            </a:r>
            <a:br>
              <a:rPr lang="en-US" sz="3600" cap="none" dirty="0">
                <a:solidFill>
                  <a:schemeClr val="tx1">
                    <a:lumMod val="90000"/>
                    <a:lumOff val="10000"/>
                  </a:schemeClr>
                </a:solidFill>
              </a:rPr>
            </a:br>
            <a:r>
              <a:rPr lang="en-US" sz="3600" cap="none" dirty="0">
                <a:solidFill>
                  <a:schemeClr val="tx1">
                    <a:lumMod val="90000"/>
                    <a:lumOff val="10000"/>
                  </a:schemeClr>
                </a:solidFill>
              </a:rPr>
              <a:t>Were you very careful or on the lookout (e.g., checking to see who is around you and what is around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308" y="2023275"/>
            <a:ext cx="9961920" cy="3802500"/>
          </a:xfrm>
          <a:prstGeom prst="rect">
            <a:avLst/>
          </a:prstGeom>
        </p:spPr>
      </p:pic>
    </p:spTree>
    <p:extLst>
      <p:ext uri="{BB962C8B-B14F-4D97-AF65-F5344CB8AC3E}">
        <p14:creationId xmlns:p14="http://schemas.microsoft.com/office/powerpoint/2010/main" val="794891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80766" y="3838659"/>
            <a:ext cx="4883361" cy="2175948"/>
          </a:xfrm>
        </p:spPr>
        <p:txBody>
          <a:bodyPr vert="horz" lIns="91440" tIns="45720" rIns="91440" bIns="45720" rtlCol="0" anchor="b">
            <a:noAutofit/>
          </a:bodyPr>
          <a:lstStyle/>
          <a:p>
            <a:r>
              <a:rPr lang="en-US" sz="3600" dirty="0">
                <a:ea typeface="+mj-lt"/>
                <a:cs typeface="+mj-lt"/>
              </a:rPr>
              <a:t>17. Has there been a time in your child's life when an adult wasn't taking care of them (e.g. when s/he didn't get fed, didn’t have clothes, or when s/he wasn't taken to school or the doctor when they needed to go)?</a:t>
            </a:r>
            <a:endParaRPr lang="en-US" sz="36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146308099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AEF4-742D-4BDD-8406-9FEB8A614539}"/>
              </a:ext>
            </a:extLst>
          </p:cNvPr>
          <p:cNvSpPr>
            <a:spLocks noGrp="1"/>
          </p:cNvSpPr>
          <p:nvPr>
            <p:ph type="ctrTitle"/>
          </p:nvPr>
        </p:nvSpPr>
        <p:spPr>
          <a:xfrm>
            <a:off x="1115040" y="0"/>
            <a:ext cx="9702451" cy="2326951"/>
          </a:xfrm>
          <a:noFill/>
          <a:ln>
            <a:noFill/>
          </a:ln>
        </p:spPr>
        <p:txBody>
          <a:bodyPr>
            <a:normAutofit/>
          </a:bodyPr>
          <a:lstStyle/>
          <a:p>
            <a:pPr algn="l"/>
            <a:r>
              <a:rPr lang="en-US" sz="3600" cap="none" dirty="0">
                <a:solidFill>
                  <a:schemeClr val="tx1">
                    <a:lumMod val="90000"/>
                    <a:lumOff val="10000"/>
                  </a:schemeClr>
                </a:solidFill>
              </a:rPr>
              <a:t>Within the last month: </a:t>
            </a:r>
            <a:br>
              <a:rPr lang="en-US" sz="3600" cap="none" dirty="0">
                <a:solidFill>
                  <a:schemeClr val="tx1">
                    <a:lumMod val="90000"/>
                    <a:lumOff val="10000"/>
                  </a:schemeClr>
                </a:solidFill>
              </a:rPr>
            </a:br>
            <a:r>
              <a:rPr lang="en-US" sz="3600" cap="none" dirty="0">
                <a:solidFill>
                  <a:schemeClr val="tx1">
                    <a:lumMod val="90000"/>
                    <a:lumOff val="10000"/>
                  </a:schemeClr>
                </a:solidFill>
              </a:rPr>
              <a:t>Were you jumpy or easily frightened (e.g., when someone walked up behind you or when you heard a loud noise)?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621260"/>
            <a:ext cx="9961920" cy="3802500"/>
          </a:xfrm>
          <a:prstGeom prst="rect">
            <a:avLst/>
          </a:prstGeom>
        </p:spPr>
      </p:pic>
    </p:spTree>
    <p:extLst>
      <p:ext uri="{BB962C8B-B14F-4D97-AF65-F5344CB8AC3E}">
        <p14:creationId xmlns:p14="http://schemas.microsoft.com/office/powerpoint/2010/main" val="240562298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5292-6EC0-4335-AD19-5FD1FAAE6920}"/>
              </a:ext>
            </a:extLst>
          </p:cNvPr>
          <p:cNvSpPr>
            <a:spLocks noGrp="1"/>
          </p:cNvSpPr>
          <p:nvPr>
            <p:ph type="ctrTitle"/>
          </p:nvPr>
        </p:nvSpPr>
        <p:spPr>
          <a:xfrm>
            <a:off x="1115041" y="207999"/>
            <a:ext cx="9961920" cy="1913641"/>
          </a:xfrm>
          <a:noFill/>
          <a:ln>
            <a:noFill/>
          </a:ln>
        </p:spPr>
        <p:txBody>
          <a:bodyPr anchor="ctr">
            <a:noAutofit/>
          </a:bodyPr>
          <a:lstStyle/>
          <a:p>
            <a:pPr algn="l"/>
            <a:r>
              <a:rPr lang="en-US" sz="3200" cap="none" dirty="0">
                <a:solidFill>
                  <a:schemeClr val="tx1">
                    <a:lumMod val="90000"/>
                    <a:lumOff val="10000"/>
                  </a:schemeClr>
                </a:solidFill>
              </a:rPr>
              <a:t>Within the last month: </a:t>
            </a:r>
            <a:br>
              <a:rPr lang="en-US" sz="3200" cap="none" dirty="0">
                <a:solidFill>
                  <a:schemeClr val="tx1">
                    <a:lumMod val="90000"/>
                    <a:lumOff val="10000"/>
                  </a:schemeClr>
                </a:solidFill>
              </a:rPr>
            </a:br>
            <a:r>
              <a:rPr lang="en-US" sz="3200" cap="none" dirty="0">
                <a:solidFill>
                  <a:schemeClr val="tx1">
                    <a:lumMod val="90000"/>
                    <a:lumOff val="10000"/>
                  </a:schemeClr>
                </a:solidFill>
              </a:rPr>
              <a:t>Did you have trouble paying attention (e.g., losing track of a story on tv, forgetting what you read, or being unable to pay attention at school)?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2121640"/>
            <a:ext cx="9961920" cy="3802500"/>
          </a:xfrm>
          <a:prstGeom prst="rect">
            <a:avLst/>
          </a:prstGeom>
        </p:spPr>
      </p:pic>
    </p:spTree>
    <p:extLst>
      <p:ext uri="{BB962C8B-B14F-4D97-AF65-F5344CB8AC3E}">
        <p14:creationId xmlns:p14="http://schemas.microsoft.com/office/powerpoint/2010/main" val="237881551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3B10-326F-4DF1-9BEF-7B2DC1DBA149}"/>
              </a:ext>
            </a:extLst>
          </p:cNvPr>
          <p:cNvSpPr>
            <a:spLocks noGrp="1"/>
          </p:cNvSpPr>
          <p:nvPr>
            <p:ph type="ctrTitle"/>
          </p:nvPr>
        </p:nvSpPr>
        <p:spPr>
          <a:xfrm>
            <a:off x="1115040" y="330545"/>
            <a:ext cx="9961920" cy="1414021"/>
          </a:xfrm>
          <a:noFill/>
          <a:ln>
            <a:noFill/>
          </a:ln>
        </p:spPr>
        <p:txBody>
          <a:bodyPr anchor="ctr">
            <a:normAutofit fontScale="90000"/>
          </a:bodyPr>
          <a:lstStyle/>
          <a:p>
            <a:pPr algn="l"/>
            <a:r>
              <a:rPr lang="en-US" sz="3900" cap="none" dirty="0">
                <a:solidFill>
                  <a:schemeClr val="tx1">
                    <a:lumMod val="90000"/>
                    <a:lumOff val="10000"/>
                  </a:schemeClr>
                </a:solidFill>
              </a:rPr>
              <a:t>Within the last month: </a:t>
            </a:r>
            <a:br>
              <a:rPr lang="en-US" sz="3900" cap="none" dirty="0">
                <a:solidFill>
                  <a:schemeClr val="tx1">
                    <a:lumMod val="90000"/>
                    <a:lumOff val="10000"/>
                  </a:schemeClr>
                </a:solidFill>
              </a:rPr>
            </a:br>
            <a:r>
              <a:rPr lang="en-US" sz="3900" cap="none" dirty="0">
                <a:solidFill>
                  <a:schemeClr val="tx1">
                    <a:lumMod val="90000"/>
                    <a:lumOff val="10000"/>
                  </a:schemeClr>
                </a:solidFill>
              </a:rPr>
              <a:t>Did you have trouble falling or staying asleep?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40" y="1744566"/>
            <a:ext cx="9961920" cy="3802500"/>
          </a:xfrm>
          <a:prstGeom prst="rect">
            <a:avLst/>
          </a:prstGeom>
        </p:spPr>
      </p:pic>
    </p:spTree>
    <p:extLst>
      <p:ext uri="{BB962C8B-B14F-4D97-AF65-F5344CB8AC3E}">
        <p14:creationId xmlns:p14="http://schemas.microsoft.com/office/powerpoint/2010/main" val="347760160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A319-13C9-4A2A-B9BA-26FFD957691B}"/>
              </a:ext>
            </a:extLst>
          </p:cNvPr>
          <p:cNvSpPr>
            <a:spLocks noGrp="1"/>
          </p:cNvSpPr>
          <p:nvPr>
            <p:ph type="ctrTitle"/>
          </p:nvPr>
        </p:nvSpPr>
        <p:spPr>
          <a:xfrm>
            <a:off x="1414382" y="578498"/>
            <a:ext cx="9363236" cy="1155813"/>
          </a:xfrm>
          <a:noFill/>
          <a:ln>
            <a:noFill/>
          </a:ln>
        </p:spPr>
        <p:txBody>
          <a:bodyPr>
            <a:noAutofit/>
          </a:bodyPr>
          <a:lstStyle/>
          <a:p>
            <a:pPr algn="l"/>
            <a:r>
              <a:rPr lang="en-US" sz="3600" cap="none" dirty="0">
                <a:solidFill>
                  <a:schemeClr val="tx1">
                    <a:lumMod val="90000"/>
                    <a:lumOff val="10000"/>
                  </a:schemeClr>
                </a:solidFill>
                <a:ea typeface="+mj-lt"/>
                <a:cs typeface="+mj-lt"/>
              </a:rPr>
              <a:t>Have these symptoms been interfering with you doing your prayers?</a:t>
            </a:r>
            <a:endParaRPr lang="en-US" sz="3600" cap="none" dirty="0">
              <a:solidFill>
                <a:schemeClr val="tx1">
                  <a:lumMod val="90000"/>
                  <a:lumOff val="10000"/>
                </a:schemeClr>
              </a:solidFill>
            </a:endParaRPr>
          </a:p>
        </p:txBody>
      </p:sp>
      <p:graphicFrame>
        <p:nvGraphicFramePr>
          <p:cNvPr id="4" name="Table 3">
            <a:extLst>
              <a:ext uri="{FF2B5EF4-FFF2-40B4-BE49-F238E27FC236}">
                <a16:creationId xmlns:a16="http://schemas.microsoft.com/office/drawing/2014/main" id="{D3366581-8E2C-FE0D-ED2A-18C85B05B874}"/>
              </a:ext>
            </a:extLst>
          </p:cNvPr>
          <p:cNvGraphicFramePr>
            <a:graphicFrameLocks noGrp="1"/>
          </p:cNvGraphicFramePr>
          <p:nvPr>
            <p:extLst>
              <p:ext uri="{D42A27DB-BD31-4B8C-83A1-F6EECF244321}">
                <p14:modId xmlns:p14="http://schemas.microsoft.com/office/powerpoint/2010/main" val="1605851536"/>
              </p:ext>
            </p:extLst>
          </p:nvPr>
        </p:nvGraphicFramePr>
        <p:xfrm>
          <a:off x="4531753" y="4883564"/>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ctr"/>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11183965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7EC6-050D-4D18-B3F7-C9D6436DFC74}"/>
              </a:ext>
            </a:extLst>
          </p:cNvPr>
          <p:cNvSpPr>
            <a:spLocks noGrp="1"/>
          </p:cNvSpPr>
          <p:nvPr>
            <p:ph type="ctrTitle"/>
          </p:nvPr>
        </p:nvSpPr>
        <p:spPr>
          <a:xfrm>
            <a:off x="1395663" y="559836"/>
            <a:ext cx="9400673" cy="1244565"/>
          </a:xfrm>
          <a:noFill/>
          <a:ln>
            <a:noFill/>
          </a:ln>
        </p:spPr>
        <p:txBody>
          <a:bodyPr>
            <a:noAutofit/>
          </a:bodyPr>
          <a:lstStyle/>
          <a:p>
            <a:pPr algn="l"/>
            <a:r>
              <a:rPr lang="en-US" sz="3600" cap="none" dirty="0">
                <a:solidFill>
                  <a:schemeClr val="tx1">
                    <a:lumMod val="90000"/>
                    <a:lumOff val="10000"/>
                  </a:schemeClr>
                </a:solidFill>
              </a:rPr>
              <a:t>Have these symptoms been interfering with your chores and duties at home?</a:t>
            </a:r>
          </a:p>
        </p:txBody>
      </p:sp>
      <p:graphicFrame>
        <p:nvGraphicFramePr>
          <p:cNvPr id="4" name="Table 3">
            <a:extLst>
              <a:ext uri="{FF2B5EF4-FFF2-40B4-BE49-F238E27FC236}">
                <a16:creationId xmlns:a16="http://schemas.microsoft.com/office/drawing/2014/main" id="{3848AC6C-02AD-EBD3-3373-C693E3865E90}"/>
              </a:ext>
            </a:extLst>
          </p:cNvPr>
          <p:cNvGraphicFramePr>
            <a:graphicFrameLocks noGrp="1"/>
          </p:cNvGraphicFramePr>
          <p:nvPr>
            <p:extLst>
              <p:ext uri="{D42A27DB-BD31-4B8C-83A1-F6EECF244321}">
                <p14:modId xmlns:p14="http://schemas.microsoft.com/office/powerpoint/2010/main" val="776933810"/>
              </p:ext>
            </p:extLst>
          </p:nvPr>
        </p:nvGraphicFramePr>
        <p:xfrm>
          <a:off x="4531753" y="4883564"/>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ctr"/>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15478815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F0BD8-984C-4691-8070-5BE809636BE7}"/>
              </a:ext>
            </a:extLst>
          </p:cNvPr>
          <p:cNvSpPr>
            <a:spLocks noGrp="1"/>
          </p:cNvSpPr>
          <p:nvPr>
            <p:ph type="ctrTitle"/>
          </p:nvPr>
        </p:nvSpPr>
        <p:spPr>
          <a:xfrm>
            <a:off x="1443164" y="391886"/>
            <a:ext cx="9305671" cy="1780941"/>
          </a:xfrm>
          <a:noFill/>
          <a:ln>
            <a:noFill/>
          </a:ln>
        </p:spPr>
        <p:txBody>
          <a:bodyPr>
            <a:normAutofit/>
          </a:bodyPr>
          <a:lstStyle/>
          <a:p>
            <a:pPr algn="l"/>
            <a:r>
              <a:rPr lang="en-US" sz="3600" cap="none" dirty="0">
                <a:solidFill>
                  <a:schemeClr val="tx1">
                    <a:lumMod val="90000"/>
                    <a:lumOff val="10000"/>
                  </a:schemeClr>
                </a:solidFill>
              </a:rPr>
              <a:t>Have these symptoms been interfering with your relationships with your friends?</a:t>
            </a:r>
          </a:p>
        </p:txBody>
      </p:sp>
      <p:graphicFrame>
        <p:nvGraphicFramePr>
          <p:cNvPr id="4" name="Table 3">
            <a:extLst>
              <a:ext uri="{FF2B5EF4-FFF2-40B4-BE49-F238E27FC236}">
                <a16:creationId xmlns:a16="http://schemas.microsoft.com/office/drawing/2014/main" id="{CA9BE8E6-C235-85EB-A613-B47B9984CBCE}"/>
              </a:ext>
            </a:extLst>
          </p:cNvPr>
          <p:cNvGraphicFramePr>
            <a:graphicFrameLocks noGrp="1"/>
          </p:cNvGraphicFramePr>
          <p:nvPr>
            <p:extLst>
              <p:ext uri="{D42A27DB-BD31-4B8C-83A1-F6EECF244321}">
                <p14:modId xmlns:p14="http://schemas.microsoft.com/office/powerpoint/2010/main" val="776933810"/>
              </p:ext>
            </p:extLst>
          </p:nvPr>
        </p:nvGraphicFramePr>
        <p:xfrm>
          <a:off x="4531753" y="4883564"/>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ctr"/>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85312828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36EF-F251-4FC6-BD5F-B5B9E34B8D48}"/>
              </a:ext>
            </a:extLst>
          </p:cNvPr>
          <p:cNvSpPr>
            <a:spLocks noGrp="1"/>
          </p:cNvSpPr>
          <p:nvPr>
            <p:ph type="ctrTitle"/>
          </p:nvPr>
        </p:nvSpPr>
        <p:spPr>
          <a:xfrm>
            <a:off x="1515666" y="709127"/>
            <a:ext cx="9160667" cy="1301211"/>
          </a:xfrm>
          <a:noFill/>
          <a:ln>
            <a:noFill/>
          </a:ln>
        </p:spPr>
        <p:txBody>
          <a:bodyPr>
            <a:normAutofit/>
          </a:bodyPr>
          <a:lstStyle/>
          <a:p>
            <a:pPr algn="l"/>
            <a:r>
              <a:rPr lang="en-US" sz="3600" cap="none" dirty="0">
                <a:solidFill>
                  <a:schemeClr val="tx1">
                    <a:lumMod val="90000"/>
                    <a:lumOff val="10000"/>
                  </a:schemeClr>
                </a:solidFill>
              </a:rPr>
              <a:t>Have these symptoms </a:t>
            </a:r>
            <a:r>
              <a:rPr lang="en-US" sz="3600" cap="none" dirty="0">
                <a:solidFill>
                  <a:schemeClr val="tx1">
                    <a:lumMod val="90000"/>
                    <a:lumOff val="10000"/>
                  </a:schemeClr>
                </a:solidFill>
                <a:effectLst/>
                <a:ea typeface="Calibri" panose="020F0502020204030204" pitchFamily="34" charset="0"/>
              </a:rPr>
              <a:t>been interfering with your fun and hobby activities?</a:t>
            </a:r>
            <a:endParaRPr lang="en-US" sz="3600" cap="none" dirty="0">
              <a:solidFill>
                <a:schemeClr val="tx1">
                  <a:lumMod val="90000"/>
                  <a:lumOff val="10000"/>
                </a:schemeClr>
              </a:solidFill>
            </a:endParaRPr>
          </a:p>
        </p:txBody>
      </p:sp>
      <p:graphicFrame>
        <p:nvGraphicFramePr>
          <p:cNvPr id="4" name="Table 3">
            <a:extLst>
              <a:ext uri="{FF2B5EF4-FFF2-40B4-BE49-F238E27FC236}">
                <a16:creationId xmlns:a16="http://schemas.microsoft.com/office/drawing/2014/main" id="{08EAFF9B-29B9-4A79-8C10-C72B63E02945}"/>
              </a:ext>
            </a:extLst>
          </p:cNvPr>
          <p:cNvGraphicFramePr>
            <a:graphicFrameLocks noGrp="1"/>
          </p:cNvGraphicFramePr>
          <p:nvPr>
            <p:extLst>
              <p:ext uri="{D42A27DB-BD31-4B8C-83A1-F6EECF244321}">
                <p14:modId xmlns:p14="http://schemas.microsoft.com/office/powerpoint/2010/main" val="776933810"/>
              </p:ext>
            </p:extLst>
          </p:nvPr>
        </p:nvGraphicFramePr>
        <p:xfrm>
          <a:off x="4531753" y="4883564"/>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ctr"/>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81176276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78A4-3D3F-456D-8588-9681824EAF1F}"/>
              </a:ext>
            </a:extLst>
          </p:cNvPr>
          <p:cNvSpPr>
            <a:spLocks noGrp="1"/>
          </p:cNvSpPr>
          <p:nvPr>
            <p:ph type="title"/>
          </p:nvPr>
        </p:nvSpPr>
        <p:spPr>
          <a:xfrm>
            <a:off x="838200" y="643812"/>
            <a:ext cx="10515600" cy="1225717"/>
          </a:xfrm>
          <a:noFill/>
          <a:ln>
            <a:noFill/>
          </a:ln>
        </p:spPr>
        <p:txBody>
          <a:bodyPr>
            <a:normAutofit/>
          </a:bodyPr>
          <a:lstStyle/>
          <a:p>
            <a:pPr algn="l"/>
            <a:r>
              <a:rPr lang="en-US" sz="3600" cap="none" dirty="0">
                <a:solidFill>
                  <a:schemeClr val="tx1">
                    <a:lumMod val="90000"/>
                    <a:lumOff val="10000"/>
                  </a:schemeClr>
                </a:solidFill>
              </a:rPr>
              <a:t>Have these symptoms been interfering with your schoolwork?</a:t>
            </a:r>
          </a:p>
        </p:txBody>
      </p:sp>
      <p:graphicFrame>
        <p:nvGraphicFramePr>
          <p:cNvPr id="4" name="Table 3">
            <a:extLst>
              <a:ext uri="{FF2B5EF4-FFF2-40B4-BE49-F238E27FC236}">
                <a16:creationId xmlns:a16="http://schemas.microsoft.com/office/drawing/2014/main" id="{DC646E9D-1D0C-FBCC-944A-7CCEE114731A}"/>
              </a:ext>
            </a:extLst>
          </p:cNvPr>
          <p:cNvGraphicFramePr>
            <a:graphicFrameLocks noGrp="1"/>
          </p:cNvGraphicFramePr>
          <p:nvPr>
            <p:extLst>
              <p:ext uri="{D42A27DB-BD31-4B8C-83A1-F6EECF244321}">
                <p14:modId xmlns:p14="http://schemas.microsoft.com/office/powerpoint/2010/main" val="776933810"/>
              </p:ext>
            </p:extLst>
          </p:nvPr>
        </p:nvGraphicFramePr>
        <p:xfrm>
          <a:off x="4531753" y="4883564"/>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ctr"/>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232862840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33CF5-B216-4DA9-9A80-93D12D01FD53}"/>
              </a:ext>
            </a:extLst>
          </p:cNvPr>
          <p:cNvSpPr>
            <a:spLocks noGrp="1"/>
          </p:cNvSpPr>
          <p:nvPr>
            <p:ph type="title"/>
          </p:nvPr>
        </p:nvSpPr>
        <p:spPr>
          <a:xfrm>
            <a:off x="1403059" y="746449"/>
            <a:ext cx="9385881" cy="1297059"/>
          </a:xfrm>
          <a:noFill/>
          <a:ln>
            <a:noFill/>
          </a:ln>
        </p:spPr>
        <p:txBody>
          <a:bodyPr>
            <a:normAutofit fontScale="90000"/>
          </a:bodyPr>
          <a:lstStyle/>
          <a:p>
            <a:pPr algn="l"/>
            <a:r>
              <a:rPr lang="en-US" sz="4000" cap="none" dirty="0">
                <a:solidFill>
                  <a:schemeClr val="tx1">
                    <a:lumMod val="90000"/>
                    <a:lumOff val="10000"/>
                  </a:schemeClr>
                </a:solidFill>
              </a:rPr>
              <a:t>Have these symptoms been interfering with your relationships with your family?</a:t>
            </a:r>
          </a:p>
        </p:txBody>
      </p:sp>
      <p:graphicFrame>
        <p:nvGraphicFramePr>
          <p:cNvPr id="4" name="Table 3">
            <a:extLst>
              <a:ext uri="{FF2B5EF4-FFF2-40B4-BE49-F238E27FC236}">
                <a16:creationId xmlns:a16="http://schemas.microsoft.com/office/drawing/2014/main" id="{D3379779-64DA-9DA1-8482-77DD598E68D0}"/>
              </a:ext>
            </a:extLst>
          </p:cNvPr>
          <p:cNvGraphicFramePr>
            <a:graphicFrameLocks noGrp="1"/>
          </p:cNvGraphicFramePr>
          <p:nvPr>
            <p:extLst>
              <p:ext uri="{D42A27DB-BD31-4B8C-83A1-F6EECF244321}">
                <p14:modId xmlns:p14="http://schemas.microsoft.com/office/powerpoint/2010/main" val="776933810"/>
              </p:ext>
            </p:extLst>
          </p:nvPr>
        </p:nvGraphicFramePr>
        <p:xfrm>
          <a:off x="4531753" y="4883564"/>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ctr"/>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338795332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1EFA4-7845-4D21-AA3F-508BCBE10D99}"/>
              </a:ext>
            </a:extLst>
          </p:cNvPr>
          <p:cNvSpPr>
            <a:spLocks noGrp="1"/>
          </p:cNvSpPr>
          <p:nvPr>
            <p:ph type="title"/>
          </p:nvPr>
        </p:nvSpPr>
        <p:spPr>
          <a:xfrm>
            <a:off x="1419726" y="279919"/>
            <a:ext cx="9352547" cy="1752025"/>
          </a:xfrm>
          <a:noFill/>
          <a:ln>
            <a:noFill/>
          </a:ln>
        </p:spPr>
        <p:txBody>
          <a:bodyPr>
            <a:normAutofit/>
          </a:bodyPr>
          <a:lstStyle/>
          <a:p>
            <a:pPr algn="l"/>
            <a:r>
              <a:rPr lang="en-US" sz="3600" cap="none" dirty="0">
                <a:solidFill>
                  <a:schemeClr val="tx1">
                    <a:lumMod val="90000"/>
                    <a:lumOff val="10000"/>
                  </a:schemeClr>
                </a:solidFill>
              </a:rPr>
              <a:t>Have these symptoms been interfering with your overall happiness with your life?</a:t>
            </a:r>
          </a:p>
        </p:txBody>
      </p:sp>
      <p:graphicFrame>
        <p:nvGraphicFramePr>
          <p:cNvPr id="4" name="Table 3">
            <a:extLst>
              <a:ext uri="{FF2B5EF4-FFF2-40B4-BE49-F238E27FC236}">
                <a16:creationId xmlns:a16="http://schemas.microsoft.com/office/drawing/2014/main" id="{A43E39BC-33DA-E0BE-3865-AF75CF859577}"/>
              </a:ext>
            </a:extLst>
          </p:cNvPr>
          <p:cNvGraphicFramePr>
            <a:graphicFrameLocks noGrp="1"/>
          </p:cNvGraphicFramePr>
          <p:nvPr>
            <p:extLst>
              <p:ext uri="{D42A27DB-BD31-4B8C-83A1-F6EECF244321}">
                <p14:modId xmlns:p14="http://schemas.microsoft.com/office/powerpoint/2010/main" val="776933810"/>
              </p:ext>
            </p:extLst>
          </p:nvPr>
        </p:nvGraphicFramePr>
        <p:xfrm>
          <a:off x="4531753" y="4883564"/>
          <a:ext cx="2527044" cy="861251"/>
        </p:xfrm>
        <a:graphic>
          <a:graphicData uri="http://schemas.openxmlformats.org/drawingml/2006/table">
            <a:tbl>
              <a:tblPr firstRow="1" bandRow="1">
                <a:solidFill>
                  <a:schemeClr val="bg1">
                    <a:lumMod val="95000"/>
                  </a:schemeClr>
                </a:solidFill>
                <a:tableStyleId>{5C22544A-7EE6-4342-B048-85BDC9FD1C3A}</a:tableStyleId>
              </a:tblPr>
              <a:tblGrid>
                <a:gridCol w="1258280">
                  <a:extLst>
                    <a:ext uri="{9D8B030D-6E8A-4147-A177-3AD203B41FA5}">
                      <a16:colId xmlns:a16="http://schemas.microsoft.com/office/drawing/2014/main" val="1018322886"/>
                    </a:ext>
                  </a:extLst>
                </a:gridCol>
                <a:gridCol w="1268764">
                  <a:extLst>
                    <a:ext uri="{9D8B030D-6E8A-4147-A177-3AD203B41FA5}">
                      <a16:colId xmlns:a16="http://schemas.microsoft.com/office/drawing/2014/main" val="1308324453"/>
                    </a:ext>
                  </a:extLst>
                </a:gridCol>
              </a:tblGrid>
              <a:tr h="861251">
                <a:tc>
                  <a:txBody>
                    <a:bodyPr/>
                    <a:lstStyle/>
                    <a:p>
                      <a:pPr algn="ctr"/>
                      <a:r>
                        <a:rPr lang="en-US" sz="3300" b="0" cap="none" spc="0" dirty="0">
                          <a:solidFill>
                            <a:schemeClr val="bg1"/>
                          </a:solidFill>
                        </a:rPr>
                        <a:t>Yes</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en-US" sz="3300" b="0" cap="none" spc="0" dirty="0">
                          <a:solidFill>
                            <a:schemeClr val="bg1"/>
                          </a:solidFill>
                        </a:rPr>
                        <a:t>No</a:t>
                      </a:r>
                    </a:p>
                  </a:txBody>
                  <a:tcPr marL="188595" marR="188595" marT="188595" marB="94298"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723021085"/>
                  </a:ext>
                </a:extLst>
              </a:tr>
            </a:tbl>
          </a:graphicData>
        </a:graphic>
      </p:graphicFrame>
      <p:sp>
        <p:nvSpPr>
          <p:cNvPr id="6" name="Rectangle: Folded Corner 5">
            <a:hlinkClick r:id="rId2" action="ppaction://hlinksldjump"/>
            <a:extLst>
              <a:ext uri="{FF2B5EF4-FFF2-40B4-BE49-F238E27FC236}">
                <a16:creationId xmlns:a16="http://schemas.microsoft.com/office/drawing/2014/main" id="{0C9A08FB-7FE8-CD96-2691-B1D8A1507D4E}"/>
              </a:ext>
            </a:extLst>
          </p:cNvPr>
          <p:cNvSpPr/>
          <p:nvPr/>
        </p:nvSpPr>
        <p:spPr>
          <a:xfrm>
            <a:off x="10758196" y="6040105"/>
            <a:ext cx="1035539" cy="522514"/>
          </a:xfrm>
          <a:prstGeom prst="foldedCorner">
            <a:avLst/>
          </a:prstGeom>
          <a:solidFill>
            <a:schemeClr val="accent5"/>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guet Script" panose="020B0604020202020204" pitchFamily="2" charset="0"/>
              </a:rPr>
              <a:t>Return</a:t>
            </a:r>
          </a:p>
        </p:txBody>
      </p:sp>
    </p:spTree>
    <p:extLst>
      <p:ext uri="{BB962C8B-B14F-4D97-AF65-F5344CB8AC3E}">
        <p14:creationId xmlns:p14="http://schemas.microsoft.com/office/powerpoint/2010/main" val="1951877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32762" y="1548882"/>
            <a:ext cx="4883361" cy="2832868"/>
          </a:xfrm>
        </p:spPr>
        <p:txBody>
          <a:bodyPr vert="horz" lIns="91440" tIns="45720" rIns="91440" bIns="45720" rtlCol="0" anchor="b">
            <a:noAutofit/>
          </a:bodyPr>
          <a:lstStyle/>
          <a:p>
            <a:r>
              <a:rPr lang="en-US" sz="3600" dirty="0"/>
              <a:t>19. Has your child ever seen </a:t>
            </a:r>
            <a:r>
              <a:rPr lang="en-US" sz="3600" dirty="0">
                <a:ea typeface="+mj-lt"/>
                <a:cs typeface="+mj-lt"/>
              </a:rPr>
              <a:t>anyone in your home drink too much (get drunk)?</a:t>
            </a:r>
            <a:endParaRPr lang="en-US" sz="36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4072483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32762" y="1548882"/>
            <a:ext cx="4883361" cy="2832868"/>
          </a:xfrm>
        </p:spPr>
        <p:txBody>
          <a:bodyPr vert="horz" lIns="91440" tIns="45720" rIns="91440" bIns="45720" rtlCol="0" anchor="b">
            <a:noAutofit/>
          </a:bodyPr>
          <a:lstStyle/>
          <a:p>
            <a:r>
              <a:rPr lang="en-US" sz="3600" dirty="0"/>
              <a:t>18. Has your child ever seen anyone use drugs, like smoking drugs (other than cigarettes) or using needles?</a:t>
            </a:r>
            <a:endParaRPr lang="en-US" sz="36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3156385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162186" y="1075559"/>
            <a:ext cx="4883361" cy="3495715"/>
          </a:xfrm>
        </p:spPr>
        <p:txBody>
          <a:bodyPr vert="horz" lIns="91440" tIns="45720" rIns="91440" bIns="45720" rtlCol="0" anchor="b">
            <a:noAutofit/>
          </a:bodyPr>
          <a:lstStyle/>
          <a:p>
            <a:r>
              <a:rPr lang="en-US" sz="3600" dirty="0"/>
              <a:t>20. Has your child ever been exposed to a natural disaster (e.g., been in a really bad storm like a hurricane or tornado or in a fire, flood, or earthquake)?</a:t>
            </a:r>
            <a:endParaRPr lang="en-US" sz="36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837737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162186" y="2090801"/>
            <a:ext cx="4883361" cy="3495715"/>
          </a:xfrm>
        </p:spPr>
        <p:txBody>
          <a:bodyPr vert="horz" lIns="91440" tIns="45720" rIns="91440" bIns="45720" rtlCol="0" anchor="b">
            <a:noAutofit/>
          </a:bodyPr>
          <a:lstStyle/>
          <a:p>
            <a:r>
              <a:rPr lang="en-US" sz="3600" dirty="0">
                <a:ea typeface="+mj-lt"/>
                <a:cs typeface="+mj-lt"/>
              </a:rPr>
              <a:t>21. Has your child ever experienced a man-made disaster (e.g., bombings, or another situation where someone did something that hurt or killed a lot of people at the same time) or exposure to war?</a:t>
            </a:r>
            <a:endParaRPr lang="en-US" sz="36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1567939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75686" y="1060349"/>
            <a:ext cx="4883361" cy="3495715"/>
          </a:xfrm>
        </p:spPr>
        <p:txBody>
          <a:bodyPr vert="horz" lIns="91440" tIns="45720" rIns="91440" bIns="45720" rtlCol="0" anchor="b">
            <a:noAutofit/>
          </a:bodyPr>
          <a:lstStyle/>
          <a:p>
            <a:r>
              <a:rPr lang="en-US" sz="3600" dirty="0"/>
              <a:t>22. Has your child ever witnessed a family member get arrested or had a family member in jail?</a:t>
            </a:r>
            <a:endParaRPr lang="en-US" sz="36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116441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75686" y="1060349"/>
            <a:ext cx="4883361" cy="3495715"/>
          </a:xfrm>
        </p:spPr>
        <p:txBody>
          <a:bodyPr vert="horz" lIns="91440" tIns="45720" rIns="91440" bIns="45720" rtlCol="0" anchor="b">
            <a:noAutofit/>
          </a:bodyPr>
          <a:lstStyle/>
          <a:p>
            <a:r>
              <a:rPr lang="en-US" sz="3600" dirty="0"/>
              <a:t>23. Have there been other very scary or upsetting things that have happened to your child?</a:t>
            </a:r>
            <a:endParaRPr lang="en-US" sz="36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
        <p:nvSpPr>
          <p:cNvPr id="9" name="Rectangle: Folded Corner 8">
            <a:hlinkClick r:id="rId2" action="ppaction://hlinksldjump"/>
            <a:extLst>
              <a:ext uri="{FF2B5EF4-FFF2-40B4-BE49-F238E27FC236}">
                <a16:creationId xmlns:a16="http://schemas.microsoft.com/office/drawing/2014/main" id="{98F33296-534F-95B4-3468-F71ED34A96FA}"/>
              </a:ext>
            </a:extLst>
          </p:cNvPr>
          <p:cNvSpPr/>
          <p:nvPr/>
        </p:nvSpPr>
        <p:spPr>
          <a:xfrm>
            <a:off x="10758196" y="6040105"/>
            <a:ext cx="1035539" cy="522514"/>
          </a:xfrm>
          <a:prstGeom prst="foldedCorner">
            <a:avLst/>
          </a:prstGeom>
          <a:solidFill>
            <a:schemeClr val="accent5"/>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guet Script" panose="020B0604020202020204" pitchFamily="2" charset="0"/>
              </a:rPr>
              <a:t>Return</a:t>
            </a:r>
          </a:p>
        </p:txBody>
      </p:sp>
    </p:spTree>
    <p:extLst>
      <p:ext uri="{BB962C8B-B14F-4D97-AF65-F5344CB8AC3E}">
        <p14:creationId xmlns:p14="http://schemas.microsoft.com/office/powerpoint/2010/main" val="2055249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45E29B-B971-41C6-A57B-B29BBB108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C76015D-CFEA-4204-9A50-352560FFC2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7325C43C-72B5-4DC9-B386-90859B58BF0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C95AD9A4-5AF5-48C4-BC2A-635316433A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AF4A3D62-D56C-4A32-8C75-100D383EC61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5" name="Rectangle 14">
            <a:extLst>
              <a:ext uri="{FF2B5EF4-FFF2-40B4-BE49-F238E27FC236}">
                <a16:creationId xmlns:a16="http://schemas.microsoft.com/office/drawing/2014/main" id="{3E1F47E4-066D-4C27-98C8-B2B2C7B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8200" y="1978091"/>
            <a:ext cx="10515600" cy="2603240"/>
          </a:xfrm>
        </p:spPr>
        <p:txBody>
          <a:bodyPr>
            <a:noAutofit/>
          </a:bodyPr>
          <a:lstStyle/>
          <a:p>
            <a:pPr algn="ctr"/>
            <a:r>
              <a:rPr lang="en-US" sz="6000" dirty="0">
                <a:solidFill>
                  <a:schemeClr val="tx2"/>
                </a:solidFill>
              </a:rPr>
              <a:t>Revised Children’s Anxiety and Depression Scale </a:t>
            </a:r>
            <a:br>
              <a:rPr lang="en-US" sz="6000" dirty="0">
                <a:solidFill>
                  <a:schemeClr val="tx2"/>
                </a:solidFill>
              </a:rPr>
            </a:br>
            <a:r>
              <a:rPr lang="en-US" sz="6000" dirty="0">
                <a:solidFill>
                  <a:schemeClr val="tx2"/>
                </a:solidFill>
              </a:rPr>
              <a:t>R-CADS-P-25</a:t>
            </a:r>
          </a:p>
        </p:txBody>
      </p:sp>
      <p:sp>
        <p:nvSpPr>
          <p:cNvPr id="3" name="Content Placeholder 2"/>
          <p:cNvSpPr>
            <a:spLocks noGrp="1"/>
          </p:cNvSpPr>
          <p:nvPr>
            <p:ph idx="1"/>
          </p:nvPr>
        </p:nvSpPr>
        <p:spPr>
          <a:xfrm>
            <a:off x="177282" y="4879910"/>
            <a:ext cx="12014718" cy="391753"/>
          </a:xfrm>
        </p:spPr>
        <p:txBody>
          <a:bodyPr>
            <a:normAutofit/>
          </a:bodyPr>
          <a:lstStyle/>
          <a:p>
            <a:pPr marL="0" indent="0">
              <a:buNone/>
            </a:pPr>
            <a:r>
              <a:rPr lang="en-US" sz="1800" dirty="0">
                <a:solidFill>
                  <a:schemeClr val="tx2"/>
                </a:solidFill>
              </a:rPr>
              <a:t>©1998 Bruce F. </a:t>
            </a:r>
            <a:r>
              <a:rPr lang="en-US" sz="1800" dirty="0" err="1">
                <a:solidFill>
                  <a:schemeClr val="tx2"/>
                </a:solidFill>
              </a:rPr>
              <a:t>Chorpita</a:t>
            </a:r>
            <a:r>
              <a:rPr lang="en-US" sz="1800" dirty="0">
                <a:solidFill>
                  <a:schemeClr val="tx2"/>
                </a:solidFill>
              </a:rPr>
              <a:t> and Susan H. Spence– For terms of use, see User’s Guide at </a:t>
            </a:r>
            <a:r>
              <a:rPr lang="en-US" sz="1800" dirty="0">
                <a:solidFill>
                  <a:schemeClr val="tx2"/>
                </a:solidFill>
                <a:hlinkClick r:id="rId2"/>
              </a:rPr>
              <a:t>www.childfirst.ucla.edu/resources</a:t>
            </a:r>
            <a:r>
              <a:rPr lang="en-US" sz="1800" dirty="0">
                <a:solidFill>
                  <a:schemeClr val="tx2"/>
                </a:solidFill>
              </a:rPr>
              <a:t> </a:t>
            </a:r>
          </a:p>
          <a:p>
            <a:endParaRPr lang="en-US" sz="1800" dirty="0">
              <a:solidFill>
                <a:schemeClr val="tx2"/>
              </a:solidFill>
            </a:endParaRPr>
          </a:p>
        </p:txBody>
      </p:sp>
    </p:spTree>
    <p:extLst>
      <p:ext uri="{BB962C8B-B14F-4D97-AF65-F5344CB8AC3E}">
        <p14:creationId xmlns:p14="http://schemas.microsoft.com/office/powerpoint/2010/main" val="3666586218"/>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a:prstGeom prst="ellipse">
            <a:avLst/>
          </a:prstGeom>
        </p:spPr>
        <p:txBody>
          <a:bodyPr vert="horz" lIns="91440" tIns="45720" rIns="91440" bIns="45720" rtlCol="0" anchor="b">
            <a:normAutofit/>
          </a:bodyPr>
          <a:lstStyle/>
          <a:p>
            <a:pPr algn="ctr"/>
            <a:r>
              <a:rPr lang="en-US" sz="3800" kern="1200">
                <a:solidFill>
                  <a:srgbClr val="FFFFFF"/>
                </a:solidFill>
                <a:latin typeface="+mj-lt"/>
                <a:ea typeface="+mj-ea"/>
                <a:cs typeface="+mj-cs"/>
              </a:rPr>
              <a:t>1. My child feels sad or empty</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385174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a:t>Table of Contents</a:t>
            </a:r>
            <a:endParaRPr lang="en-US" dirty="0"/>
          </a:p>
        </p:txBody>
      </p:sp>
      <p:sp>
        <p:nvSpPr>
          <p:cNvPr id="3" name="Content Placeholder 2"/>
          <p:cNvSpPr>
            <a:spLocks noGrp="1"/>
          </p:cNvSpPr>
          <p:nvPr>
            <p:ph idx="1"/>
          </p:nvPr>
        </p:nvSpPr>
        <p:spPr>
          <a:xfrm>
            <a:off x="838200" y="1113653"/>
            <a:ext cx="10172700" cy="4607878"/>
          </a:xfrm>
        </p:spPr>
        <p:txBody>
          <a:bodyPr vert="horz" lIns="91440" tIns="45720" rIns="91440" bIns="45720" rtlCol="0" anchor="t">
            <a:normAutofit fontScale="70000" lnSpcReduction="20000"/>
          </a:bodyPr>
          <a:lstStyle/>
          <a:p>
            <a:pPr marL="0" indent="0">
              <a:buNone/>
            </a:pPr>
            <a:r>
              <a:rPr lang="en-US" b="1" dirty="0">
                <a:ea typeface="Cambria Math"/>
              </a:rPr>
              <a:t>Caregiver Measures</a:t>
            </a:r>
          </a:p>
          <a:p>
            <a:r>
              <a:rPr lang="en-US" dirty="0">
                <a:solidFill>
                  <a:schemeClr val="accent6"/>
                </a:solidFill>
                <a:hlinkClick r:id="rId2" action="ppaction://hlinksldjump">
                  <a:extLst>
                    <a:ext uri="{A12FA001-AC4F-418D-AE19-62706E023703}">
                      <ahyp:hlinkClr xmlns:ahyp="http://schemas.microsoft.com/office/drawing/2018/hyperlinkcolor" val="tx"/>
                    </a:ext>
                  </a:extLst>
                </a:hlinkClick>
              </a:rPr>
              <a:t>Trauma History Questionnaire (THQ) -Caregiver (3-18 yrs. old)</a:t>
            </a:r>
            <a:endParaRPr lang="en-US" dirty="0">
              <a:solidFill>
                <a:schemeClr val="accent6"/>
              </a:solidFill>
              <a:ea typeface="Cambria Math"/>
            </a:endParaRPr>
          </a:p>
          <a:p>
            <a:r>
              <a:rPr lang="en-US" dirty="0">
                <a:solidFill>
                  <a:schemeClr val="accent6"/>
                </a:solidFill>
                <a:hlinkClick r:id="rId3" action="ppaction://hlinksldjump">
                  <a:extLst>
                    <a:ext uri="{A12FA001-AC4F-418D-AE19-62706E023703}">
                      <ahyp:hlinkClr xmlns:ahyp="http://schemas.microsoft.com/office/drawing/2018/hyperlinkcolor" val="tx"/>
                    </a:ext>
                  </a:extLst>
                </a:hlinkClick>
              </a:rPr>
              <a:t>RCADS-P-25 – Caregiver (8-18 yrs. old)</a:t>
            </a:r>
            <a:endParaRPr lang="en-US" dirty="0">
              <a:solidFill>
                <a:schemeClr val="accent6"/>
              </a:solidFill>
            </a:endParaRPr>
          </a:p>
          <a:p>
            <a:r>
              <a:rPr lang="en-US" dirty="0">
                <a:solidFill>
                  <a:schemeClr val="accent6"/>
                </a:solidFill>
                <a:hlinkClick r:id="rId4" action="ppaction://hlinksldjump">
                  <a:extLst>
                    <a:ext uri="{A12FA001-AC4F-418D-AE19-62706E023703}">
                      <ahyp:hlinkClr xmlns:ahyp="http://schemas.microsoft.com/office/drawing/2018/hyperlinkcolor" val="tx"/>
                    </a:ext>
                  </a:extLst>
                </a:hlinkClick>
              </a:rPr>
              <a:t>Young Child PTSD Checklist (YCPC) – Caregiver (3 – 6 yrs. old)</a:t>
            </a:r>
            <a:endParaRPr lang="en-US" dirty="0">
              <a:solidFill>
                <a:schemeClr val="accent6"/>
              </a:solidFill>
            </a:endParaRPr>
          </a:p>
          <a:p>
            <a:r>
              <a:rPr lang="en-US" dirty="0">
                <a:solidFill>
                  <a:schemeClr val="accent6"/>
                </a:solidFill>
                <a:hlinkClick r:id="rId5" action="ppaction://hlinksldjump">
                  <a:extLst>
                    <a:ext uri="{A12FA001-AC4F-418D-AE19-62706E023703}">
                      <ahyp:hlinkClr xmlns:ahyp="http://schemas.microsoft.com/office/drawing/2018/hyperlinkcolor" val="tx"/>
                    </a:ext>
                  </a:extLst>
                </a:hlinkClick>
              </a:rPr>
              <a:t>Child PTSD Symptom Scale (CPSS 5) - Caregiver (3-18 yrs. old)</a:t>
            </a:r>
            <a:endParaRPr lang="en-US" dirty="0">
              <a:solidFill>
                <a:schemeClr val="accent6"/>
              </a:solidFill>
            </a:endParaRPr>
          </a:p>
          <a:p>
            <a:r>
              <a:rPr lang="en-US" dirty="0">
                <a:solidFill>
                  <a:schemeClr val="accent6"/>
                </a:solidFill>
                <a:hlinkClick r:id="rId6" action="ppaction://hlinksldjump">
                  <a:extLst>
                    <a:ext uri="{A12FA001-AC4F-418D-AE19-62706E023703}">
                      <ahyp:hlinkClr xmlns:ahyp="http://schemas.microsoft.com/office/drawing/2018/hyperlinkcolor" val="tx"/>
                    </a:ext>
                  </a:extLst>
                </a:hlinkClick>
              </a:rPr>
              <a:t>PTSD Checklist for the DSM-5 (PCL5) - For adults </a:t>
            </a:r>
            <a:endParaRPr lang="en-US" dirty="0">
              <a:solidFill>
                <a:schemeClr val="accent6"/>
              </a:solidFill>
            </a:endParaRPr>
          </a:p>
          <a:p>
            <a:r>
              <a:rPr lang="en-US" dirty="0">
                <a:solidFill>
                  <a:schemeClr val="accent6"/>
                </a:solidFill>
                <a:hlinkClick r:id="rId7" action="ppaction://hlinksldjump">
                  <a:extLst>
                    <a:ext uri="{A12FA001-AC4F-418D-AE19-62706E023703}">
                      <ahyp:hlinkClr xmlns:ahyp="http://schemas.microsoft.com/office/drawing/2018/hyperlinkcolor" val="tx"/>
                    </a:ext>
                  </a:extLst>
                </a:hlinkClick>
              </a:rPr>
              <a:t>Barriers to Treatment – Caregiver (all ages)</a:t>
            </a:r>
            <a:endParaRPr lang="en-US" dirty="0">
              <a:solidFill>
                <a:schemeClr val="accent6"/>
              </a:solidFill>
            </a:endParaRPr>
          </a:p>
          <a:p>
            <a:pPr marL="0" indent="0">
              <a:buNone/>
            </a:pPr>
            <a:endParaRPr lang="en-US" dirty="0">
              <a:ea typeface="Cambria Math"/>
            </a:endParaRPr>
          </a:p>
          <a:p>
            <a:pPr marL="0" indent="0">
              <a:buNone/>
            </a:pPr>
            <a:r>
              <a:rPr lang="en-US" b="1" dirty="0">
                <a:ea typeface="Cambria Math"/>
              </a:rPr>
              <a:t>Child Measures</a:t>
            </a:r>
          </a:p>
          <a:p>
            <a:r>
              <a:rPr lang="en-US" dirty="0">
                <a:solidFill>
                  <a:schemeClr val="accent6"/>
                </a:solidFill>
                <a:hlinkClick r:id="rId8" action="ppaction://hlinksldjump">
                  <a:extLst>
                    <a:ext uri="{A12FA001-AC4F-418D-AE19-62706E023703}">
                      <ahyp:hlinkClr xmlns:ahyp="http://schemas.microsoft.com/office/drawing/2018/hyperlinkcolor" val="tx"/>
                    </a:ext>
                  </a:extLst>
                </a:hlinkClick>
              </a:rPr>
              <a:t>Trauma Stress Screen for Children and Adolescents – Child (5-18 yrs. old)</a:t>
            </a:r>
            <a:endParaRPr lang="en-US" dirty="0">
              <a:solidFill>
                <a:schemeClr val="accent6"/>
              </a:solidFill>
            </a:endParaRPr>
          </a:p>
          <a:p>
            <a:r>
              <a:rPr lang="en-US" dirty="0">
                <a:solidFill>
                  <a:schemeClr val="accent6"/>
                </a:solidFill>
                <a:hlinkClick r:id="rId9" action="ppaction://hlinksldjump">
                  <a:extLst>
                    <a:ext uri="{A12FA001-AC4F-418D-AE19-62706E023703}">
                      <ahyp:hlinkClr xmlns:ahyp="http://schemas.microsoft.com/office/drawing/2018/hyperlinkcolor" val="tx"/>
                    </a:ext>
                  </a:extLst>
                </a:hlinkClick>
              </a:rPr>
              <a:t>Trauma History Questionnaire-Child (7-18 yrs. old)</a:t>
            </a:r>
            <a:endParaRPr lang="en-US" dirty="0">
              <a:solidFill>
                <a:schemeClr val="accent6"/>
              </a:solidFill>
            </a:endParaRPr>
          </a:p>
          <a:p>
            <a:r>
              <a:rPr lang="en-US" dirty="0">
                <a:solidFill>
                  <a:schemeClr val="accent6"/>
                </a:solidFill>
                <a:hlinkClick r:id="rId10" action="ppaction://hlinksldjump">
                  <a:extLst>
                    <a:ext uri="{A12FA001-AC4F-418D-AE19-62706E023703}">
                      <ahyp:hlinkClr xmlns:ahyp="http://schemas.microsoft.com/office/drawing/2018/hyperlinkcolor" val="tx"/>
                    </a:ext>
                  </a:extLst>
                </a:hlinkClick>
              </a:rPr>
              <a:t>RCADS-C-25- Child (8- 18 yrs. old)</a:t>
            </a:r>
          </a:p>
          <a:p>
            <a:r>
              <a:rPr lang="en-US" dirty="0">
                <a:solidFill>
                  <a:schemeClr val="accent6"/>
                </a:solidFill>
                <a:hlinkClick r:id="rId11" action="ppaction://hlinksldjump">
                  <a:extLst>
                    <a:ext uri="{A12FA001-AC4F-418D-AE19-62706E023703}">
                      <ahyp:hlinkClr xmlns:ahyp="http://schemas.microsoft.com/office/drawing/2018/hyperlinkcolor" val="tx"/>
                    </a:ext>
                  </a:extLst>
                </a:hlinkClick>
              </a:rPr>
              <a:t>Child PTSD Symptom Scale-Child (7-18 yrs. old)</a:t>
            </a:r>
            <a:endParaRPr lang="en-US" dirty="0">
              <a:solidFill>
                <a:schemeClr val="accent6"/>
              </a:solidFill>
            </a:endParaRPr>
          </a:p>
          <a:p>
            <a:endParaRPr lang="en-US" dirty="0">
              <a:solidFill>
                <a:schemeClr val="accent6"/>
              </a:solidFill>
            </a:endParaRPr>
          </a:p>
          <a:p>
            <a:endParaRPr lang="en-US" dirty="0"/>
          </a:p>
        </p:txBody>
      </p:sp>
      <p:sp>
        <p:nvSpPr>
          <p:cNvPr id="9" name="Rectangle 8">
            <a:extLst>
              <a:ext uri="{FF2B5EF4-FFF2-40B4-BE49-F238E27FC236}">
                <a16:creationId xmlns:a16="http://schemas.microsoft.com/office/drawing/2014/main" id="{58D176A6-72B9-4454-173C-5C86672000B5}"/>
              </a:ext>
            </a:extLst>
          </p:cNvPr>
          <p:cNvSpPr/>
          <p:nvPr/>
        </p:nvSpPr>
        <p:spPr>
          <a:xfrm>
            <a:off x="0" y="5721531"/>
            <a:ext cx="12192000" cy="1136469"/>
          </a:xfrm>
          <a:prstGeom prst="rect">
            <a:avLst/>
          </a:prstGeom>
          <a:gradFill flip="none" rotWithShape="1">
            <a:gsLst>
              <a:gs pos="0">
                <a:schemeClr val="accent6">
                  <a:lumMod val="20000"/>
                  <a:lumOff val="80000"/>
                  <a:shade val="30000"/>
                  <a:satMod val="115000"/>
                </a:schemeClr>
              </a:gs>
              <a:gs pos="73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900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727835"/>
            <a:ext cx="11139854" cy="930447"/>
          </a:xfrm>
          <a:prstGeom prst="ellipse">
            <a:avLst/>
          </a:prstGeom>
        </p:spPr>
        <p:txBody>
          <a:bodyPr vert="horz" lIns="91440" tIns="45720" rIns="91440" bIns="45720" rtlCol="0" anchor="b">
            <a:normAutofit fontScale="90000"/>
          </a:bodyPr>
          <a:lstStyle/>
          <a:p>
            <a:pPr algn="ctr"/>
            <a:r>
              <a:rPr lang="en-US" sz="4000" dirty="0">
                <a:solidFill>
                  <a:schemeClr val="bg1"/>
                </a:solidFill>
              </a:rPr>
              <a:t>2. My child worries when they think they have done poorly at something</a:t>
            </a:r>
            <a:endParaRPr lang="en-US" sz="3800" b="1" kern="1200" dirty="0">
              <a:solidFill>
                <a:schemeClr val="bg1"/>
              </a:solidFill>
              <a:latin typeface="+mj-lt"/>
              <a:ea typeface="+mj-ea"/>
              <a:cs typeface="+mj-cs"/>
            </a:endParaRP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395952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47869" y="606538"/>
            <a:ext cx="12838922" cy="930447"/>
          </a:xfrm>
          <a:prstGeom prst="ellipse">
            <a:avLst/>
          </a:prstGeom>
        </p:spPr>
        <p:txBody>
          <a:bodyPr vert="horz" lIns="91440" tIns="45720" rIns="91440" bIns="45720" rtlCol="0" anchor="b">
            <a:normAutofit fontScale="90000"/>
          </a:bodyPr>
          <a:lstStyle/>
          <a:p>
            <a:pPr algn="ctr"/>
            <a:r>
              <a:rPr lang="en-US" sz="4000" dirty="0">
                <a:solidFill>
                  <a:schemeClr val="bg1"/>
                </a:solidFill>
              </a:rPr>
              <a:t>3. My child feels afraid of being alone at home</a:t>
            </a:r>
            <a:endParaRPr lang="en-US" sz="3800" kern="1200" dirty="0">
              <a:solidFill>
                <a:schemeClr val="bg1"/>
              </a:solidFill>
              <a:latin typeface="+mj-lt"/>
              <a:ea typeface="+mj-ea"/>
              <a:cs typeface="+mj-cs"/>
            </a:endParaRP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2763325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85191" y="643860"/>
            <a:ext cx="13380098" cy="930447"/>
          </a:xfrm>
          <a:prstGeom prst="ellipse">
            <a:avLst/>
          </a:prstGeom>
        </p:spPr>
        <p:txBody>
          <a:bodyPr vert="horz" lIns="91440" tIns="45720" rIns="91440" bIns="45720" rtlCol="0" anchor="b">
            <a:normAutofit fontScale="90000"/>
          </a:bodyPr>
          <a:lstStyle/>
          <a:p>
            <a:pPr algn="ctr"/>
            <a:r>
              <a:rPr kumimoji="0" lang="en-US" sz="4400" b="0" i="0" u="none" strike="noStrike" kern="1200" cap="none" spc="0" normalizeH="0" baseline="0" noProof="0" dirty="0">
                <a:ln>
                  <a:noFill/>
                </a:ln>
                <a:solidFill>
                  <a:schemeClr val="bg1"/>
                </a:solidFill>
                <a:effectLst/>
                <a:uLnTx/>
                <a:uFillTx/>
                <a:latin typeface="Calibri Light" panose="020F0302020204030204"/>
                <a:ea typeface="+mj-ea"/>
                <a:cs typeface="+mj-cs"/>
              </a:rPr>
              <a:t>4. Nothing is much fun for my child anymore</a:t>
            </a:r>
            <a:endParaRPr lang="en-US" sz="3800" kern="1200" dirty="0">
              <a:solidFill>
                <a:schemeClr val="bg1"/>
              </a:solidFill>
              <a:latin typeface="+mj-lt"/>
              <a:ea typeface="+mj-ea"/>
              <a:cs typeface="+mj-cs"/>
            </a:endParaRP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3409591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718505"/>
            <a:ext cx="11139854" cy="930447"/>
          </a:xfrm>
          <a:prstGeom prst="ellipse">
            <a:avLst/>
          </a:prstGeom>
        </p:spPr>
        <p:txBody>
          <a:bodyPr vert="horz" lIns="91440" tIns="45720" rIns="91440" bIns="45720" rtlCol="0" anchor="b">
            <a:normAutofit fontScale="90000"/>
          </a:bodyPr>
          <a:lstStyle/>
          <a:p>
            <a:pPr algn="ctr"/>
            <a:r>
              <a:rPr lang="en-US" sz="3800" kern="1200" dirty="0">
                <a:solidFill>
                  <a:srgbClr val="FFFFFF"/>
                </a:solidFill>
                <a:latin typeface="+mj-lt"/>
                <a:ea typeface="+mj-ea"/>
                <a:cs typeface="+mj-cs"/>
              </a:rPr>
              <a:t>5. My child worries that something awful will happen to someone in the family</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2667660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461989" y="686090"/>
            <a:ext cx="14910318" cy="930447"/>
          </a:xfrm>
          <a:prstGeom prst="ellipse">
            <a:avLst/>
          </a:prstGeom>
        </p:spPr>
        <p:txBody>
          <a:bodyPr vert="horz" lIns="91440" tIns="45720" rIns="91440" bIns="45720" rtlCol="0" anchor="b">
            <a:normAutofit fontScale="90000"/>
          </a:bodyPr>
          <a:lstStyle/>
          <a:p>
            <a:pPr algn="ctr"/>
            <a:r>
              <a:rPr lang="en-US" sz="3800" kern="1200" dirty="0">
                <a:solidFill>
                  <a:srgbClr val="FFFFFF"/>
                </a:solidFill>
                <a:latin typeface="+mj-lt"/>
                <a:ea typeface="+mj-ea"/>
                <a:cs typeface="+mj-cs"/>
              </a:rPr>
              <a:t>6. My child is afraid of being in crowded places (like shopping centers, the movies, buses, busy playgrounds)</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218824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98523" y="727835"/>
            <a:ext cx="11139854" cy="930447"/>
          </a:xfrm>
          <a:prstGeom prst="ellipse">
            <a:avLst/>
          </a:prstGeom>
        </p:spPr>
        <p:txBody>
          <a:bodyPr vert="horz" lIns="91440" tIns="45720" rIns="91440" bIns="45720" rtlCol="0" anchor="b">
            <a:normAutofit fontScale="90000"/>
          </a:bodyPr>
          <a:lstStyle/>
          <a:p>
            <a:pPr algn="ctr"/>
            <a:r>
              <a:rPr lang="en-US" sz="3800" kern="1200" dirty="0">
                <a:solidFill>
                  <a:srgbClr val="FFFFFF"/>
                </a:solidFill>
                <a:latin typeface="+mj-lt"/>
                <a:ea typeface="+mj-ea"/>
                <a:cs typeface="+mj-cs"/>
              </a:rPr>
              <a:t>7. My child worries about what other people think of them</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2079012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a:prstGeom prst="ellipse">
            <a:avLst/>
          </a:prstGeom>
        </p:spPr>
        <p:txBody>
          <a:bodyPr vert="horz" lIns="91440" tIns="45720" rIns="91440" bIns="45720" rtlCol="0" anchor="b">
            <a:normAutofit/>
          </a:bodyPr>
          <a:lstStyle/>
          <a:p>
            <a:pPr algn="ctr"/>
            <a:r>
              <a:rPr lang="en-US" sz="3800" kern="1200" dirty="0">
                <a:solidFill>
                  <a:srgbClr val="FFFFFF"/>
                </a:solidFill>
                <a:latin typeface="+mj-lt"/>
                <a:ea typeface="+mj-ea"/>
                <a:cs typeface="+mj-cs"/>
              </a:rPr>
              <a:t>8. My child has trouble sleeping</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3523533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35486" y="643860"/>
            <a:ext cx="11665927" cy="930447"/>
          </a:xfrm>
          <a:prstGeom prst="ellipse">
            <a:avLst/>
          </a:prstGeom>
        </p:spPr>
        <p:txBody>
          <a:bodyPr vert="horz" lIns="91440" tIns="45720" rIns="91440" bIns="45720" rtlCol="0" anchor="b">
            <a:normAutofit fontScale="90000"/>
          </a:bodyPr>
          <a:lstStyle/>
          <a:p>
            <a:pPr algn="ctr"/>
            <a:r>
              <a:rPr lang="en-US" sz="3800" kern="1200" dirty="0">
                <a:solidFill>
                  <a:srgbClr val="FFFFFF"/>
                </a:solidFill>
                <a:latin typeface="+mj-lt"/>
                <a:ea typeface="+mj-ea"/>
                <a:cs typeface="+mj-cs"/>
              </a:rPr>
              <a:t>9. My child feels scared to sleep on their own</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2953764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1427" y="653191"/>
            <a:ext cx="11665927" cy="930447"/>
          </a:xfrm>
          <a:prstGeom prst="ellipse">
            <a:avLst/>
          </a:prstGeom>
        </p:spPr>
        <p:txBody>
          <a:bodyPr vert="horz" lIns="91440" tIns="45720" rIns="91440" bIns="45720" rtlCol="0" anchor="b">
            <a:normAutofit fontScale="90000"/>
          </a:bodyPr>
          <a:lstStyle/>
          <a:p>
            <a:pPr algn="ctr"/>
            <a:r>
              <a:rPr lang="en-US" sz="3800" kern="1200" dirty="0">
                <a:solidFill>
                  <a:srgbClr val="FFFFFF"/>
                </a:solidFill>
                <a:latin typeface="+mj-lt"/>
                <a:ea typeface="+mj-ea"/>
                <a:cs typeface="+mj-cs"/>
              </a:rPr>
              <a:t>10. My child has problems with their appetite</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2203445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662521"/>
            <a:ext cx="11139854" cy="930447"/>
          </a:xfrm>
          <a:prstGeom prst="ellipse">
            <a:avLst/>
          </a:prstGeom>
        </p:spPr>
        <p:txBody>
          <a:bodyPr vert="horz" lIns="91440" tIns="45720" rIns="91440" bIns="45720" rtlCol="0" anchor="b">
            <a:normAutofit fontScale="90000"/>
          </a:bodyPr>
          <a:lstStyle/>
          <a:p>
            <a:pPr algn="ctr"/>
            <a:r>
              <a:rPr lang="en-US" sz="3800" kern="1200" dirty="0">
                <a:solidFill>
                  <a:srgbClr val="FFFFFF"/>
                </a:solidFill>
                <a:latin typeface="+mj-lt"/>
                <a:ea typeface="+mj-ea"/>
                <a:cs typeface="+mj-cs"/>
              </a:rPr>
              <a:t>11. My child suddenly becomes dizzy or faint when there is no reason for this</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343053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hand holding a pen and shading circles on a sheet">
            <a:extLst>
              <a:ext uri="{FF2B5EF4-FFF2-40B4-BE49-F238E27FC236}">
                <a16:creationId xmlns:a16="http://schemas.microsoft.com/office/drawing/2014/main" id="{CDA21FC6-3FC8-3FB5-0B60-CF85ED6F71F1}"/>
              </a:ext>
            </a:extLst>
          </p:cNvPr>
          <p:cNvPicPr>
            <a:picLocks noChangeAspect="1"/>
          </p:cNvPicPr>
          <p:nvPr/>
        </p:nvPicPr>
        <p:blipFill rotWithShape="1">
          <a:blip r:embed="rId2"/>
          <a:srcRect t="3433"/>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404553" y="3091928"/>
            <a:ext cx="9078562" cy="2387600"/>
          </a:xfrm>
        </p:spPr>
        <p:txBody>
          <a:bodyPr>
            <a:normAutofit/>
          </a:bodyPr>
          <a:lstStyle/>
          <a:p>
            <a:pPr algn="l"/>
            <a:r>
              <a:rPr lang="en-US" sz="6600"/>
              <a:t>Trauma History Questionnaire- Caregiver</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61A86AB-6302-0D88-F516-E1D064A8571C}"/>
              </a:ext>
            </a:extLst>
          </p:cNvPr>
          <p:cNvSpPr txBox="1"/>
          <p:nvPr/>
        </p:nvSpPr>
        <p:spPr>
          <a:xfrm>
            <a:off x="5769646" y="6356350"/>
            <a:ext cx="6463862" cy="646331"/>
          </a:xfrm>
          <a:prstGeom prst="rect">
            <a:avLst/>
          </a:prstGeom>
          <a:noFill/>
        </p:spPr>
        <p:txBody>
          <a:bodyPr wrap="square" rtlCol="0">
            <a:spAutoFit/>
          </a:bodyPr>
          <a:lstStyle/>
          <a:p>
            <a:r>
              <a:rPr lang="en-US" dirty="0"/>
              <a:t>Developed at the Yale Childhood Violent Trauma Center 5/29/14</a:t>
            </a:r>
          </a:p>
        </p:txBody>
      </p:sp>
    </p:spTree>
    <p:extLst>
      <p:ext uri="{BB962C8B-B14F-4D97-AF65-F5344CB8AC3E}">
        <p14:creationId xmlns:p14="http://schemas.microsoft.com/office/powerpoint/2010/main" val="4156171179"/>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1138382"/>
            <a:ext cx="11139854" cy="930447"/>
          </a:xfrm>
          <a:prstGeom prst="ellipse">
            <a:avLst/>
          </a:prstGeom>
        </p:spPr>
        <p:txBody>
          <a:bodyPr vert="horz" lIns="91440" tIns="45720" rIns="91440" bIns="45720" rtlCol="0" anchor="b">
            <a:normAutofit fontScale="90000"/>
          </a:bodyPr>
          <a:lstStyle/>
          <a:p>
            <a:pPr algn="ctr"/>
            <a:r>
              <a:rPr lang="en-US" sz="3800" kern="1200" dirty="0">
                <a:solidFill>
                  <a:srgbClr val="FFFFFF"/>
                </a:solidFill>
                <a:latin typeface="+mj-lt"/>
                <a:ea typeface="+mj-ea"/>
                <a:cs typeface="+mj-cs"/>
              </a:rPr>
              <a:t>12. My child has to do some things over and over again (like washing hands, cleaning, or putting things in a certain order)</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332247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a:prstGeom prst="ellipse">
            <a:avLst/>
          </a:prstGeom>
        </p:spPr>
        <p:txBody>
          <a:bodyPr vert="horz" lIns="91440" tIns="45720" rIns="91440" bIns="45720" rtlCol="0" anchor="b">
            <a:normAutofit/>
          </a:bodyPr>
          <a:lstStyle/>
          <a:p>
            <a:pPr algn="ctr"/>
            <a:r>
              <a:rPr lang="en-US" sz="3800" kern="1200" dirty="0">
                <a:solidFill>
                  <a:srgbClr val="FFFFFF"/>
                </a:solidFill>
                <a:latin typeface="+mj-lt"/>
                <a:ea typeface="+mj-ea"/>
                <a:cs typeface="+mj-cs"/>
              </a:rPr>
              <a:t>13. My child has no energy for things </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550575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699844"/>
            <a:ext cx="11139854" cy="930447"/>
          </a:xfrm>
          <a:prstGeom prst="ellipse">
            <a:avLst/>
          </a:prstGeom>
        </p:spPr>
        <p:txBody>
          <a:bodyPr vert="horz" lIns="91440" tIns="45720" rIns="91440" bIns="45720" rtlCol="0" anchor="b">
            <a:normAutofit fontScale="90000"/>
          </a:bodyPr>
          <a:lstStyle/>
          <a:p>
            <a:pPr algn="ctr"/>
            <a:r>
              <a:rPr lang="en-US" sz="3800" kern="1200" dirty="0">
                <a:solidFill>
                  <a:srgbClr val="FFFFFF"/>
                </a:solidFill>
                <a:latin typeface="+mj-lt"/>
                <a:ea typeface="+mj-ea"/>
                <a:cs typeface="+mj-cs"/>
              </a:rPr>
              <a:t>14. My child suddenly starts to tremble or shake when there is no reason for this </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4182656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a:prstGeom prst="ellipse">
            <a:avLst/>
          </a:prstGeom>
        </p:spPr>
        <p:txBody>
          <a:bodyPr vert="horz" lIns="91440" tIns="45720" rIns="91440" bIns="45720" rtlCol="0" anchor="b">
            <a:normAutofit/>
          </a:bodyPr>
          <a:lstStyle/>
          <a:p>
            <a:pPr algn="ctr"/>
            <a:r>
              <a:rPr lang="en-US" sz="3800" kern="1200" dirty="0">
                <a:solidFill>
                  <a:srgbClr val="FFFFFF"/>
                </a:solidFill>
                <a:latin typeface="+mj-lt"/>
                <a:ea typeface="+mj-ea"/>
                <a:cs typeface="+mj-cs"/>
              </a:rPr>
              <a:t>15. My child cannot think clearly</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986509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a:prstGeom prst="ellipse">
            <a:avLst/>
          </a:prstGeom>
        </p:spPr>
        <p:txBody>
          <a:bodyPr vert="horz" lIns="91440" tIns="45720" rIns="91440" bIns="45720" rtlCol="0" anchor="b">
            <a:normAutofit/>
          </a:bodyPr>
          <a:lstStyle/>
          <a:p>
            <a:pPr algn="ctr"/>
            <a:r>
              <a:rPr lang="en-US" sz="3800" kern="1200" dirty="0">
                <a:solidFill>
                  <a:srgbClr val="FFFFFF"/>
                </a:solidFill>
                <a:latin typeface="+mj-lt"/>
                <a:ea typeface="+mj-ea"/>
                <a:cs typeface="+mj-cs"/>
              </a:rPr>
              <a:t>16. My child feels worthless</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2178612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1157043"/>
            <a:ext cx="11139854" cy="930447"/>
          </a:xfrm>
          <a:prstGeom prst="ellipse">
            <a:avLst/>
          </a:prstGeom>
        </p:spPr>
        <p:txBody>
          <a:bodyPr vert="horz" lIns="91440" tIns="45720" rIns="91440" bIns="45720" rtlCol="0" anchor="b">
            <a:normAutofit fontScale="90000"/>
          </a:bodyPr>
          <a:lstStyle/>
          <a:p>
            <a:pPr algn="ctr"/>
            <a:r>
              <a:rPr lang="en-US" sz="3800" kern="1200" dirty="0">
                <a:solidFill>
                  <a:srgbClr val="FFFFFF"/>
                </a:solidFill>
                <a:latin typeface="+mj-lt"/>
                <a:ea typeface="+mj-ea"/>
                <a:cs typeface="+mj-cs"/>
              </a:rPr>
              <a:t>17. My child has to think of special thoughts (like numbers or words) to stop bad thoughts from happening</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1209575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a:prstGeom prst="ellipse">
            <a:avLst/>
          </a:prstGeom>
        </p:spPr>
        <p:txBody>
          <a:bodyPr vert="horz" lIns="91440" tIns="45720" rIns="91440" bIns="45720" rtlCol="0" anchor="b">
            <a:normAutofit/>
          </a:bodyPr>
          <a:lstStyle/>
          <a:p>
            <a:pPr algn="ctr"/>
            <a:r>
              <a:rPr lang="en-US" sz="3800" kern="1200" dirty="0">
                <a:solidFill>
                  <a:srgbClr val="FFFFFF"/>
                </a:solidFill>
                <a:latin typeface="+mj-lt"/>
                <a:ea typeface="+mj-ea"/>
                <a:cs typeface="+mj-cs"/>
              </a:rPr>
              <a:t>18. My child thinks about death</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1447191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63036" y="634529"/>
            <a:ext cx="11665927" cy="930447"/>
          </a:xfrm>
          <a:prstGeom prst="ellipse">
            <a:avLst/>
          </a:prstGeom>
        </p:spPr>
        <p:txBody>
          <a:bodyPr vert="horz" lIns="91440" tIns="45720" rIns="91440" bIns="45720" rtlCol="0" anchor="b">
            <a:normAutofit fontScale="90000"/>
          </a:bodyPr>
          <a:lstStyle/>
          <a:p>
            <a:pPr algn="ctr"/>
            <a:r>
              <a:rPr lang="en-US" sz="3800" kern="1200" dirty="0">
                <a:solidFill>
                  <a:srgbClr val="FFFFFF"/>
                </a:solidFill>
                <a:latin typeface="+mj-lt"/>
                <a:ea typeface="+mj-ea"/>
                <a:cs typeface="+mj-cs"/>
              </a:rPr>
              <a:t>19. My child feels like they don’t want to move </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1543055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91387" y="1166374"/>
            <a:ext cx="11139854" cy="930447"/>
          </a:xfrm>
          <a:prstGeom prst="ellipse">
            <a:avLst/>
          </a:prstGeom>
        </p:spPr>
        <p:txBody>
          <a:bodyPr vert="horz" lIns="91440" tIns="45720" rIns="91440" bIns="45720" rtlCol="0" anchor="b">
            <a:normAutofit fontScale="90000"/>
          </a:bodyPr>
          <a:lstStyle/>
          <a:p>
            <a:pPr algn="ctr"/>
            <a:r>
              <a:rPr lang="en-US" sz="3800" kern="1200" dirty="0">
                <a:solidFill>
                  <a:srgbClr val="FFFFFF"/>
                </a:solidFill>
                <a:latin typeface="+mj-lt"/>
                <a:ea typeface="+mj-ea"/>
                <a:cs typeface="+mj-cs"/>
              </a:rPr>
              <a:t>20. My child worries that they will suddenly get a scared feeling when there is nothing to be afraid of</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1081583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a:prstGeom prst="ellipse">
            <a:avLst/>
          </a:prstGeom>
        </p:spPr>
        <p:txBody>
          <a:bodyPr vert="horz" lIns="91440" tIns="45720" rIns="91440" bIns="45720" rtlCol="0" anchor="b">
            <a:normAutofit/>
          </a:bodyPr>
          <a:lstStyle/>
          <a:p>
            <a:pPr algn="ctr"/>
            <a:r>
              <a:rPr lang="en-US" sz="3800" kern="1200" dirty="0">
                <a:solidFill>
                  <a:srgbClr val="FFFFFF"/>
                </a:solidFill>
                <a:latin typeface="+mj-lt"/>
                <a:ea typeface="+mj-ea"/>
                <a:cs typeface="+mj-cs"/>
              </a:rPr>
              <a:t>21. My child is tired a lot</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104922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1. Has you child ever been in or seen a serious accident?</a:t>
            </a: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extLst>
              <p:ext uri="{D42A27DB-BD31-4B8C-83A1-F6EECF244321}">
                <p14:modId xmlns:p14="http://schemas.microsoft.com/office/powerpoint/2010/main" val="3839616744"/>
              </p:ext>
            </p:extLst>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1849446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709174"/>
            <a:ext cx="11139854" cy="930447"/>
          </a:xfrm>
          <a:prstGeom prst="ellipse">
            <a:avLst/>
          </a:prstGeom>
        </p:spPr>
        <p:txBody>
          <a:bodyPr vert="horz" lIns="91440" tIns="45720" rIns="91440" bIns="45720" rtlCol="0" anchor="b">
            <a:normAutofit fontScale="90000"/>
          </a:bodyPr>
          <a:lstStyle/>
          <a:p>
            <a:pPr algn="ctr"/>
            <a:r>
              <a:rPr lang="en-US" sz="3800" kern="1200" dirty="0">
                <a:solidFill>
                  <a:srgbClr val="FFFFFF"/>
                </a:solidFill>
                <a:latin typeface="+mj-lt"/>
                <a:ea typeface="+mj-ea"/>
                <a:cs typeface="+mj-cs"/>
              </a:rPr>
              <a:t>22. My child feels afraid that they will make a fool of themselves in front of people</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2662093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634529"/>
            <a:ext cx="11139854" cy="930447"/>
          </a:xfrm>
          <a:prstGeom prst="ellipse">
            <a:avLst/>
          </a:prstGeom>
        </p:spPr>
        <p:txBody>
          <a:bodyPr vert="horz" lIns="91440" tIns="45720" rIns="91440" bIns="45720" rtlCol="0" anchor="b">
            <a:normAutofit fontScale="90000"/>
          </a:bodyPr>
          <a:lstStyle/>
          <a:p>
            <a:pPr algn="ctr"/>
            <a:r>
              <a:rPr lang="en-US" sz="3800" kern="1200" dirty="0">
                <a:solidFill>
                  <a:srgbClr val="FFFFFF"/>
                </a:solidFill>
                <a:latin typeface="+mj-lt"/>
                <a:ea typeface="+mj-ea"/>
                <a:cs typeface="+mj-cs"/>
              </a:rPr>
              <a:t>23. My child has to do some things just the right way to stop bad things from happening</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17448654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a:prstGeom prst="ellipse">
            <a:avLst/>
          </a:prstGeom>
        </p:spPr>
        <p:txBody>
          <a:bodyPr vert="horz" lIns="91440" tIns="45720" rIns="91440" bIns="45720" rtlCol="0" anchor="b">
            <a:normAutofit/>
          </a:bodyPr>
          <a:lstStyle/>
          <a:p>
            <a:pPr algn="ctr"/>
            <a:r>
              <a:rPr lang="en-US" sz="3800" kern="1200" dirty="0">
                <a:solidFill>
                  <a:srgbClr val="FFFFFF"/>
                </a:solidFill>
                <a:latin typeface="+mj-lt"/>
                <a:ea typeface="+mj-ea"/>
                <a:cs typeface="+mj-cs"/>
              </a:rPr>
              <a:t>24. My child feels restless</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Tree>
    <p:extLst>
      <p:ext uri="{BB962C8B-B14F-4D97-AF65-F5344CB8AC3E}">
        <p14:creationId xmlns:p14="http://schemas.microsoft.com/office/powerpoint/2010/main" val="3940354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699843"/>
            <a:ext cx="11139854" cy="930447"/>
          </a:xfrm>
          <a:prstGeom prst="ellipse">
            <a:avLst/>
          </a:prstGeom>
        </p:spPr>
        <p:txBody>
          <a:bodyPr vert="horz" lIns="91440" tIns="45720" rIns="91440" bIns="45720" rtlCol="0" anchor="b">
            <a:normAutofit fontScale="90000"/>
          </a:bodyPr>
          <a:lstStyle/>
          <a:p>
            <a:pPr algn="ctr"/>
            <a:r>
              <a:rPr lang="en-US" sz="3800" kern="1200" dirty="0">
                <a:solidFill>
                  <a:srgbClr val="FFFFFF"/>
                </a:solidFill>
                <a:latin typeface="+mj-lt"/>
                <a:ea typeface="+mj-ea"/>
                <a:cs typeface="+mj-cs"/>
              </a:rPr>
              <a:t>25. My child worries that something bad will happen to them </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75FB46-763C-09A1-2515-D904AED3541C}"/>
              </a:ext>
            </a:extLst>
          </p:cNvPr>
          <p:cNvPicPr>
            <a:picLocks noChangeAspect="1"/>
          </p:cNvPicPr>
          <p:nvPr/>
        </p:nvPicPr>
        <p:blipFill rotWithShape="1">
          <a:blip r:embed="rId2"/>
          <a:srcRect l="1629" r="1423" b="10746"/>
          <a:stretch/>
        </p:blipFill>
        <p:spPr>
          <a:xfrm>
            <a:off x="1839928" y="2509911"/>
            <a:ext cx="8457044" cy="3997637"/>
          </a:xfrm>
          <a:prstGeom prst="rect">
            <a:avLst/>
          </a:prstGeom>
        </p:spPr>
      </p:pic>
      <p:sp>
        <p:nvSpPr>
          <p:cNvPr id="6" name="Rectangle: Folded Corner 5">
            <a:hlinkClick r:id="rId3" action="ppaction://hlinksldjump"/>
            <a:extLst>
              <a:ext uri="{FF2B5EF4-FFF2-40B4-BE49-F238E27FC236}">
                <a16:creationId xmlns:a16="http://schemas.microsoft.com/office/drawing/2014/main" id="{BEC5E5B1-EB21-6A10-5E62-ABA7B63BDFE6}"/>
              </a:ext>
            </a:extLst>
          </p:cNvPr>
          <p:cNvSpPr/>
          <p:nvPr/>
        </p:nvSpPr>
        <p:spPr>
          <a:xfrm>
            <a:off x="10758196" y="6040105"/>
            <a:ext cx="1035539" cy="522514"/>
          </a:xfrm>
          <a:prstGeom prst="foldedCorner">
            <a:avLst/>
          </a:prstGeom>
          <a:solidFill>
            <a:schemeClr val="accent5"/>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guet Script" panose="020B0604020202020204" pitchFamily="2" charset="0"/>
              </a:rPr>
              <a:t>Return</a:t>
            </a:r>
          </a:p>
        </p:txBody>
      </p:sp>
    </p:spTree>
    <p:extLst>
      <p:ext uri="{BB962C8B-B14F-4D97-AF65-F5344CB8AC3E}">
        <p14:creationId xmlns:p14="http://schemas.microsoft.com/office/powerpoint/2010/main" val="2080344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66649" y="721805"/>
            <a:ext cx="10258732" cy="2147520"/>
          </a:xfrm>
        </p:spPr>
        <p:txBody>
          <a:bodyPr vert="horz" lIns="91440" tIns="45720" rIns="91440" bIns="45720" rtlCol="0" anchor="b">
            <a:normAutofit/>
          </a:bodyPr>
          <a:lstStyle/>
          <a:p>
            <a:pPr algn="l"/>
            <a:r>
              <a:rPr lang="en-US" kern="1200" dirty="0">
                <a:solidFill>
                  <a:schemeClr val="tx1"/>
                </a:solidFill>
                <a:latin typeface="+mj-lt"/>
                <a:ea typeface="+mj-ea"/>
                <a:cs typeface="+mj-cs"/>
              </a:rPr>
              <a:t>Young Child PTSD Assessment	</a:t>
            </a:r>
          </a:p>
        </p:txBody>
      </p:sp>
      <p:grpSp>
        <p:nvGrpSpPr>
          <p:cNvPr id="23" name="Group 22">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4"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66649" y="3509010"/>
            <a:ext cx="10258733" cy="305732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©Michael </a:t>
            </a:r>
            <a:r>
              <a:rPr lang="en-US" sz="2000" dirty="0" err="1"/>
              <a:t>Scheeringa</a:t>
            </a:r>
            <a:r>
              <a:rPr lang="en-US" sz="2000" dirty="0"/>
              <a:t>, MD, MPH, 2010, Tulane University, New Orleans, LA. </a:t>
            </a:r>
            <a:r>
              <a:rPr lang="en-US" sz="2000" u="sng" dirty="0"/>
              <a:t>mscheer@tulane.edu</a:t>
            </a:r>
            <a:r>
              <a:rPr lang="en-US" sz="2000" dirty="0"/>
              <a:t>. This form may be reproduced and used for free, but not sold, without further permission from the author.</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532769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7" y="528268"/>
            <a:ext cx="10224469" cy="1593764"/>
          </a:xfrm>
        </p:spPr>
        <p:txBody>
          <a:bodyPr>
            <a:normAutofit fontScale="90000"/>
          </a:bodyPr>
          <a:lstStyle/>
          <a:p>
            <a:pPr algn="l"/>
            <a:r>
              <a:rPr lang="en-US" sz="4400" dirty="0"/>
              <a:t>1. Does your child have intrusive memories of the trauma? Do they bring it up on their own?</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816691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6" y="1012455"/>
            <a:ext cx="10224469" cy="1593764"/>
          </a:xfrm>
        </p:spPr>
        <p:txBody>
          <a:bodyPr>
            <a:normAutofit fontScale="90000"/>
          </a:bodyPr>
          <a:lstStyle/>
          <a:p>
            <a:pPr algn="l"/>
            <a:r>
              <a:rPr lang="en-US" sz="4400" dirty="0"/>
              <a:t>2. Does your child reenact the trauma in play with dolls or toys? This would be scenes that look just like the trauma. Or do they act it out by themselves or with other kids?</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2486100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7" y="528268"/>
            <a:ext cx="10224469" cy="1593764"/>
          </a:xfrm>
        </p:spPr>
        <p:txBody>
          <a:bodyPr>
            <a:normAutofit/>
          </a:bodyPr>
          <a:lstStyle/>
          <a:p>
            <a:pPr algn="l"/>
            <a:r>
              <a:rPr lang="en-US" sz="4400" dirty="0"/>
              <a:t>3. Is your child having more nightmares since the trauma occurred?</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5366623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6" y="913987"/>
            <a:ext cx="10224469" cy="1593764"/>
          </a:xfrm>
        </p:spPr>
        <p:txBody>
          <a:bodyPr>
            <a:noAutofit/>
          </a:bodyPr>
          <a:lstStyle/>
          <a:p>
            <a:pPr algn="l"/>
            <a:r>
              <a:rPr lang="en-US" sz="3200" dirty="0"/>
              <a:t>4. Does your child act like the traumatic event is happening again, even when it isn’t? This is when a child is acting like they are back in the traumatic event and aren’t in touch with reality. This is a pretty obvious thing when it happens</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539415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76874" y="951998"/>
            <a:ext cx="10224469" cy="1593764"/>
          </a:xfrm>
        </p:spPr>
        <p:txBody>
          <a:bodyPr>
            <a:normAutofit fontScale="90000"/>
          </a:bodyPr>
          <a:lstStyle/>
          <a:p>
            <a:pPr algn="l"/>
            <a:r>
              <a:rPr lang="en-US" sz="4400" dirty="0"/>
              <a:t>5. Since the trauma, has your child had episodes when they seem to freeze? You may have tried to snap them out of it, but they were unresponsive.</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32577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4800" kern="1200" dirty="0">
                <a:solidFill>
                  <a:schemeClr val="tx1"/>
                </a:solidFill>
                <a:latin typeface="+mj-lt"/>
                <a:ea typeface="+mj-ea"/>
                <a:cs typeface="+mj-cs"/>
              </a:rPr>
              <a:t>2. Has someone close to your child ever been very sick or very hurt or injured?</a:t>
            </a: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34061032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6" y="951998"/>
            <a:ext cx="10224469" cy="1593764"/>
          </a:xfrm>
        </p:spPr>
        <p:txBody>
          <a:bodyPr>
            <a:noAutofit/>
          </a:bodyPr>
          <a:lstStyle/>
          <a:p>
            <a:pPr algn="l"/>
            <a:r>
              <a:rPr lang="en-US" sz="3200" dirty="0"/>
              <a:t>6. Does your child get upset when exposed to reminders of the event? For example, a child who was in a car wreck might be nervous while riding in a car now. Or, a child who was sexually abused may be nervous when someone touches them in a non-sexual way.</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11621220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6" y="1012455"/>
            <a:ext cx="10224469" cy="1593764"/>
          </a:xfrm>
        </p:spPr>
        <p:txBody>
          <a:bodyPr>
            <a:normAutofit fontScale="90000"/>
          </a:bodyPr>
          <a:lstStyle/>
          <a:p>
            <a:pPr algn="l"/>
            <a:r>
              <a:rPr lang="en-US" sz="4400" dirty="0"/>
              <a:t>7. Does your child get physically distressed when exposed to reminders? Like heart racing, shaking hands, sweaty, short of breath, or sick to their stomach? </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11676579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6" y="566685"/>
            <a:ext cx="10224469" cy="1593764"/>
          </a:xfrm>
        </p:spPr>
        <p:txBody>
          <a:bodyPr>
            <a:normAutofit/>
          </a:bodyPr>
          <a:lstStyle/>
          <a:p>
            <a:pPr algn="l"/>
            <a:r>
              <a:rPr lang="en-US" sz="4400" dirty="0"/>
              <a:t>8. Does your child try to avoid conversations that might remind them of the trauma?</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34633703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6" y="1088105"/>
            <a:ext cx="10442376" cy="1593764"/>
          </a:xfrm>
        </p:spPr>
        <p:txBody>
          <a:bodyPr>
            <a:noAutofit/>
          </a:bodyPr>
          <a:lstStyle/>
          <a:p>
            <a:pPr algn="l"/>
            <a:r>
              <a:rPr lang="en-US" sz="3200" dirty="0"/>
              <a:t>9. Does your child try to avoid things or places that remind them of the trauma? For example, a child who was in a car wreck might try to avoid getting in a car. Or, a child who was sexually abused might be nervous about going to bed because that is where the abuse took place.</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15329778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6" y="951998"/>
            <a:ext cx="10224469" cy="1593764"/>
          </a:xfrm>
        </p:spPr>
        <p:txBody>
          <a:bodyPr>
            <a:normAutofit fontScale="90000"/>
          </a:bodyPr>
          <a:lstStyle/>
          <a:p>
            <a:pPr algn="l"/>
            <a:r>
              <a:rPr lang="en-US" sz="4400" dirty="0"/>
              <a:t>10. Does your child have difficulty remembering the whole incident? Have they blocked out the entire event?</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3809188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7" y="528268"/>
            <a:ext cx="10224469" cy="1593764"/>
          </a:xfrm>
        </p:spPr>
        <p:txBody>
          <a:bodyPr>
            <a:normAutofit fontScale="90000"/>
          </a:bodyPr>
          <a:lstStyle/>
          <a:p>
            <a:pPr algn="l"/>
            <a:r>
              <a:rPr lang="en-US" sz="4400" dirty="0"/>
              <a:t>11. Has your child lost interest in doing things they used to like to do since the trauma?</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40224233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6" y="1012455"/>
            <a:ext cx="10224469" cy="1593764"/>
          </a:xfrm>
        </p:spPr>
        <p:txBody>
          <a:bodyPr>
            <a:normAutofit fontScale="90000"/>
          </a:bodyPr>
          <a:lstStyle/>
          <a:p>
            <a:pPr algn="l"/>
            <a:r>
              <a:rPr lang="en-US" sz="4400" dirty="0"/>
              <a:t>12. Since the trauma, does your child show a restricted range of emotions on their face compared to before?</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1522163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6" y="1012455"/>
            <a:ext cx="10224469" cy="1593764"/>
          </a:xfrm>
        </p:spPr>
        <p:txBody>
          <a:bodyPr>
            <a:normAutofit fontScale="90000"/>
          </a:bodyPr>
          <a:lstStyle/>
          <a:p>
            <a:pPr algn="l"/>
            <a:r>
              <a:rPr lang="en-US" sz="4400" dirty="0"/>
              <a:t>13. Has your child lost hope for the future? For example they think they won’t have fun or won’t ever be good at anything?</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16352205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66160" y="951998"/>
            <a:ext cx="10224469" cy="1593764"/>
          </a:xfrm>
        </p:spPr>
        <p:txBody>
          <a:bodyPr>
            <a:normAutofit fontScale="90000"/>
          </a:bodyPr>
          <a:lstStyle/>
          <a:p>
            <a:pPr algn="l"/>
            <a:r>
              <a:rPr lang="en-US" sz="4400" dirty="0"/>
              <a:t>14. Since the trauma, has your child become more distant and detached from family members, relatives, or friends?</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23938685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7" y="528268"/>
            <a:ext cx="10224469" cy="1593764"/>
          </a:xfrm>
        </p:spPr>
        <p:txBody>
          <a:bodyPr>
            <a:normAutofit/>
          </a:bodyPr>
          <a:lstStyle/>
          <a:p>
            <a:pPr algn="l"/>
            <a:r>
              <a:rPr lang="en-US" sz="4400" dirty="0"/>
              <a:t>15. Have they had a hard time falling asleep or staying asleep since the trauma?</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319590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4800" dirty="0"/>
              <a:t>3. Has your child ever experienced a severe illness or injury?</a:t>
            </a:r>
            <a:endParaRPr lang="en-US" sz="48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40607413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6" y="951998"/>
            <a:ext cx="10224469" cy="1593764"/>
          </a:xfrm>
        </p:spPr>
        <p:txBody>
          <a:bodyPr>
            <a:normAutofit fontScale="90000"/>
          </a:bodyPr>
          <a:lstStyle/>
          <a:p>
            <a:pPr algn="l"/>
            <a:r>
              <a:rPr lang="en-US" sz="4400" dirty="0"/>
              <a:t>16. Has your child become more irritable, or had outbursts of anger, or developed extreme temper tantrums since the trauma?</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14441136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7" y="528268"/>
            <a:ext cx="10224469" cy="1593764"/>
          </a:xfrm>
        </p:spPr>
        <p:txBody>
          <a:bodyPr>
            <a:normAutofit/>
          </a:bodyPr>
          <a:lstStyle/>
          <a:p>
            <a:pPr algn="l"/>
            <a:r>
              <a:rPr lang="en-US" sz="4400" dirty="0"/>
              <a:t>17. Has your child had more trouble concentrating since the trauma?</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19382670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66160" y="951998"/>
            <a:ext cx="10224469" cy="1593764"/>
          </a:xfrm>
        </p:spPr>
        <p:txBody>
          <a:bodyPr>
            <a:normAutofit fontScale="90000"/>
          </a:bodyPr>
          <a:lstStyle/>
          <a:p>
            <a:pPr algn="l"/>
            <a:r>
              <a:rPr lang="en-US" sz="4400" dirty="0"/>
              <a:t>18. Has your child been more “on alert” for bad things to happen? For example, does she look around for danger?</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28919126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66160" y="1012455"/>
            <a:ext cx="10224469" cy="1593764"/>
          </a:xfrm>
        </p:spPr>
        <p:txBody>
          <a:bodyPr>
            <a:normAutofit fontScale="90000"/>
          </a:bodyPr>
          <a:lstStyle/>
          <a:p>
            <a:pPr algn="l"/>
            <a:r>
              <a:rPr lang="en-US" sz="4400" dirty="0"/>
              <a:t>19. Does your child startle more easily than before the trauma? For example, if there is a loud noise or someone comes up behind them, do they jump or seem startled?</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2409664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66160" y="1012455"/>
            <a:ext cx="10224469" cy="1593764"/>
          </a:xfrm>
        </p:spPr>
        <p:txBody>
          <a:bodyPr>
            <a:normAutofit fontScale="90000"/>
          </a:bodyPr>
          <a:lstStyle/>
          <a:p>
            <a:pPr algn="l"/>
            <a:r>
              <a:rPr lang="en-US" sz="4400" dirty="0"/>
              <a:t>20. Has your child become more physically aggressive since the trauma? Like hitting kicking, biting, or breaking things?</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1827508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7" y="528268"/>
            <a:ext cx="10224469" cy="1593764"/>
          </a:xfrm>
        </p:spPr>
        <p:txBody>
          <a:bodyPr>
            <a:normAutofit/>
          </a:bodyPr>
          <a:lstStyle/>
          <a:p>
            <a:pPr algn="l"/>
            <a:r>
              <a:rPr lang="en-US" sz="4400" dirty="0"/>
              <a:t>21. Has your child become more clingy to you since the trauma?</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4330011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84982" y="891540"/>
            <a:ext cx="10224469" cy="1593764"/>
          </a:xfrm>
        </p:spPr>
        <p:txBody>
          <a:bodyPr>
            <a:noAutofit/>
          </a:bodyPr>
          <a:lstStyle/>
          <a:p>
            <a:pPr algn="l"/>
            <a:r>
              <a:rPr lang="en-US" sz="3200" dirty="0"/>
              <a:t>22. Did night terrors start or get worse after the trauma? Night terrors are different from nightmares: in night terrors a child usually screams in their sleep, they don’t wake up, and they don’t remember it the next day.</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37659798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66160" y="1012455"/>
            <a:ext cx="10224469" cy="1593764"/>
          </a:xfrm>
        </p:spPr>
        <p:txBody>
          <a:bodyPr>
            <a:normAutofit fontScale="90000"/>
          </a:bodyPr>
          <a:lstStyle/>
          <a:p>
            <a:pPr algn="l"/>
            <a:r>
              <a:rPr lang="en-US" sz="4400" dirty="0"/>
              <a:t>23. Since the trauma, has your child lost previously acquired skills? For example, lost toilet training, language skills, or motor skills (ability to tie their shoes, work buttons or zippers)?</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28693565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6" y="951998"/>
            <a:ext cx="10224469" cy="1593764"/>
          </a:xfrm>
        </p:spPr>
        <p:txBody>
          <a:bodyPr>
            <a:normAutofit fontScale="90000"/>
          </a:bodyPr>
          <a:lstStyle/>
          <a:p>
            <a:pPr algn="l"/>
            <a:r>
              <a:rPr lang="en-US" sz="4400" dirty="0"/>
              <a:t>24. Since the trauma, has your child developed new fears about unrelated things (like the dark or going to the bathroom alone)?</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15757147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6" y="913987"/>
            <a:ext cx="10011156" cy="1593764"/>
          </a:xfrm>
        </p:spPr>
        <p:txBody>
          <a:bodyPr>
            <a:normAutofit fontScale="90000"/>
          </a:bodyPr>
          <a:lstStyle/>
          <a:p>
            <a:pPr algn="l"/>
            <a:r>
              <a:rPr lang="en-US" sz="4400" dirty="0"/>
              <a:t>25. Do symptoms substantially “get in the way” of how your child gets along with your, interfere in your relationship, or make you feel upset or annoyed?</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99036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349449" y="2004215"/>
            <a:ext cx="4286519" cy="3204134"/>
          </a:xfrm>
        </p:spPr>
        <p:txBody>
          <a:bodyPr vert="horz" lIns="91440" tIns="45720" rIns="91440" bIns="45720" rtlCol="0" anchor="b">
            <a:normAutofit fontScale="90000"/>
          </a:bodyPr>
          <a:lstStyle/>
          <a:p>
            <a:r>
              <a:rPr lang="en-US" sz="4800" dirty="0"/>
              <a:t>4. Has your child ever experienced a painful or scary medical treatment either when they were injured or sick?</a:t>
            </a:r>
            <a:endParaRPr lang="en-US" sz="48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37345383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69270" y="913987"/>
            <a:ext cx="10224469" cy="1593764"/>
          </a:xfrm>
        </p:spPr>
        <p:txBody>
          <a:bodyPr>
            <a:normAutofit fontScale="90000"/>
          </a:bodyPr>
          <a:lstStyle/>
          <a:p>
            <a:pPr algn="l"/>
            <a:r>
              <a:rPr lang="en-US" sz="4400" dirty="0"/>
              <a:t>26. Do these symptoms “get in the way” of how they get along with their siblings or make them feel upset or annoyed?</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32696795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7" y="528268"/>
            <a:ext cx="10224469" cy="1593764"/>
          </a:xfrm>
        </p:spPr>
        <p:txBody>
          <a:bodyPr>
            <a:normAutofit fontScale="90000"/>
          </a:bodyPr>
          <a:lstStyle/>
          <a:p>
            <a:pPr algn="l"/>
            <a:r>
              <a:rPr lang="en-US" sz="4400" dirty="0"/>
              <a:t>27. Do these symptoms “get in the way” with your child’s teacher or class more than average?</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9819427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66160" y="951998"/>
            <a:ext cx="10224469" cy="1593764"/>
          </a:xfrm>
        </p:spPr>
        <p:txBody>
          <a:bodyPr>
            <a:normAutofit fontScale="90000"/>
          </a:bodyPr>
          <a:lstStyle/>
          <a:p>
            <a:pPr algn="l"/>
            <a:r>
              <a:rPr lang="en-US" sz="4400" dirty="0"/>
              <a:t>28. Do symptoms “get in the way” of how your child gets along with friends at daycare, school, or your neighborhood?</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37292651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6" y="891540"/>
            <a:ext cx="10224469" cy="1593764"/>
          </a:xfrm>
        </p:spPr>
        <p:txBody>
          <a:bodyPr>
            <a:normAutofit fontScale="90000"/>
          </a:bodyPr>
          <a:lstStyle/>
          <a:p>
            <a:pPr algn="l"/>
            <a:r>
              <a:rPr lang="en-US" sz="4400" dirty="0"/>
              <a:t>29. Do symptoms make it harder for you to take your child out in public more than the average child?</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Tree>
    <p:extLst>
      <p:ext uri="{BB962C8B-B14F-4D97-AF65-F5344CB8AC3E}">
        <p14:creationId xmlns:p14="http://schemas.microsoft.com/office/powerpoint/2010/main" val="9158897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2817" y="528268"/>
            <a:ext cx="10224469" cy="1593764"/>
          </a:xfrm>
        </p:spPr>
        <p:txBody>
          <a:bodyPr>
            <a:normAutofit/>
          </a:bodyPr>
          <a:lstStyle/>
          <a:p>
            <a:pPr algn="l"/>
            <a:r>
              <a:rPr lang="en-US" sz="4400" dirty="0"/>
              <a:t>30. Do you think that these behaviors cause your child to feel upset?</a:t>
            </a:r>
          </a:p>
        </p:txBody>
      </p:sp>
      <p:pic>
        <p:nvPicPr>
          <p:cNvPr id="5" name="Picture 4">
            <a:extLst>
              <a:ext uri="{FF2B5EF4-FFF2-40B4-BE49-F238E27FC236}">
                <a16:creationId xmlns:a16="http://schemas.microsoft.com/office/drawing/2014/main" id="{F0675441-77FB-8CED-6EBE-AD68FF1FCE00}"/>
              </a:ext>
            </a:extLst>
          </p:cNvPr>
          <p:cNvPicPr>
            <a:picLocks noChangeAspect="1"/>
          </p:cNvPicPr>
          <p:nvPr/>
        </p:nvPicPr>
        <p:blipFill>
          <a:blip r:embed="rId2"/>
          <a:stretch>
            <a:fillRect/>
          </a:stretch>
        </p:blipFill>
        <p:spPr>
          <a:xfrm>
            <a:off x="1579473" y="2606219"/>
            <a:ext cx="10011156" cy="3698748"/>
          </a:xfrm>
          <a:prstGeom prst="rect">
            <a:avLst/>
          </a:prstGeom>
        </p:spPr>
      </p:pic>
      <p:sp>
        <p:nvSpPr>
          <p:cNvPr id="8" name="Rectangle: Folded Corner 7">
            <a:hlinkClick r:id="rId3" action="ppaction://hlinksldjump"/>
            <a:extLst>
              <a:ext uri="{FF2B5EF4-FFF2-40B4-BE49-F238E27FC236}">
                <a16:creationId xmlns:a16="http://schemas.microsoft.com/office/drawing/2014/main" id="{D9BDB97F-73BB-9BD8-3238-D90A16B4B4E8}"/>
              </a:ext>
            </a:extLst>
          </p:cNvPr>
          <p:cNvSpPr/>
          <p:nvPr/>
        </p:nvSpPr>
        <p:spPr>
          <a:xfrm>
            <a:off x="10758196" y="6040105"/>
            <a:ext cx="1035539" cy="522514"/>
          </a:xfrm>
          <a:prstGeom prst="foldedCorner">
            <a:avLst/>
          </a:prstGeom>
          <a:solidFill>
            <a:schemeClr val="accent5"/>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guet Script" panose="020B0604020202020204" pitchFamily="2" charset="0"/>
              </a:rPr>
              <a:t>Return</a:t>
            </a:r>
          </a:p>
        </p:txBody>
      </p:sp>
    </p:spTree>
    <p:extLst>
      <p:ext uri="{BB962C8B-B14F-4D97-AF65-F5344CB8AC3E}">
        <p14:creationId xmlns:p14="http://schemas.microsoft.com/office/powerpoint/2010/main" val="4814489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A9A1751-C6A3-4477-8A0B-E39B6D3E1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4151E4E-D344-4696-8247-CF6F22312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955967" cy="6858000"/>
          </a:xfrm>
          <a:custGeom>
            <a:avLst/>
            <a:gdLst>
              <a:gd name="connsiteX0" fmla="*/ 0 w 6955967"/>
              <a:gd name="connsiteY0" fmla="*/ 0 h 6858000"/>
              <a:gd name="connsiteX1" fmla="*/ 6955967 w 6955967"/>
              <a:gd name="connsiteY1" fmla="*/ 0 h 6858000"/>
              <a:gd name="connsiteX2" fmla="*/ 6950928 w 6955967"/>
              <a:gd name="connsiteY2" fmla="*/ 66675 h 6858000"/>
              <a:gd name="connsiteX3" fmla="*/ 6942530 w 6955967"/>
              <a:gd name="connsiteY3" fmla="*/ 122237 h 6858000"/>
              <a:gd name="connsiteX4" fmla="*/ 6932453 w 6955967"/>
              <a:gd name="connsiteY4" fmla="*/ 174625 h 6858000"/>
              <a:gd name="connsiteX5" fmla="*/ 6915657 w 6955967"/>
              <a:gd name="connsiteY5" fmla="*/ 217487 h 6858000"/>
              <a:gd name="connsiteX6" fmla="*/ 6898861 w 6955967"/>
              <a:gd name="connsiteY6" fmla="*/ 260350 h 6858000"/>
              <a:gd name="connsiteX7" fmla="*/ 6878706 w 6955967"/>
              <a:gd name="connsiteY7" fmla="*/ 296862 h 6858000"/>
              <a:gd name="connsiteX8" fmla="*/ 6858551 w 6955967"/>
              <a:gd name="connsiteY8" fmla="*/ 334962 h 6858000"/>
              <a:gd name="connsiteX9" fmla="*/ 6840075 w 6955967"/>
              <a:gd name="connsiteY9" fmla="*/ 369887 h 6858000"/>
              <a:gd name="connsiteX10" fmla="*/ 6821599 w 6955967"/>
              <a:gd name="connsiteY10" fmla="*/ 409575 h 6858000"/>
              <a:gd name="connsiteX11" fmla="*/ 6804804 w 6955967"/>
              <a:gd name="connsiteY11" fmla="*/ 450850 h 6858000"/>
              <a:gd name="connsiteX12" fmla="*/ 6789687 w 6955967"/>
              <a:gd name="connsiteY12" fmla="*/ 496887 h 6858000"/>
              <a:gd name="connsiteX13" fmla="*/ 6777930 w 6955967"/>
              <a:gd name="connsiteY13" fmla="*/ 546100 h 6858000"/>
              <a:gd name="connsiteX14" fmla="*/ 6769531 w 6955967"/>
              <a:gd name="connsiteY14" fmla="*/ 606425 h 6858000"/>
              <a:gd name="connsiteX15" fmla="*/ 6766172 w 6955967"/>
              <a:gd name="connsiteY15" fmla="*/ 673100 h 6858000"/>
              <a:gd name="connsiteX16" fmla="*/ 6769531 w 6955967"/>
              <a:gd name="connsiteY16" fmla="*/ 744537 h 6858000"/>
              <a:gd name="connsiteX17" fmla="*/ 6777930 w 6955967"/>
              <a:gd name="connsiteY17" fmla="*/ 801687 h 6858000"/>
              <a:gd name="connsiteX18" fmla="*/ 6789687 w 6955967"/>
              <a:gd name="connsiteY18" fmla="*/ 854075 h 6858000"/>
              <a:gd name="connsiteX19" fmla="*/ 6804804 w 6955967"/>
              <a:gd name="connsiteY19" fmla="*/ 901700 h 6858000"/>
              <a:gd name="connsiteX20" fmla="*/ 6821599 w 6955967"/>
              <a:gd name="connsiteY20" fmla="*/ 942975 h 6858000"/>
              <a:gd name="connsiteX21" fmla="*/ 6841755 w 6955967"/>
              <a:gd name="connsiteY21" fmla="*/ 981075 h 6858000"/>
              <a:gd name="connsiteX22" fmla="*/ 6861910 w 6955967"/>
              <a:gd name="connsiteY22" fmla="*/ 1017587 h 6858000"/>
              <a:gd name="connsiteX23" fmla="*/ 6882065 w 6955967"/>
              <a:gd name="connsiteY23" fmla="*/ 1055687 h 6858000"/>
              <a:gd name="connsiteX24" fmla="*/ 6900540 w 6955967"/>
              <a:gd name="connsiteY24" fmla="*/ 1095375 h 6858000"/>
              <a:gd name="connsiteX25" fmla="*/ 6919016 w 6955967"/>
              <a:gd name="connsiteY25" fmla="*/ 1136650 h 6858000"/>
              <a:gd name="connsiteX26" fmla="*/ 6934132 w 6955967"/>
              <a:gd name="connsiteY26" fmla="*/ 1182687 h 6858000"/>
              <a:gd name="connsiteX27" fmla="*/ 6944210 w 6955967"/>
              <a:gd name="connsiteY27" fmla="*/ 1235075 h 6858000"/>
              <a:gd name="connsiteX28" fmla="*/ 6954287 w 6955967"/>
              <a:gd name="connsiteY28" fmla="*/ 1295400 h 6858000"/>
              <a:gd name="connsiteX29" fmla="*/ 6955967 w 6955967"/>
              <a:gd name="connsiteY29" fmla="*/ 1363662 h 6858000"/>
              <a:gd name="connsiteX30" fmla="*/ 6954287 w 6955967"/>
              <a:gd name="connsiteY30" fmla="*/ 1431925 h 6858000"/>
              <a:gd name="connsiteX31" fmla="*/ 6944210 w 6955967"/>
              <a:gd name="connsiteY31" fmla="*/ 1492250 h 6858000"/>
              <a:gd name="connsiteX32" fmla="*/ 6934132 w 6955967"/>
              <a:gd name="connsiteY32" fmla="*/ 1544637 h 6858000"/>
              <a:gd name="connsiteX33" fmla="*/ 6919016 w 6955967"/>
              <a:gd name="connsiteY33" fmla="*/ 1589087 h 6858000"/>
              <a:gd name="connsiteX34" fmla="*/ 6900540 w 6955967"/>
              <a:gd name="connsiteY34" fmla="*/ 1631950 h 6858000"/>
              <a:gd name="connsiteX35" fmla="*/ 6882065 w 6955967"/>
              <a:gd name="connsiteY35" fmla="*/ 1671637 h 6858000"/>
              <a:gd name="connsiteX36" fmla="*/ 6861910 w 6955967"/>
              <a:gd name="connsiteY36" fmla="*/ 1708150 h 6858000"/>
              <a:gd name="connsiteX37" fmla="*/ 6841755 w 6955967"/>
              <a:gd name="connsiteY37" fmla="*/ 1743075 h 6858000"/>
              <a:gd name="connsiteX38" fmla="*/ 6821599 w 6955967"/>
              <a:gd name="connsiteY38" fmla="*/ 1782762 h 6858000"/>
              <a:gd name="connsiteX39" fmla="*/ 6804804 w 6955967"/>
              <a:gd name="connsiteY39" fmla="*/ 1824037 h 6858000"/>
              <a:gd name="connsiteX40" fmla="*/ 6789687 w 6955967"/>
              <a:gd name="connsiteY40" fmla="*/ 1870075 h 6858000"/>
              <a:gd name="connsiteX41" fmla="*/ 6777930 w 6955967"/>
              <a:gd name="connsiteY41" fmla="*/ 1922462 h 6858000"/>
              <a:gd name="connsiteX42" fmla="*/ 6769531 w 6955967"/>
              <a:gd name="connsiteY42" fmla="*/ 1982787 h 6858000"/>
              <a:gd name="connsiteX43" fmla="*/ 6766172 w 6955967"/>
              <a:gd name="connsiteY43" fmla="*/ 2051050 h 6858000"/>
              <a:gd name="connsiteX44" fmla="*/ 6769531 w 6955967"/>
              <a:gd name="connsiteY44" fmla="*/ 2119312 h 6858000"/>
              <a:gd name="connsiteX45" fmla="*/ 6777930 w 6955967"/>
              <a:gd name="connsiteY45" fmla="*/ 2179637 h 6858000"/>
              <a:gd name="connsiteX46" fmla="*/ 6789687 w 6955967"/>
              <a:gd name="connsiteY46" fmla="*/ 2232025 h 6858000"/>
              <a:gd name="connsiteX47" fmla="*/ 6804804 w 6955967"/>
              <a:gd name="connsiteY47" fmla="*/ 2278062 h 6858000"/>
              <a:gd name="connsiteX48" fmla="*/ 6821599 w 6955967"/>
              <a:gd name="connsiteY48" fmla="*/ 2319337 h 6858000"/>
              <a:gd name="connsiteX49" fmla="*/ 6841755 w 6955967"/>
              <a:gd name="connsiteY49" fmla="*/ 2359025 h 6858000"/>
              <a:gd name="connsiteX50" fmla="*/ 6861910 w 6955967"/>
              <a:gd name="connsiteY50" fmla="*/ 2395537 h 6858000"/>
              <a:gd name="connsiteX51" fmla="*/ 6882065 w 6955967"/>
              <a:gd name="connsiteY51" fmla="*/ 2433637 h 6858000"/>
              <a:gd name="connsiteX52" fmla="*/ 6900540 w 6955967"/>
              <a:gd name="connsiteY52" fmla="*/ 2471737 h 6858000"/>
              <a:gd name="connsiteX53" fmla="*/ 6919016 w 6955967"/>
              <a:gd name="connsiteY53" fmla="*/ 2513012 h 6858000"/>
              <a:gd name="connsiteX54" fmla="*/ 6934132 w 6955967"/>
              <a:gd name="connsiteY54" fmla="*/ 2560637 h 6858000"/>
              <a:gd name="connsiteX55" fmla="*/ 6944210 w 6955967"/>
              <a:gd name="connsiteY55" fmla="*/ 2613025 h 6858000"/>
              <a:gd name="connsiteX56" fmla="*/ 6954287 w 6955967"/>
              <a:gd name="connsiteY56" fmla="*/ 2671762 h 6858000"/>
              <a:gd name="connsiteX57" fmla="*/ 6955967 w 6955967"/>
              <a:gd name="connsiteY57" fmla="*/ 2741612 h 6858000"/>
              <a:gd name="connsiteX58" fmla="*/ 6954287 w 6955967"/>
              <a:gd name="connsiteY58" fmla="*/ 2809875 h 6858000"/>
              <a:gd name="connsiteX59" fmla="*/ 6944210 w 6955967"/>
              <a:gd name="connsiteY59" fmla="*/ 2868612 h 6858000"/>
              <a:gd name="connsiteX60" fmla="*/ 6934132 w 6955967"/>
              <a:gd name="connsiteY60" fmla="*/ 2922587 h 6858000"/>
              <a:gd name="connsiteX61" fmla="*/ 6919016 w 6955967"/>
              <a:gd name="connsiteY61" fmla="*/ 2967037 h 6858000"/>
              <a:gd name="connsiteX62" fmla="*/ 6900540 w 6955967"/>
              <a:gd name="connsiteY62" fmla="*/ 3009900 h 6858000"/>
              <a:gd name="connsiteX63" fmla="*/ 6882065 w 6955967"/>
              <a:gd name="connsiteY63" fmla="*/ 3046412 h 6858000"/>
              <a:gd name="connsiteX64" fmla="*/ 6861910 w 6955967"/>
              <a:gd name="connsiteY64" fmla="*/ 3084512 h 6858000"/>
              <a:gd name="connsiteX65" fmla="*/ 6841755 w 6955967"/>
              <a:gd name="connsiteY65" fmla="*/ 3121025 h 6858000"/>
              <a:gd name="connsiteX66" fmla="*/ 6821599 w 6955967"/>
              <a:gd name="connsiteY66" fmla="*/ 3160712 h 6858000"/>
              <a:gd name="connsiteX67" fmla="*/ 6804804 w 6955967"/>
              <a:gd name="connsiteY67" fmla="*/ 3201987 h 6858000"/>
              <a:gd name="connsiteX68" fmla="*/ 6789687 w 6955967"/>
              <a:gd name="connsiteY68" fmla="*/ 3248025 h 6858000"/>
              <a:gd name="connsiteX69" fmla="*/ 6777930 w 6955967"/>
              <a:gd name="connsiteY69" fmla="*/ 3300412 h 6858000"/>
              <a:gd name="connsiteX70" fmla="*/ 6769531 w 6955967"/>
              <a:gd name="connsiteY70" fmla="*/ 3360737 h 6858000"/>
              <a:gd name="connsiteX71" fmla="*/ 6766172 w 6955967"/>
              <a:gd name="connsiteY71" fmla="*/ 3427412 h 6858000"/>
              <a:gd name="connsiteX72" fmla="*/ 6769531 w 6955967"/>
              <a:gd name="connsiteY72" fmla="*/ 3497262 h 6858000"/>
              <a:gd name="connsiteX73" fmla="*/ 6777930 w 6955967"/>
              <a:gd name="connsiteY73" fmla="*/ 3557587 h 6858000"/>
              <a:gd name="connsiteX74" fmla="*/ 6789687 w 6955967"/>
              <a:gd name="connsiteY74" fmla="*/ 3609975 h 6858000"/>
              <a:gd name="connsiteX75" fmla="*/ 6804804 w 6955967"/>
              <a:gd name="connsiteY75" fmla="*/ 3656012 h 6858000"/>
              <a:gd name="connsiteX76" fmla="*/ 6821599 w 6955967"/>
              <a:gd name="connsiteY76" fmla="*/ 3697287 h 6858000"/>
              <a:gd name="connsiteX77" fmla="*/ 6841755 w 6955967"/>
              <a:gd name="connsiteY77" fmla="*/ 3736975 h 6858000"/>
              <a:gd name="connsiteX78" fmla="*/ 6882065 w 6955967"/>
              <a:gd name="connsiteY78" fmla="*/ 3811587 h 6858000"/>
              <a:gd name="connsiteX79" fmla="*/ 6900540 w 6955967"/>
              <a:gd name="connsiteY79" fmla="*/ 3848100 h 6858000"/>
              <a:gd name="connsiteX80" fmla="*/ 6919016 w 6955967"/>
              <a:gd name="connsiteY80" fmla="*/ 3890962 h 6858000"/>
              <a:gd name="connsiteX81" fmla="*/ 6934132 w 6955967"/>
              <a:gd name="connsiteY81" fmla="*/ 3935412 h 6858000"/>
              <a:gd name="connsiteX82" fmla="*/ 6944210 w 6955967"/>
              <a:gd name="connsiteY82" fmla="*/ 3987800 h 6858000"/>
              <a:gd name="connsiteX83" fmla="*/ 6954287 w 6955967"/>
              <a:gd name="connsiteY83" fmla="*/ 4048125 h 6858000"/>
              <a:gd name="connsiteX84" fmla="*/ 6955967 w 6955967"/>
              <a:gd name="connsiteY84" fmla="*/ 4116387 h 6858000"/>
              <a:gd name="connsiteX85" fmla="*/ 6954287 w 6955967"/>
              <a:gd name="connsiteY85" fmla="*/ 4186237 h 6858000"/>
              <a:gd name="connsiteX86" fmla="*/ 6944210 w 6955967"/>
              <a:gd name="connsiteY86" fmla="*/ 4244975 h 6858000"/>
              <a:gd name="connsiteX87" fmla="*/ 6934132 w 6955967"/>
              <a:gd name="connsiteY87" fmla="*/ 4297362 h 6858000"/>
              <a:gd name="connsiteX88" fmla="*/ 6919016 w 6955967"/>
              <a:gd name="connsiteY88" fmla="*/ 4343400 h 6858000"/>
              <a:gd name="connsiteX89" fmla="*/ 6900540 w 6955967"/>
              <a:gd name="connsiteY89" fmla="*/ 4386262 h 6858000"/>
              <a:gd name="connsiteX90" fmla="*/ 6882065 w 6955967"/>
              <a:gd name="connsiteY90" fmla="*/ 4424362 h 6858000"/>
              <a:gd name="connsiteX91" fmla="*/ 6841755 w 6955967"/>
              <a:gd name="connsiteY91" fmla="*/ 4498975 h 6858000"/>
              <a:gd name="connsiteX92" fmla="*/ 6821599 w 6955967"/>
              <a:gd name="connsiteY92" fmla="*/ 4537075 h 6858000"/>
              <a:gd name="connsiteX93" fmla="*/ 6804804 w 6955967"/>
              <a:gd name="connsiteY93" fmla="*/ 4579937 h 6858000"/>
              <a:gd name="connsiteX94" fmla="*/ 6789687 w 6955967"/>
              <a:gd name="connsiteY94" fmla="*/ 4625975 h 6858000"/>
              <a:gd name="connsiteX95" fmla="*/ 6777930 w 6955967"/>
              <a:gd name="connsiteY95" fmla="*/ 4678362 h 6858000"/>
              <a:gd name="connsiteX96" fmla="*/ 6769531 w 6955967"/>
              <a:gd name="connsiteY96" fmla="*/ 4738687 h 6858000"/>
              <a:gd name="connsiteX97" fmla="*/ 6766172 w 6955967"/>
              <a:gd name="connsiteY97" fmla="*/ 4806950 h 6858000"/>
              <a:gd name="connsiteX98" fmla="*/ 6769531 w 6955967"/>
              <a:gd name="connsiteY98" fmla="*/ 4875212 h 6858000"/>
              <a:gd name="connsiteX99" fmla="*/ 6777930 w 6955967"/>
              <a:gd name="connsiteY99" fmla="*/ 4935537 h 6858000"/>
              <a:gd name="connsiteX100" fmla="*/ 6789687 w 6955967"/>
              <a:gd name="connsiteY100" fmla="*/ 4987925 h 6858000"/>
              <a:gd name="connsiteX101" fmla="*/ 6804804 w 6955967"/>
              <a:gd name="connsiteY101" fmla="*/ 5033962 h 6858000"/>
              <a:gd name="connsiteX102" fmla="*/ 6821599 w 6955967"/>
              <a:gd name="connsiteY102" fmla="*/ 5075237 h 6858000"/>
              <a:gd name="connsiteX103" fmla="*/ 6841755 w 6955967"/>
              <a:gd name="connsiteY103" fmla="*/ 5114925 h 6858000"/>
              <a:gd name="connsiteX104" fmla="*/ 6861910 w 6955967"/>
              <a:gd name="connsiteY104" fmla="*/ 5149850 h 6858000"/>
              <a:gd name="connsiteX105" fmla="*/ 6882065 w 6955967"/>
              <a:gd name="connsiteY105" fmla="*/ 5186362 h 6858000"/>
              <a:gd name="connsiteX106" fmla="*/ 6900540 w 6955967"/>
              <a:gd name="connsiteY106" fmla="*/ 5226050 h 6858000"/>
              <a:gd name="connsiteX107" fmla="*/ 6919016 w 6955967"/>
              <a:gd name="connsiteY107" fmla="*/ 5268912 h 6858000"/>
              <a:gd name="connsiteX108" fmla="*/ 6934132 w 6955967"/>
              <a:gd name="connsiteY108" fmla="*/ 5313362 h 6858000"/>
              <a:gd name="connsiteX109" fmla="*/ 6944210 w 6955967"/>
              <a:gd name="connsiteY109" fmla="*/ 5365750 h 6858000"/>
              <a:gd name="connsiteX110" fmla="*/ 6954287 w 6955967"/>
              <a:gd name="connsiteY110" fmla="*/ 5426075 h 6858000"/>
              <a:gd name="connsiteX111" fmla="*/ 6955967 w 6955967"/>
              <a:gd name="connsiteY111" fmla="*/ 5494337 h 6858000"/>
              <a:gd name="connsiteX112" fmla="*/ 6954287 w 6955967"/>
              <a:gd name="connsiteY112" fmla="*/ 5562600 h 6858000"/>
              <a:gd name="connsiteX113" fmla="*/ 6944210 w 6955967"/>
              <a:gd name="connsiteY113" fmla="*/ 5622925 h 6858000"/>
              <a:gd name="connsiteX114" fmla="*/ 6934132 w 6955967"/>
              <a:gd name="connsiteY114" fmla="*/ 5675312 h 6858000"/>
              <a:gd name="connsiteX115" fmla="*/ 6919016 w 6955967"/>
              <a:gd name="connsiteY115" fmla="*/ 5721350 h 6858000"/>
              <a:gd name="connsiteX116" fmla="*/ 6900540 w 6955967"/>
              <a:gd name="connsiteY116" fmla="*/ 5762625 h 6858000"/>
              <a:gd name="connsiteX117" fmla="*/ 6882065 w 6955967"/>
              <a:gd name="connsiteY117" fmla="*/ 5802312 h 6858000"/>
              <a:gd name="connsiteX118" fmla="*/ 6861910 w 6955967"/>
              <a:gd name="connsiteY118" fmla="*/ 5840412 h 6858000"/>
              <a:gd name="connsiteX119" fmla="*/ 6841755 w 6955967"/>
              <a:gd name="connsiteY119" fmla="*/ 5876925 h 6858000"/>
              <a:gd name="connsiteX120" fmla="*/ 6821599 w 6955967"/>
              <a:gd name="connsiteY120" fmla="*/ 5915025 h 6858000"/>
              <a:gd name="connsiteX121" fmla="*/ 6804804 w 6955967"/>
              <a:gd name="connsiteY121" fmla="*/ 5956300 h 6858000"/>
              <a:gd name="connsiteX122" fmla="*/ 6789687 w 6955967"/>
              <a:gd name="connsiteY122" fmla="*/ 6003925 h 6858000"/>
              <a:gd name="connsiteX123" fmla="*/ 6777930 w 6955967"/>
              <a:gd name="connsiteY123" fmla="*/ 6056312 h 6858000"/>
              <a:gd name="connsiteX124" fmla="*/ 6769531 w 6955967"/>
              <a:gd name="connsiteY124" fmla="*/ 6113462 h 6858000"/>
              <a:gd name="connsiteX125" fmla="*/ 6766172 w 6955967"/>
              <a:gd name="connsiteY125" fmla="*/ 6183312 h 6858000"/>
              <a:gd name="connsiteX126" fmla="*/ 6769531 w 6955967"/>
              <a:gd name="connsiteY126" fmla="*/ 6251575 h 6858000"/>
              <a:gd name="connsiteX127" fmla="*/ 6777930 w 6955967"/>
              <a:gd name="connsiteY127" fmla="*/ 6311900 h 6858000"/>
              <a:gd name="connsiteX128" fmla="*/ 6789687 w 6955967"/>
              <a:gd name="connsiteY128" fmla="*/ 6361112 h 6858000"/>
              <a:gd name="connsiteX129" fmla="*/ 6804804 w 6955967"/>
              <a:gd name="connsiteY129" fmla="*/ 6407150 h 6858000"/>
              <a:gd name="connsiteX130" fmla="*/ 6821599 w 6955967"/>
              <a:gd name="connsiteY130" fmla="*/ 6448425 h 6858000"/>
              <a:gd name="connsiteX131" fmla="*/ 6840075 w 6955967"/>
              <a:gd name="connsiteY131" fmla="*/ 6488112 h 6858000"/>
              <a:gd name="connsiteX132" fmla="*/ 6858551 w 6955967"/>
              <a:gd name="connsiteY132" fmla="*/ 6523037 h 6858000"/>
              <a:gd name="connsiteX133" fmla="*/ 6878706 w 6955967"/>
              <a:gd name="connsiteY133" fmla="*/ 6561137 h 6858000"/>
              <a:gd name="connsiteX134" fmla="*/ 6898861 w 6955967"/>
              <a:gd name="connsiteY134" fmla="*/ 6597650 h 6858000"/>
              <a:gd name="connsiteX135" fmla="*/ 6915657 w 6955967"/>
              <a:gd name="connsiteY135" fmla="*/ 6640512 h 6858000"/>
              <a:gd name="connsiteX136" fmla="*/ 6932453 w 6955967"/>
              <a:gd name="connsiteY136" fmla="*/ 6683375 h 6858000"/>
              <a:gd name="connsiteX137" fmla="*/ 6942530 w 6955967"/>
              <a:gd name="connsiteY137" fmla="*/ 6735762 h 6858000"/>
              <a:gd name="connsiteX138" fmla="*/ 6950928 w 6955967"/>
              <a:gd name="connsiteY138" fmla="*/ 6791325 h 6858000"/>
              <a:gd name="connsiteX139" fmla="*/ 6955967 w 6955967"/>
              <a:gd name="connsiteY139" fmla="*/ 6858000 h 6858000"/>
              <a:gd name="connsiteX140" fmla="*/ 0 w 6955967"/>
              <a:gd name="connsiteY140" fmla="*/ 6858000 h 6858000"/>
              <a:gd name="connsiteX141" fmla="*/ 0 w 6955967"/>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955967" h="6858000">
                <a:moveTo>
                  <a:pt x="0" y="0"/>
                </a:moveTo>
                <a:lnTo>
                  <a:pt x="6955967" y="0"/>
                </a:lnTo>
                <a:lnTo>
                  <a:pt x="6950928" y="66675"/>
                </a:lnTo>
                <a:lnTo>
                  <a:pt x="6942530" y="122237"/>
                </a:lnTo>
                <a:lnTo>
                  <a:pt x="6932453" y="174625"/>
                </a:lnTo>
                <a:lnTo>
                  <a:pt x="6915657" y="217487"/>
                </a:lnTo>
                <a:lnTo>
                  <a:pt x="6898861" y="260350"/>
                </a:lnTo>
                <a:lnTo>
                  <a:pt x="6878706" y="296862"/>
                </a:lnTo>
                <a:lnTo>
                  <a:pt x="6858551" y="334962"/>
                </a:lnTo>
                <a:lnTo>
                  <a:pt x="6840075" y="369887"/>
                </a:lnTo>
                <a:lnTo>
                  <a:pt x="6821599" y="409575"/>
                </a:lnTo>
                <a:lnTo>
                  <a:pt x="6804804" y="450850"/>
                </a:lnTo>
                <a:lnTo>
                  <a:pt x="6789687" y="496887"/>
                </a:lnTo>
                <a:lnTo>
                  <a:pt x="6777930" y="546100"/>
                </a:lnTo>
                <a:lnTo>
                  <a:pt x="6769531" y="606425"/>
                </a:lnTo>
                <a:lnTo>
                  <a:pt x="6766172" y="673100"/>
                </a:lnTo>
                <a:lnTo>
                  <a:pt x="6769531" y="744537"/>
                </a:lnTo>
                <a:lnTo>
                  <a:pt x="6777930" y="801687"/>
                </a:lnTo>
                <a:lnTo>
                  <a:pt x="6789687" y="854075"/>
                </a:lnTo>
                <a:lnTo>
                  <a:pt x="6804804" y="901700"/>
                </a:lnTo>
                <a:lnTo>
                  <a:pt x="6821599" y="942975"/>
                </a:lnTo>
                <a:lnTo>
                  <a:pt x="6841755" y="981075"/>
                </a:lnTo>
                <a:lnTo>
                  <a:pt x="6861910" y="1017587"/>
                </a:lnTo>
                <a:lnTo>
                  <a:pt x="6882065" y="1055687"/>
                </a:lnTo>
                <a:lnTo>
                  <a:pt x="6900540" y="1095375"/>
                </a:lnTo>
                <a:lnTo>
                  <a:pt x="6919016" y="1136650"/>
                </a:lnTo>
                <a:lnTo>
                  <a:pt x="6934132" y="1182687"/>
                </a:lnTo>
                <a:lnTo>
                  <a:pt x="6944210" y="1235075"/>
                </a:lnTo>
                <a:lnTo>
                  <a:pt x="6954287" y="1295400"/>
                </a:lnTo>
                <a:lnTo>
                  <a:pt x="6955967" y="1363662"/>
                </a:lnTo>
                <a:lnTo>
                  <a:pt x="6954287" y="1431925"/>
                </a:lnTo>
                <a:lnTo>
                  <a:pt x="6944210" y="1492250"/>
                </a:lnTo>
                <a:lnTo>
                  <a:pt x="6934132" y="1544637"/>
                </a:lnTo>
                <a:lnTo>
                  <a:pt x="6919016" y="1589087"/>
                </a:lnTo>
                <a:lnTo>
                  <a:pt x="6900540" y="1631950"/>
                </a:lnTo>
                <a:lnTo>
                  <a:pt x="6882065" y="1671637"/>
                </a:lnTo>
                <a:lnTo>
                  <a:pt x="6861910" y="1708150"/>
                </a:lnTo>
                <a:lnTo>
                  <a:pt x="6841755" y="1743075"/>
                </a:lnTo>
                <a:lnTo>
                  <a:pt x="6821599" y="1782762"/>
                </a:lnTo>
                <a:lnTo>
                  <a:pt x="6804804" y="1824037"/>
                </a:lnTo>
                <a:lnTo>
                  <a:pt x="6789687" y="1870075"/>
                </a:lnTo>
                <a:lnTo>
                  <a:pt x="6777930" y="1922462"/>
                </a:lnTo>
                <a:lnTo>
                  <a:pt x="6769531" y="1982787"/>
                </a:lnTo>
                <a:lnTo>
                  <a:pt x="6766172" y="2051050"/>
                </a:lnTo>
                <a:lnTo>
                  <a:pt x="6769531" y="2119312"/>
                </a:lnTo>
                <a:lnTo>
                  <a:pt x="6777930" y="2179637"/>
                </a:lnTo>
                <a:lnTo>
                  <a:pt x="6789687" y="2232025"/>
                </a:lnTo>
                <a:lnTo>
                  <a:pt x="6804804" y="2278062"/>
                </a:lnTo>
                <a:lnTo>
                  <a:pt x="6821599" y="2319337"/>
                </a:lnTo>
                <a:lnTo>
                  <a:pt x="6841755" y="2359025"/>
                </a:lnTo>
                <a:lnTo>
                  <a:pt x="6861910" y="2395537"/>
                </a:lnTo>
                <a:lnTo>
                  <a:pt x="6882065" y="2433637"/>
                </a:lnTo>
                <a:lnTo>
                  <a:pt x="6900540" y="2471737"/>
                </a:lnTo>
                <a:lnTo>
                  <a:pt x="6919016" y="2513012"/>
                </a:lnTo>
                <a:lnTo>
                  <a:pt x="6934132" y="2560637"/>
                </a:lnTo>
                <a:lnTo>
                  <a:pt x="6944210" y="2613025"/>
                </a:lnTo>
                <a:lnTo>
                  <a:pt x="6954287" y="2671762"/>
                </a:lnTo>
                <a:lnTo>
                  <a:pt x="6955967" y="2741612"/>
                </a:lnTo>
                <a:lnTo>
                  <a:pt x="6954287" y="2809875"/>
                </a:lnTo>
                <a:lnTo>
                  <a:pt x="6944210" y="2868612"/>
                </a:lnTo>
                <a:lnTo>
                  <a:pt x="6934132" y="2922587"/>
                </a:lnTo>
                <a:lnTo>
                  <a:pt x="6919016" y="2967037"/>
                </a:lnTo>
                <a:lnTo>
                  <a:pt x="6900540" y="3009900"/>
                </a:lnTo>
                <a:lnTo>
                  <a:pt x="6882065" y="3046412"/>
                </a:lnTo>
                <a:lnTo>
                  <a:pt x="6861910" y="3084512"/>
                </a:lnTo>
                <a:lnTo>
                  <a:pt x="6841755" y="3121025"/>
                </a:lnTo>
                <a:lnTo>
                  <a:pt x="6821599" y="3160712"/>
                </a:lnTo>
                <a:lnTo>
                  <a:pt x="6804804" y="3201987"/>
                </a:lnTo>
                <a:lnTo>
                  <a:pt x="6789687" y="3248025"/>
                </a:lnTo>
                <a:lnTo>
                  <a:pt x="6777930" y="3300412"/>
                </a:lnTo>
                <a:lnTo>
                  <a:pt x="6769531" y="3360737"/>
                </a:lnTo>
                <a:lnTo>
                  <a:pt x="6766172" y="3427412"/>
                </a:lnTo>
                <a:lnTo>
                  <a:pt x="6769531" y="3497262"/>
                </a:lnTo>
                <a:lnTo>
                  <a:pt x="6777930" y="3557587"/>
                </a:lnTo>
                <a:lnTo>
                  <a:pt x="6789687" y="3609975"/>
                </a:lnTo>
                <a:lnTo>
                  <a:pt x="6804804" y="3656012"/>
                </a:lnTo>
                <a:lnTo>
                  <a:pt x="6821599" y="3697287"/>
                </a:lnTo>
                <a:lnTo>
                  <a:pt x="6841755" y="3736975"/>
                </a:lnTo>
                <a:lnTo>
                  <a:pt x="6882065" y="3811587"/>
                </a:lnTo>
                <a:lnTo>
                  <a:pt x="6900540" y="3848100"/>
                </a:lnTo>
                <a:lnTo>
                  <a:pt x="6919016" y="3890962"/>
                </a:lnTo>
                <a:lnTo>
                  <a:pt x="6934132" y="3935412"/>
                </a:lnTo>
                <a:lnTo>
                  <a:pt x="6944210" y="3987800"/>
                </a:lnTo>
                <a:lnTo>
                  <a:pt x="6954287" y="4048125"/>
                </a:lnTo>
                <a:lnTo>
                  <a:pt x="6955967" y="4116387"/>
                </a:lnTo>
                <a:lnTo>
                  <a:pt x="6954287" y="4186237"/>
                </a:lnTo>
                <a:lnTo>
                  <a:pt x="6944210" y="4244975"/>
                </a:lnTo>
                <a:lnTo>
                  <a:pt x="6934132" y="4297362"/>
                </a:lnTo>
                <a:lnTo>
                  <a:pt x="6919016" y="4343400"/>
                </a:lnTo>
                <a:lnTo>
                  <a:pt x="6900540" y="4386262"/>
                </a:lnTo>
                <a:lnTo>
                  <a:pt x="6882065" y="4424362"/>
                </a:lnTo>
                <a:lnTo>
                  <a:pt x="6841755" y="4498975"/>
                </a:lnTo>
                <a:lnTo>
                  <a:pt x="6821599" y="4537075"/>
                </a:lnTo>
                <a:lnTo>
                  <a:pt x="6804804" y="4579937"/>
                </a:lnTo>
                <a:lnTo>
                  <a:pt x="6789687" y="4625975"/>
                </a:lnTo>
                <a:lnTo>
                  <a:pt x="6777930" y="4678362"/>
                </a:lnTo>
                <a:lnTo>
                  <a:pt x="6769531" y="4738687"/>
                </a:lnTo>
                <a:lnTo>
                  <a:pt x="6766172" y="4806950"/>
                </a:lnTo>
                <a:lnTo>
                  <a:pt x="6769531" y="4875212"/>
                </a:lnTo>
                <a:lnTo>
                  <a:pt x="6777930" y="4935537"/>
                </a:lnTo>
                <a:lnTo>
                  <a:pt x="6789687" y="4987925"/>
                </a:lnTo>
                <a:lnTo>
                  <a:pt x="6804804" y="5033962"/>
                </a:lnTo>
                <a:lnTo>
                  <a:pt x="6821599" y="5075237"/>
                </a:lnTo>
                <a:lnTo>
                  <a:pt x="6841755" y="5114925"/>
                </a:lnTo>
                <a:lnTo>
                  <a:pt x="6861910" y="5149850"/>
                </a:lnTo>
                <a:lnTo>
                  <a:pt x="6882065" y="5186362"/>
                </a:lnTo>
                <a:lnTo>
                  <a:pt x="6900540" y="5226050"/>
                </a:lnTo>
                <a:lnTo>
                  <a:pt x="6919016" y="5268912"/>
                </a:lnTo>
                <a:lnTo>
                  <a:pt x="6934132" y="5313362"/>
                </a:lnTo>
                <a:lnTo>
                  <a:pt x="6944210" y="5365750"/>
                </a:lnTo>
                <a:lnTo>
                  <a:pt x="6954287" y="5426075"/>
                </a:lnTo>
                <a:lnTo>
                  <a:pt x="6955967" y="5494337"/>
                </a:lnTo>
                <a:lnTo>
                  <a:pt x="6954287" y="5562600"/>
                </a:lnTo>
                <a:lnTo>
                  <a:pt x="6944210" y="5622925"/>
                </a:lnTo>
                <a:lnTo>
                  <a:pt x="6934132" y="5675312"/>
                </a:lnTo>
                <a:lnTo>
                  <a:pt x="6919016" y="5721350"/>
                </a:lnTo>
                <a:lnTo>
                  <a:pt x="6900540" y="5762625"/>
                </a:lnTo>
                <a:lnTo>
                  <a:pt x="6882065" y="5802312"/>
                </a:lnTo>
                <a:lnTo>
                  <a:pt x="6861910" y="5840412"/>
                </a:lnTo>
                <a:lnTo>
                  <a:pt x="6841755" y="5876925"/>
                </a:lnTo>
                <a:lnTo>
                  <a:pt x="6821599" y="5915025"/>
                </a:lnTo>
                <a:lnTo>
                  <a:pt x="6804804" y="5956300"/>
                </a:lnTo>
                <a:lnTo>
                  <a:pt x="6789687" y="6003925"/>
                </a:lnTo>
                <a:lnTo>
                  <a:pt x="6777930" y="6056312"/>
                </a:lnTo>
                <a:lnTo>
                  <a:pt x="6769531" y="6113462"/>
                </a:lnTo>
                <a:lnTo>
                  <a:pt x="6766172" y="6183312"/>
                </a:lnTo>
                <a:lnTo>
                  <a:pt x="6769531" y="6251575"/>
                </a:lnTo>
                <a:lnTo>
                  <a:pt x="6777930" y="6311900"/>
                </a:lnTo>
                <a:lnTo>
                  <a:pt x="6789687" y="6361112"/>
                </a:lnTo>
                <a:lnTo>
                  <a:pt x="6804804" y="6407150"/>
                </a:lnTo>
                <a:lnTo>
                  <a:pt x="6821599" y="6448425"/>
                </a:lnTo>
                <a:lnTo>
                  <a:pt x="6840075" y="6488112"/>
                </a:lnTo>
                <a:lnTo>
                  <a:pt x="6858551" y="6523037"/>
                </a:lnTo>
                <a:lnTo>
                  <a:pt x="6878706" y="6561137"/>
                </a:lnTo>
                <a:lnTo>
                  <a:pt x="6898861" y="6597650"/>
                </a:lnTo>
                <a:lnTo>
                  <a:pt x="6915657" y="6640512"/>
                </a:lnTo>
                <a:lnTo>
                  <a:pt x="6932453" y="6683375"/>
                </a:lnTo>
                <a:lnTo>
                  <a:pt x="6942530" y="6735762"/>
                </a:lnTo>
                <a:lnTo>
                  <a:pt x="6950928" y="6791325"/>
                </a:lnTo>
                <a:lnTo>
                  <a:pt x="6955967" y="6858000"/>
                </a:lnTo>
                <a:lnTo>
                  <a:pt x="0" y="6858000"/>
                </a:lnTo>
                <a:lnTo>
                  <a:pt x="0" y="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p:cNvSpPr>
            <a:spLocks noGrp="1"/>
          </p:cNvSpPr>
          <p:nvPr>
            <p:ph type="title"/>
          </p:nvPr>
        </p:nvSpPr>
        <p:spPr>
          <a:xfrm>
            <a:off x="736801" y="637200"/>
            <a:ext cx="5359200" cy="5583600"/>
          </a:xfrm>
        </p:spPr>
        <p:txBody>
          <a:bodyPr vert="horz" lIns="91440" tIns="45720" rIns="91440" bIns="45720" rtlCol="0" anchor="ctr">
            <a:normAutofit/>
          </a:bodyPr>
          <a:lstStyle/>
          <a:p>
            <a:pPr algn="ctr"/>
            <a:r>
              <a:rPr lang="en-US" sz="8800" kern="1200">
                <a:solidFill>
                  <a:schemeClr val="tx1"/>
                </a:solidFill>
                <a:latin typeface="+mj-lt"/>
                <a:ea typeface="+mj-ea"/>
                <a:cs typeface="+mj-cs"/>
              </a:rPr>
              <a:t>Child PTSD Symptom Scale- </a:t>
            </a:r>
            <a:br>
              <a:rPr lang="en-US" sz="8800" kern="1200">
                <a:solidFill>
                  <a:schemeClr val="tx1"/>
                </a:solidFill>
                <a:latin typeface="+mj-lt"/>
                <a:ea typeface="+mj-ea"/>
                <a:cs typeface="+mj-cs"/>
              </a:rPr>
            </a:br>
            <a:r>
              <a:rPr lang="en-US" sz="8800" kern="1200">
                <a:solidFill>
                  <a:schemeClr val="tx1"/>
                </a:solidFill>
                <a:latin typeface="+mj-lt"/>
                <a:ea typeface="+mj-ea"/>
                <a:cs typeface="+mj-cs"/>
              </a:rPr>
              <a:t>Caregiver</a:t>
            </a:r>
          </a:p>
        </p:txBody>
      </p:sp>
      <p:sp useBgFill="1">
        <p:nvSpPr>
          <p:cNvPr id="25" name="Freeform: Shape 24">
            <a:extLst>
              <a:ext uri="{FF2B5EF4-FFF2-40B4-BE49-F238E27FC236}">
                <a16:creationId xmlns:a16="http://schemas.microsoft.com/office/drawing/2014/main" id="{6C0140D0-CF1D-4663-AE31-2C6D3D22F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10553" y="0"/>
            <a:ext cx="5281447" cy="6858000"/>
          </a:xfrm>
          <a:custGeom>
            <a:avLst/>
            <a:gdLst>
              <a:gd name="connsiteX0" fmla="*/ 189795 w 5281447"/>
              <a:gd name="connsiteY0" fmla="*/ 0 h 6858000"/>
              <a:gd name="connsiteX1" fmla="*/ 4443250 w 5281447"/>
              <a:gd name="connsiteY1" fmla="*/ 0 h 6858000"/>
              <a:gd name="connsiteX2" fmla="*/ 5138140 w 5281447"/>
              <a:gd name="connsiteY2" fmla="*/ 0 h 6858000"/>
              <a:gd name="connsiteX3" fmla="*/ 5281447 w 5281447"/>
              <a:gd name="connsiteY3" fmla="*/ 0 h 6858000"/>
              <a:gd name="connsiteX4" fmla="*/ 5281447 w 5281447"/>
              <a:gd name="connsiteY4" fmla="*/ 6858000 h 6858000"/>
              <a:gd name="connsiteX5" fmla="*/ 5138140 w 5281447"/>
              <a:gd name="connsiteY5" fmla="*/ 6858000 h 6858000"/>
              <a:gd name="connsiteX6" fmla="*/ 4443250 w 5281447"/>
              <a:gd name="connsiteY6" fmla="*/ 6858000 h 6858000"/>
              <a:gd name="connsiteX7" fmla="*/ 189795 w 5281447"/>
              <a:gd name="connsiteY7" fmla="*/ 6858000 h 6858000"/>
              <a:gd name="connsiteX8" fmla="*/ 184756 w 5281447"/>
              <a:gd name="connsiteY8" fmla="*/ 6791325 h 6858000"/>
              <a:gd name="connsiteX9" fmla="*/ 176358 w 5281447"/>
              <a:gd name="connsiteY9" fmla="*/ 6735762 h 6858000"/>
              <a:gd name="connsiteX10" fmla="*/ 166281 w 5281447"/>
              <a:gd name="connsiteY10" fmla="*/ 6683375 h 6858000"/>
              <a:gd name="connsiteX11" fmla="*/ 149485 w 5281447"/>
              <a:gd name="connsiteY11" fmla="*/ 6640512 h 6858000"/>
              <a:gd name="connsiteX12" fmla="*/ 132689 w 5281447"/>
              <a:gd name="connsiteY12" fmla="*/ 6597650 h 6858000"/>
              <a:gd name="connsiteX13" fmla="*/ 112534 w 5281447"/>
              <a:gd name="connsiteY13" fmla="*/ 6561137 h 6858000"/>
              <a:gd name="connsiteX14" fmla="*/ 92379 w 5281447"/>
              <a:gd name="connsiteY14" fmla="*/ 6523037 h 6858000"/>
              <a:gd name="connsiteX15" fmla="*/ 73903 w 5281447"/>
              <a:gd name="connsiteY15" fmla="*/ 6488112 h 6858000"/>
              <a:gd name="connsiteX16" fmla="*/ 55427 w 5281447"/>
              <a:gd name="connsiteY16" fmla="*/ 6448425 h 6858000"/>
              <a:gd name="connsiteX17" fmla="*/ 38632 w 5281447"/>
              <a:gd name="connsiteY17" fmla="*/ 6407150 h 6858000"/>
              <a:gd name="connsiteX18" fmla="*/ 23515 w 5281447"/>
              <a:gd name="connsiteY18" fmla="*/ 6361112 h 6858000"/>
              <a:gd name="connsiteX19" fmla="*/ 11758 w 5281447"/>
              <a:gd name="connsiteY19" fmla="*/ 6311900 h 6858000"/>
              <a:gd name="connsiteX20" fmla="*/ 3359 w 5281447"/>
              <a:gd name="connsiteY20" fmla="*/ 6251575 h 6858000"/>
              <a:gd name="connsiteX21" fmla="*/ 0 w 5281447"/>
              <a:gd name="connsiteY21" fmla="*/ 6183312 h 6858000"/>
              <a:gd name="connsiteX22" fmla="*/ 3359 w 5281447"/>
              <a:gd name="connsiteY22" fmla="*/ 6113462 h 6858000"/>
              <a:gd name="connsiteX23" fmla="*/ 11758 w 5281447"/>
              <a:gd name="connsiteY23" fmla="*/ 6056312 h 6858000"/>
              <a:gd name="connsiteX24" fmla="*/ 23515 w 5281447"/>
              <a:gd name="connsiteY24" fmla="*/ 6003925 h 6858000"/>
              <a:gd name="connsiteX25" fmla="*/ 38632 w 5281447"/>
              <a:gd name="connsiteY25" fmla="*/ 5956300 h 6858000"/>
              <a:gd name="connsiteX26" fmla="*/ 55427 w 5281447"/>
              <a:gd name="connsiteY26" fmla="*/ 5915025 h 6858000"/>
              <a:gd name="connsiteX27" fmla="*/ 75583 w 5281447"/>
              <a:gd name="connsiteY27" fmla="*/ 5876925 h 6858000"/>
              <a:gd name="connsiteX28" fmla="*/ 95738 w 5281447"/>
              <a:gd name="connsiteY28" fmla="*/ 5840412 h 6858000"/>
              <a:gd name="connsiteX29" fmla="*/ 115893 w 5281447"/>
              <a:gd name="connsiteY29" fmla="*/ 5802312 h 6858000"/>
              <a:gd name="connsiteX30" fmla="*/ 134368 w 5281447"/>
              <a:gd name="connsiteY30" fmla="*/ 5762625 h 6858000"/>
              <a:gd name="connsiteX31" fmla="*/ 152844 w 5281447"/>
              <a:gd name="connsiteY31" fmla="*/ 5721350 h 6858000"/>
              <a:gd name="connsiteX32" fmla="*/ 167960 w 5281447"/>
              <a:gd name="connsiteY32" fmla="*/ 5675312 h 6858000"/>
              <a:gd name="connsiteX33" fmla="*/ 178038 w 5281447"/>
              <a:gd name="connsiteY33" fmla="*/ 5622925 h 6858000"/>
              <a:gd name="connsiteX34" fmla="*/ 188115 w 5281447"/>
              <a:gd name="connsiteY34" fmla="*/ 5562600 h 6858000"/>
              <a:gd name="connsiteX35" fmla="*/ 189795 w 5281447"/>
              <a:gd name="connsiteY35" fmla="*/ 5494337 h 6858000"/>
              <a:gd name="connsiteX36" fmla="*/ 188115 w 5281447"/>
              <a:gd name="connsiteY36" fmla="*/ 5426075 h 6858000"/>
              <a:gd name="connsiteX37" fmla="*/ 178038 w 5281447"/>
              <a:gd name="connsiteY37" fmla="*/ 5365750 h 6858000"/>
              <a:gd name="connsiteX38" fmla="*/ 167960 w 5281447"/>
              <a:gd name="connsiteY38" fmla="*/ 5313362 h 6858000"/>
              <a:gd name="connsiteX39" fmla="*/ 152844 w 5281447"/>
              <a:gd name="connsiteY39" fmla="*/ 5268912 h 6858000"/>
              <a:gd name="connsiteX40" fmla="*/ 134368 w 5281447"/>
              <a:gd name="connsiteY40" fmla="*/ 5226050 h 6858000"/>
              <a:gd name="connsiteX41" fmla="*/ 115893 w 5281447"/>
              <a:gd name="connsiteY41" fmla="*/ 5186362 h 6858000"/>
              <a:gd name="connsiteX42" fmla="*/ 95738 w 5281447"/>
              <a:gd name="connsiteY42" fmla="*/ 5149850 h 6858000"/>
              <a:gd name="connsiteX43" fmla="*/ 75583 w 5281447"/>
              <a:gd name="connsiteY43" fmla="*/ 5114925 h 6858000"/>
              <a:gd name="connsiteX44" fmla="*/ 55427 w 5281447"/>
              <a:gd name="connsiteY44" fmla="*/ 5075237 h 6858000"/>
              <a:gd name="connsiteX45" fmla="*/ 38632 w 5281447"/>
              <a:gd name="connsiteY45" fmla="*/ 5033962 h 6858000"/>
              <a:gd name="connsiteX46" fmla="*/ 23515 w 5281447"/>
              <a:gd name="connsiteY46" fmla="*/ 4987925 h 6858000"/>
              <a:gd name="connsiteX47" fmla="*/ 11758 w 5281447"/>
              <a:gd name="connsiteY47" fmla="*/ 4935537 h 6858000"/>
              <a:gd name="connsiteX48" fmla="*/ 3359 w 5281447"/>
              <a:gd name="connsiteY48" fmla="*/ 4875212 h 6858000"/>
              <a:gd name="connsiteX49" fmla="*/ 0 w 5281447"/>
              <a:gd name="connsiteY49" fmla="*/ 4806950 h 6858000"/>
              <a:gd name="connsiteX50" fmla="*/ 3359 w 5281447"/>
              <a:gd name="connsiteY50" fmla="*/ 4738687 h 6858000"/>
              <a:gd name="connsiteX51" fmla="*/ 11758 w 5281447"/>
              <a:gd name="connsiteY51" fmla="*/ 4678362 h 6858000"/>
              <a:gd name="connsiteX52" fmla="*/ 23515 w 5281447"/>
              <a:gd name="connsiteY52" fmla="*/ 4625975 h 6858000"/>
              <a:gd name="connsiteX53" fmla="*/ 38632 w 5281447"/>
              <a:gd name="connsiteY53" fmla="*/ 4579937 h 6858000"/>
              <a:gd name="connsiteX54" fmla="*/ 55427 w 5281447"/>
              <a:gd name="connsiteY54" fmla="*/ 4537075 h 6858000"/>
              <a:gd name="connsiteX55" fmla="*/ 75583 w 5281447"/>
              <a:gd name="connsiteY55" fmla="*/ 4498975 h 6858000"/>
              <a:gd name="connsiteX56" fmla="*/ 115893 w 5281447"/>
              <a:gd name="connsiteY56" fmla="*/ 4424362 h 6858000"/>
              <a:gd name="connsiteX57" fmla="*/ 134368 w 5281447"/>
              <a:gd name="connsiteY57" fmla="*/ 4386262 h 6858000"/>
              <a:gd name="connsiteX58" fmla="*/ 152844 w 5281447"/>
              <a:gd name="connsiteY58" fmla="*/ 4343400 h 6858000"/>
              <a:gd name="connsiteX59" fmla="*/ 167960 w 5281447"/>
              <a:gd name="connsiteY59" fmla="*/ 4297362 h 6858000"/>
              <a:gd name="connsiteX60" fmla="*/ 178038 w 5281447"/>
              <a:gd name="connsiteY60" fmla="*/ 4244975 h 6858000"/>
              <a:gd name="connsiteX61" fmla="*/ 188115 w 5281447"/>
              <a:gd name="connsiteY61" fmla="*/ 4186237 h 6858000"/>
              <a:gd name="connsiteX62" fmla="*/ 189795 w 5281447"/>
              <a:gd name="connsiteY62" fmla="*/ 4116387 h 6858000"/>
              <a:gd name="connsiteX63" fmla="*/ 188115 w 5281447"/>
              <a:gd name="connsiteY63" fmla="*/ 4048125 h 6858000"/>
              <a:gd name="connsiteX64" fmla="*/ 178038 w 5281447"/>
              <a:gd name="connsiteY64" fmla="*/ 3987800 h 6858000"/>
              <a:gd name="connsiteX65" fmla="*/ 167960 w 5281447"/>
              <a:gd name="connsiteY65" fmla="*/ 3935412 h 6858000"/>
              <a:gd name="connsiteX66" fmla="*/ 152844 w 5281447"/>
              <a:gd name="connsiteY66" fmla="*/ 3890962 h 6858000"/>
              <a:gd name="connsiteX67" fmla="*/ 134368 w 5281447"/>
              <a:gd name="connsiteY67" fmla="*/ 3848100 h 6858000"/>
              <a:gd name="connsiteX68" fmla="*/ 115893 w 5281447"/>
              <a:gd name="connsiteY68" fmla="*/ 3811587 h 6858000"/>
              <a:gd name="connsiteX69" fmla="*/ 75583 w 5281447"/>
              <a:gd name="connsiteY69" fmla="*/ 3736975 h 6858000"/>
              <a:gd name="connsiteX70" fmla="*/ 55427 w 5281447"/>
              <a:gd name="connsiteY70" fmla="*/ 3697287 h 6858000"/>
              <a:gd name="connsiteX71" fmla="*/ 38632 w 5281447"/>
              <a:gd name="connsiteY71" fmla="*/ 3656012 h 6858000"/>
              <a:gd name="connsiteX72" fmla="*/ 23515 w 5281447"/>
              <a:gd name="connsiteY72" fmla="*/ 3609975 h 6858000"/>
              <a:gd name="connsiteX73" fmla="*/ 11758 w 5281447"/>
              <a:gd name="connsiteY73" fmla="*/ 3557587 h 6858000"/>
              <a:gd name="connsiteX74" fmla="*/ 3359 w 5281447"/>
              <a:gd name="connsiteY74" fmla="*/ 3497262 h 6858000"/>
              <a:gd name="connsiteX75" fmla="*/ 0 w 5281447"/>
              <a:gd name="connsiteY75" fmla="*/ 3427412 h 6858000"/>
              <a:gd name="connsiteX76" fmla="*/ 3359 w 5281447"/>
              <a:gd name="connsiteY76" fmla="*/ 3360737 h 6858000"/>
              <a:gd name="connsiteX77" fmla="*/ 11758 w 5281447"/>
              <a:gd name="connsiteY77" fmla="*/ 3300412 h 6858000"/>
              <a:gd name="connsiteX78" fmla="*/ 23515 w 5281447"/>
              <a:gd name="connsiteY78" fmla="*/ 3248025 h 6858000"/>
              <a:gd name="connsiteX79" fmla="*/ 38632 w 5281447"/>
              <a:gd name="connsiteY79" fmla="*/ 3201987 h 6858000"/>
              <a:gd name="connsiteX80" fmla="*/ 55427 w 5281447"/>
              <a:gd name="connsiteY80" fmla="*/ 3160712 h 6858000"/>
              <a:gd name="connsiteX81" fmla="*/ 75583 w 5281447"/>
              <a:gd name="connsiteY81" fmla="*/ 3121025 h 6858000"/>
              <a:gd name="connsiteX82" fmla="*/ 95738 w 5281447"/>
              <a:gd name="connsiteY82" fmla="*/ 3084512 h 6858000"/>
              <a:gd name="connsiteX83" fmla="*/ 115893 w 5281447"/>
              <a:gd name="connsiteY83" fmla="*/ 3046412 h 6858000"/>
              <a:gd name="connsiteX84" fmla="*/ 134368 w 5281447"/>
              <a:gd name="connsiteY84" fmla="*/ 3009900 h 6858000"/>
              <a:gd name="connsiteX85" fmla="*/ 152844 w 5281447"/>
              <a:gd name="connsiteY85" fmla="*/ 2967037 h 6858000"/>
              <a:gd name="connsiteX86" fmla="*/ 167960 w 5281447"/>
              <a:gd name="connsiteY86" fmla="*/ 2922587 h 6858000"/>
              <a:gd name="connsiteX87" fmla="*/ 178038 w 5281447"/>
              <a:gd name="connsiteY87" fmla="*/ 2868612 h 6858000"/>
              <a:gd name="connsiteX88" fmla="*/ 188115 w 5281447"/>
              <a:gd name="connsiteY88" fmla="*/ 2809875 h 6858000"/>
              <a:gd name="connsiteX89" fmla="*/ 189795 w 5281447"/>
              <a:gd name="connsiteY89" fmla="*/ 2741612 h 6858000"/>
              <a:gd name="connsiteX90" fmla="*/ 188115 w 5281447"/>
              <a:gd name="connsiteY90" fmla="*/ 2671762 h 6858000"/>
              <a:gd name="connsiteX91" fmla="*/ 178038 w 5281447"/>
              <a:gd name="connsiteY91" fmla="*/ 2613025 h 6858000"/>
              <a:gd name="connsiteX92" fmla="*/ 167960 w 5281447"/>
              <a:gd name="connsiteY92" fmla="*/ 2560637 h 6858000"/>
              <a:gd name="connsiteX93" fmla="*/ 152844 w 5281447"/>
              <a:gd name="connsiteY93" fmla="*/ 2513012 h 6858000"/>
              <a:gd name="connsiteX94" fmla="*/ 134368 w 5281447"/>
              <a:gd name="connsiteY94" fmla="*/ 2471737 h 6858000"/>
              <a:gd name="connsiteX95" fmla="*/ 115893 w 5281447"/>
              <a:gd name="connsiteY95" fmla="*/ 2433637 h 6858000"/>
              <a:gd name="connsiteX96" fmla="*/ 95738 w 5281447"/>
              <a:gd name="connsiteY96" fmla="*/ 2395537 h 6858000"/>
              <a:gd name="connsiteX97" fmla="*/ 75583 w 5281447"/>
              <a:gd name="connsiteY97" fmla="*/ 2359025 h 6858000"/>
              <a:gd name="connsiteX98" fmla="*/ 55427 w 5281447"/>
              <a:gd name="connsiteY98" fmla="*/ 2319337 h 6858000"/>
              <a:gd name="connsiteX99" fmla="*/ 38632 w 5281447"/>
              <a:gd name="connsiteY99" fmla="*/ 2278062 h 6858000"/>
              <a:gd name="connsiteX100" fmla="*/ 23515 w 5281447"/>
              <a:gd name="connsiteY100" fmla="*/ 2232025 h 6858000"/>
              <a:gd name="connsiteX101" fmla="*/ 11758 w 5281447"/>
              <a:gd name="connsiteY101" fmla="*/ 2179637 h 6858000"/>
              <a:gd name="connsiteX102" fmla="*/ 3359 w 5281447"/>
              <a:gd name="connsiteY102" fmla="*/ 2119312 h 6858000"/>
              <a:gd name="connsiteX103" fmla="*/ 0 w 5281447"/>
              <a:gd name="connsiteY103" fmla="*/ 2051050 h 6858000"/>
              <a:gd name="connsiteX104" fmla="*/ 3359 w 5281447"/>
              <a:gd name="connsiteY104" fmla="*/ 1982787 h 6858000"/>
              <a:gd name="connsiteX105" fmla="*/ 11758 w 5281447"/>
              <a:gd name="connsiteY105" fmla="*/ 1922462 h 6858000"/>
              <a:gd name="connsiteX106" fmla="*/ 23515 w 5281447"/>
              <a:gd name="connsiteY106" fmla="*/ 1870075 h 6858000"/>
              <a:gd name="connsiteX107" fmla="*/ 38632 w 5281447"/>
              <a:gd name="connsiteY107" fmla="*/ 1824037 h 6858000"/>
              <a:gd name="connsiteX108" fmla="*/ 55427 w 5281447"/>
              <a:gd name="connsiteY108" fmla="*/ 1782762 h 6858000"/>
              <a:gd name="connsiteX109" fmla="*/ 75583 w 5281447"/>
              <a:gd name="connsiteY109" fmla="*/ 1743075 h 6858000"/>
              <a:gd name="connsiteX110" fmla="*/ 95738 w 5281447"/>
              <a:gd name="connsiteY110" fmla="*/ 1708150 h 6858000"/>
              <a:gd name="connsiteX111" fmla="*/ 115893 w 5281447"/>
              <a:gd name="connsiteY111" fmla="*/ 1671637 h 6858000"/>
              <a:gd name="connsiteX112" fmla="*/ 134368 w 5281447"/>
              <a:gd name="connsiteY112" fmla="*/ 1631950 h 6858000"/>
              <a:gd name="connsiteX113" fmla="*/ 152844 w 5281447"/>
              <a:gd name="connsiteY113" fmla="*/ 1589087 h 6858000"/>
              <a:gd name="connsiteX114" fmla="*/ 167960 w 5281447"/>
              <a:gd name="connsiteY114" fmla="*/ 1544637 h 6858000"/>
              <a:gd name="connsiteX115" fmla="*/ 178038 w 5281447"/>
              <a:gd name="connsiteY115" fmla="*/ 1492250 h 6858000"/>
              <a:gd name="connsiteX116" fmla="*/ 188115 w 5281447"/>
              <a:gd name="connsiteY116" fmla="*/ 1431925 h 6858000"/>
              <a:gd name="connsiteX117" fmla="*/ 189795 w 5281447"/>
              <a:gd name="connsiteY117" fmla="*/ 1363662 h 6858000"/>
              <a:gd name="connsiteX118" fmla="*/ 188115 w 5281447"/>
              <a:gd name="connsiteY118" fmla="*/ 1295400 h 6858000"/>
              <a:gd name="connsiteX119" fmla="*/ 178038 w 5281447"/>
              <a:gd name="connsiteY119" fmla="*/ 1235075 h 6858000"/>
              <a:gd name="connsiteX120" fmla="*/ 167960 w 5281447"/>
              <a:gd name="connsiteY120" fmla="*/ 1182687 h 6858000"/>
              <a:gd name="connsiteX121" fmla="*/ 152844 w 5281447"/>
              <a:gd name="connsiteY121" fmla="*/ 1136650 h 6858000"/>
              <a:gd name="connsiteX122" fmla="*/ 134368 w 5281447"/>
              <a:gd name="connsiteY122" fmla="*/ 1095375 h 6858000"/>
              <a:gd name="connsiteX123" fmla="*/ 115893 w 5281447"/>
              <a:gd name="connsiteY123" fmla="*/ 1055687 h 6858000"/>
              <a:gd name="connsiteX124" fmla="*/ 95738 w 5281447"/>
              <a:gd name="connsiteY124" fmla="*/ 1017587 h 6858000"/>
              <a:gd name="connsiteX125" fmla="*/ 75583 w 5281447"/>
              <a:gd name="connsiteY125" fmla="*/ 981075 h 6858000"/>
              <a:gd name="connsiteX126" fmla="*/ 55427 w 5281447"/>
              <a:gd name="connsiteY126" fmla="*/ 942975 h 6858000"/>
              <a:gd name="connsiteX127" fmla="*/ 38632 w 5281447"/>
              <a:gd name="connsiteY127" fmla="*/ 901700 h 6858000"/>
              <a:gd name="connsiteX128" fmla="*/ 23515 w 5281447"/>
              <a:gd name="connsiteY128" fmla="*/ 854075 h 6858000"/>
              <a:gd name="connsiteX129" fmla="*/ 11758 w 5281447"/>
              <a:gd name="connsiteY129" fmla="*/ 801687 h 6858000"/>
              <a:gd name="connsiteX130" fmla="*/ 3359 w 5281447"/>
              <a:gd name="connsiteY130" fmla="*/ 744537 h 6858000"/>
              <a:gd name="connsiteX131" fmla="*/ 0 w 5281447"/>
              <a:gd name="connsiteY131" fmla="*/ 673100 h 6858000"/>
              <a:gd name="connsiteX132" fmla="*/ 3359 w 5281447"/>
              <a:gd name="connsiteY132" fmla="*/ 606425 h 6858000"/>
              <a:gd name="connsiteX133" fmla="*/ 11758 w 5281447"/>
              <a:gd name="connsiteY133" fmla="*/ 546100 h 6858000"/>
              <a:gd name="connsiteX134" fmla="*/ 23515 w 5281447"/>
              <a:gd name="connsiteY134" fmla="*/ 496887 h 6858000"/>
              <a:gd name="connsiteX135" fmla="*/ 38632 w 5281447"/>
              <a:gd name="connsiteY135" fmla="*/ 450850 h 6858000"/>
              <a:gd name="connsiteX136" fmla="*/ 55427 w 5281447"/>
              <a:gd name="connsiteY136" fmla="*/ 409575 h 6858000"/>
              <a:gd name="connsiteX137" fmla="*/ 73903 w 5281447"/>
              <a:gd name="connsiteY137" fmla="*/ 369887 h 6858000"/>
              <a:gd name="connsiteX138" fmla="*/ 92379 w 5281447"/>
              <a:gd name="connsiteY138" fmla="*/ 334962 h 6858000"/>
              <a:gd name="connsiteX139" fmla="*/ 112534 w 5281447"/>
              <a:gd name="connsiteY139" fmla="*/ 296862 h 6858000"/>
              <a:gd name="connsiteX140" fmla="*/ 132689 w 5281447"/>
              <a:gd name="connsiteY140" fmla="*/ 260350 h 6858000"/>
              <a:gd name="connsiteX141" fmla="*/ 149485 w 5281447"/>
              <a:gd name="connsiteY141" fmla="*/ 217487 h 6858000"/>
              <a:gd name="connsiteX142" fmla="*/ 166281 w 5281447"/>
              <a:gd name="connsiteY142" fmla="*/ 174625 h 6858000"/>
              <a:gd name="connsiteX143" fmla="*/ 176358 w 5281447"/>
              <a:gd name="connsiteY143" fmla="*/ 122237 h 6858000"/>
              <a:gd name="connsiteX144" fmla="*/ 184756 w 5281447"/>
              <a:gd name="connsiteY144" fmla="*/ 66675 h 6858000"/>
              <a:gd name="connsiteX145" fmla="*/ 189795 w 5281447"/>
              <a:gd name="connsiteY14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281447" h="6858000">
                <a:moveTo>
                  <a:pt x="189795" y="0"/>
                </a:moveTo>
                <a:lnTo>
                  <a:pt x="4443250" y="0"/>
                </a:lnTo>
                <a:lnTo>
                  <a:pt x="5138140" y="0"/>
                </a:lnTo>
                <a:lnTo>
                  <a:pt x="5281447" y="0"/>
                </a:lnTo>
                <a:lnTo>
                  <a:pt x="5281447" y="6858000"/>
                </a:lnTo>
                <a:lnTo>
                  <a:pt x="5138140" y="6858000"/>
                </a:lnTo>
                <a:lnTo>
                  <a:pt x="4443250"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27" name="Freeform: Shape 26">
            <a:extLst>
              <a:ext uri="{FF2B5EF4-FFF2-40B4-BE49-F238E27FC236}">
                <a16:creationId xmlns:a16="http://schemas.microsoft.com/office/drawing/2014/main" id="{F0569BAF-8EBE-447D-B1D4-6AF15B773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334174" cy="6858000"/>
          </a:xfrm>
          <a:custGeom>
            <a:avLst/>
            <a:gdLst>
              <a:gd name="connsiteX0" fmla="*/ 189795 w 334174"/>
              <a:gd name="connsiteY0" fmla="*/ 0 h 6858000"/>
              <a:gd name="connsiteX1" fmla="*/ 334174 w 334174"/>
              <a:gd name="connsiteY1" fmla="*/ 0 h 6858000"/>
              <a:gd name="connsiteX2" fmla="*/ 329135 w 334174"/>
              <a:gd name="connsiteY2" fmla="*/ 66675 h 6858000"/>
              <a:gd name="connsiteX3" fmla="*/ 320737 w 334174"/>
              <a:gd name="connsiteY3" fmla="*/ 122237 h 6858000"/>
              <a:gd name="connsiteX4" fmla="*/ 310660 w 334174"/>
              <a:gd name="connsiteY4" fmla="*/ 174625 h 6858000"/>
              <a:gd name="connsiteX5" fmla="*/ 293864 w 334174"/>
              <a:gd name="connsiteY5" fmla="*/ 217487 h 6858000"/>
              <a:gd name="connsiteX6" fmla="*/ 277068 w 334174"/>
              <a:gd name="connsiteY6" fmla="*/ 260350 h 6858000"/>
              <a:gd name="connsiteX7" fmla="*/ 256913 w 334174"/>
              <a:gd name="connsiteY7" fmla="*/ 296862 h 6858000"/>
              <a:gd name="connsiteX8" fmla="*/ 236758 w 334174"/>
              <a:gd name="connsiteY8" fmla="*/ 334962 h 6858000"/>
              <a:gd name="connsiteX9" fmla="*/ 218282 w 334174"/>
              <a:gd name="connsiteY9" fmla="*/ 369887 h 6858000"/>
              <a:gd name="connsiteX10" fmla="*/ 199806 w 334174"/>
              <a:gd name="connsiteY10" fmla="*/ 409575 h 6858000"/>
              <a:gd name="connsiteX11" fmla="*/ 183011 w 334174"/>
              <a:gd name="connsiteY11" fmla="*/ 450850 h 6858000"/>
              <a:gd name="connsiteX12" fmla="*/ 167894 w 334174"/>
              <a:gd name="connsiteY12" fmla="*/ 496887 h 6858000"/>
              <a:gd name="connsiteX13" fmla="*/ 156137 w 334174"/>
              <a:gd name="connsiteY13" fmla="*/ 546100 h 6858000"/>
              <a:gd name="connsiteX14" fmla="*/ 147738 w 334174"/>
              <a:gd name="connsiteY14" fmla="*/ 606425 h 6858000"/>
              <a:gd name="connsiteX15" fmla="*/ 144379 w 334174"/>
              <a:gd name="connsiteY15" fmla="*/ 673100 h 6858000"/>
              <a:gd name="connsiteX16" fmla="*/ 147738 w 334174"/>
              <a:gd name="connsiteY16" fmla="*/ 744537 h 6858000"/>
              <a:gd name="connsiteX17" fmla="*/ 156137 w 334174"/>
              <a:gd name="connsiteY17" fmla="*/ 801687 h 6858000"/>
              <a:gd name="connsiteX18" fmla="*/ 167894 w 334174"/>
              <a:gd name="connsiteY18" fmla="*/ 854075 h 6858000"/>
              <a:gd name="connsiteX19" fmla="*/ 183011 w 334174"/>
              <a:gd name="connsiteY19" fmla="*/ 901700 h 6858000"/>
              <a:gd name="connsiteX20" fmla="*/ 199806 w 334174"/>
              <a:gd name="connsiteY20" fmla="*/ 942975 h 6858000"/>
              <a:gd name="connsiteX21" fmla="*/ 219962 w 334174"/>
              <a:gd name="connsiteY21" fmla="*/ 981075 h 6858000"/>
              <a:gd name="connsiteX22" fmla="*/ 240117 w 334174"/>
              <a:gd name="connsiteY22" fmla="*/ 1017587 h 6858000"/>
              <a:gd name="connsiteX23" fmla="*/ 260272 w 334174"/>
              <a:gd name="connsiteY23" fmla="*/ 1055687 h 6858000"/>
              <a:gd name="connsiteX24" fmla="*/ 278747 w 334174"/>
              <a:gd name="connsiteY24" fmla="*/ 1095375 h 6858000"/>
              <a:gd name="connsiteX25" fmla="*/ 297223 w 334174"/>
              <a:gd name="connsiteY25" fmla="*/ 1136650 h 6858000"/>
              <a:gd name="connsiteX26" fmla="*/ 312339 w 334174"/>
              <a:gd name="connsiteY26" fmla="*/ 1182687 h 6858000"/>
              <a:gd name="connsiteX27" fmla="*/ 322417 w 334174"/>
              <a:gd name="connsiteY27" fmla="*/ 1235075 h 6858000"/>
              <a:gd name="connsiteX28" fmla="*/ 332494 w 334174"/>
              <a:gd name="connsiteY28" fmla="*/ 1295400 h 6858000"/>
              <a:gd name="connsiteX29" fmla="*/ 334174 w 334174"/>
              <a:gd name="connsiteY29" fmla="*/ 1363662 h 6858000"/>
              <a:gd name="connsiteX30" fmla="*/ 332494 w 334174"/>
              <a:gd name="connsiteY30" fmla="*/ 1431925 h 6858000"/>
              <a:gd name="connsiteX31" fmla="*/ 322417 w 334174"/>
              <a:gd name="connsiteY31" fmla="*/ 1492250 h 6858000"/>
              <a:gd name="connsiteX32" fmla="*/ 312339 w 334174"/>
              <a:gd name="connsiteY32" fmla="*/ 1544637 h 6858000"/>
              <a:gd name="connsiteX33" fmla="*/ 297223 w 334174"/>
              <a:gd name="connsiteY33" fmla="*/ 1589087 h 6858000"/>
              <a:gd name="connsiteX34" fmla="*/ 278747 w 334174"/>
              <a:gd name="connsiteY34" fmla="*/ 1631950 h 6858000"/>
              <a:gd name="connsiteX35" fmla="*/ 260272 w 334174"/>
              <a:gd name="connsiteY35" fmla="*/ 1671637 h 6858000"/>
              <a:gd name="connsiteX36" fmla="*/ 240117 w 334174"/>
              <a:gd name="connsiteY36" fmla="*/ 1708150 h 6858000"/>
              <a:gd name="connsiteX37" fmla="*/ 219962 w 334174"/>
              <a:gd name="connsiteY37" fmla="*/ 1743075 h 6858000"/>
              <a:gd name="connsiteX38" fmla="*/ 199806 w 334174"/>
              <a:gd name="connsiteY38" fmla="*/ 1782762 h 6858000"/>
              <a:gd name="connsiteX39" fmla="*/ 183011 w 334174"/>
              <a:gd name="connsiteY39" fmla="*/ 1824037 h 6858000"/>
              <a:gd name="connsiteX40" fmla="*/ 167894 w 334174"/>
              <a:gd name="connsiteY40" fmla="*/ 1870075 h 6858000"/>
              <a:gd name="connsiteX41" fmla="*/ 156137 w 334174"/>
              <a:gd name="connsiteY41" fmla="*/ 1922462 h 6858000"/>
              <a:gd name="connsiteX42" fmla="*/ 147738 w 334174"/>
              <a:gd name="connsiteY42" fmla="*/ 1982787 h 6858000"/>
              <a:gd name="connsiteX43" fmla="*/ 144379 w 334174"/>
              <a:gd name="connsiteY43" fmla="*/ 2051050 h 6858000"/>
              <a:gd name="connsiteX44" fmla="*/ 147738 w 334174"/>
              <a:gd name="connsiteY44" fmla="*/ 2119312 h 6858000"/>
              <a:gd name="connsiteX45" fmla="*/ 156137 w 334174"/>
              <a:gd name="connsiteY45" fmla="*/ 2179637 h 6858000"/>
              <a:gd name="connsiteX46" fmla="*/ 167894 w 334174"/>
              <a:gd name="connsiteY46" fmla="*/ 2232025 h 6858000"/>
              <a:gd name="connsiteX47" fmla="*/ 183011 w 334174"/>
              <a:gd name="connsiteY47" fmla="*/ 2278062 h 6858000"/>
              <a:gd name="connsiteX48" fmla="*/ 199806 w 334174"/>
              <a:gd name="connsiteY48" fmla="*/ 2319337 h 6858000"/>
              <a:gd name="connsiteX49" fmla="*/ 219962 w 334174"/>
              <a:gd name="connsiteY49" fmla="*/ 2359025 h 6858000"/>
              <a:gd name="connsiteX50" fmla="*/ 240117 w 334174"/>
              <a:gd name="connsiteY50" fmla="*/ 2395537 h 6858000"/>
              <a:gd name="connsiteX51" fmla="*/ 260272 w 334174"/>
              <a:gd name="connsiteY51" fmla="*/ 2433637 h 6858000"/>
              <a:gd name="connsiteX52" fmla="*/ 278747 w 334174"/>
              <a:gd name="connsiteY52" fmla="*/ 2471737 h 6858000"/>
              <a:gd name="connsiteX53" fmla="*/ 297223 w 334174"/>
              <a:gd name="connsiteY53" fmla="*/ 2513012 h 6858000"/>
              <a:gd name="connsiteX54" fmla="*/ 312339 w 334174"/>
              <a:gd name="connsiteY54" fmla="*/ 2560637 h 6858000"/>
              <a:gd name="connsiteX55" fmla="*/ 322417 w 334174"/>
              <a:gd name="connsiteY55" fmla="*/ 2613025 h 6858000"/>
              <a:gd name="connsiteX56" fmla="*/ 332494 w 334174"/>
              <a:gd name="connsiteY56" fmla="*/ 2671762 h 6858000"/>
              <a:gd name="connsiteX57" fmla="*/ 334174 w 334174"/>
              <a:gd name="connsiteY57" fmla="*/ 2741612 h 6858000"/>
              <a:gd name="connsiteX58" fmla="*/ 332494 w 334174"/>
              <a:gd name="connsiteY58" fmla="*/ 2809875 h 6858000"/>
              <a:gd name="connsiteX59" fmla="*/ 322417 w 334174"/>
              <a:gd name="connsiteY59" fmla="*/ 2868612 h 6858000"/>
              <a:gd name="connsiteX60" fmla="*/ 312339 w 334174"/>
              <a:gd name="connsiteY60" fmla="*/ 2922587 h 6858000"/>
              <a:gd name="connsiteX61" fmla="*/ 297223 w 334174"/>
              <a:gd name="connsiteY61" fmla="*/ 2967037 h 6858000"/>
              <a:gd name="connsiteX62" fmla="*/ 278747 w 334174"/>
              <a:gd name="connsiteY62" fmla="*/ 3009900 h 6858000"/>
              <a:gd name="connsiteX63" fmla="*/ 260272 w 334174"/>
              <a:gd name="connsiteY63" fmla="*/ 3046412 h 6858000"/>
              <a:gd name="connsiteX64" fmla="*/ 240117 w 334174"/>
              <a:gd name="connsiteY64" fmla="*/ 3084512 h 6858000"/>
              <a:gd name="connsiteX65" fmla="*/ 219962 w 334174"/>
              <a:gd name="connsiteY65" fmla="*/ 3121025 h 6858000"/>
              <a:gd name="connsiteX66" fmla="*/ 199806 w 334174"/>
              <a:gd name="connsiteY66" fmla="*/ 3160712 h 6858000"/>
              <a:gd name="connsiteX67" fmla="*/ 183011 w 334174"/>
              <a:gd name="connsiteY67" fmla="*/ 3201987 h 6858000"/>
              <a:gd name="connsiteX68" fmla="*/ 167894 w 334174"/>
              <a:gd name="connsiteY68" fmla="*/ 3248025 h 6858000"/>
              <a:gd name="connsiteX69" fmla="*/ 156137 w 334174"/>
              <a:gd name="connsiteY69" fmla="*/ 3300412 h 6858000"/>
              <a:gd name="connsiteX70" fmla="*/ 147738 w 334174"/>
              <a:gd name="connsiteY70" fmla="*/ 3360737 h 6858000"/>
              <a:gd name="connsiteX71" fmla="*/ 144379 w 334174"/>
              <a:gd name="connsiteY71" fmla="*/ 3427412 h 6858000"/>
              <a:gd name="connsiteX72" fmla="*/ 147738 w 334174"/>
              <a:gd name="connsiteY72" fmla="*/ 3497262 h 6858000"/>
              <a:gd name="connsiteX73" fmla="*/ 156137 w 334174"/>
              <a:gd name="connsiteY73" fmla="*/ 3557587 h 6858000"/>
              <a:gd name="connsiteX74" fmla="*/ 167894 w 334174"/>
              <a:gd name="connsiteY74" fmla="*/ 3609975 h 6858000"/>
              <a:gd name="connsiteX75" fmla="*/ 183011 w 334174"/>
              <a:gd name="connsiteY75" fmla="*/ 3656012 h 6858000"/>
              <a:gd name="connsiteX76" fmla="*/ 199806 w 334174"/>
              <a:gd name="connsiteY76" fmla="*/ 3697287 h 6858000"/>
              <a:gd name="connsiteX77" fmla="*/ 219962 w 334174"/>
              <a:gd name="connsiteY77" fmla="*/ 3736975 h 6858000"/>
              <a:gd name="connsiteX78" fmla="*/ 260272 w 334174"/>
              <a:gd name="connsiteY78" fmla="*/ 3811587 h 6858000"/>
              <a:gd name="connsiteX79" fmla="*/ 278747 w 334174"/>
              <a:gd name="connsiteY79" fmla="*/ 3848100 h 6858000"/>
              <a:gd name="connsiteX80" fmla="*/ 297223 w 334174"/>
              <a:gd name="connsiteY80" fmla="*/ 3890962 h 6858000"/>
              <a:gd name="connsiteX81" fmla="*/ 312339 w 334174"/>
              <a:gd name="connsiteY81" fmla="*/ 3935412 h 6858000"/>
              <a:gd name="connsiteX82" fmla="*/ 322417 w 334174"/>
              <a:gd name="connsiteY82" fmla="*/ 3987800 h 6858000"/>
              <a:gd name="connsiteX83" fmla="*/ 332494 w 334174"/>
              <a:gd name="connsiteY83" fmla="*/ 4048125 h 6858000"/>
              <a:gd name="connsiteX84" fmla="*/ 334174 w 334174"/>
              <a:gd name="connsiteY84" fmla="*/ 4116387 h 6858000"/>
              <a:gd name="connsiteX85" fmla="*/ 332494 w 334174"/>
              <a:gd name="connsiteY85" fmla="*/ 4186237 h 6858000"/>
              <a:gd name="connsiteX86" fmla="*/ 322417 w 334174"/>
              <a:gd name="connsiteY86" fmla="*/ 4244975 h 6858000"/>
              <a:gd name="connsiteX87" fmla="*/ 312339 w 334174"/>
              <a:gd name="connsiteY87" fmla="*/ 4297362 h 6858000"/>
              <a:gd name="connsiteX88" fmla="*/ 297223 w 334174"/>
              <a:gd name="connsiteY88" fmla="*/ 4343400 h 6858000"/>
              <a:gd name="connsiteX89" fmla="*/ 278747 w 334174"/>
              <a:gd name="connsiteY89" fmla="*/ 4386262 h 6858000"/>
              <a:gd name="connsiteX90" fmla="*/ 260272 w 334174"/>
              <a:gd name="connsiteY90" fmla="*/ 4424362 h 6858000"/>
              <a:gd name="connsiteX91" fmla="*/ 219962 w 334174"/>
              <a:gd name="connsiteY91" fmla="*/ 4498975 h 6858000"/>
              <a:gd name="connsiteX92" fmla="*/ 199806 w 334174"/>
              <a:gd name="connsiteY92" fmla="*/ 4537075 h 6858000"/>
              <a:gd name="connsiteX93" fmla="*/ 183011 w 334174"/>
              <a:gd name="connsiteY93" fmla="*/ 4579937 h 6858000"/>
              <a:gd name="connsiteX94" fmla="*/ 167894 w 334174"/>
              <a:gd name="connsiteY94" fmla="*/ 4625975 h 6858000"/>
              <a:gd name="connsiteX95" fmla="*/ 156137 w 334174"/>
              <a:gd name="connsiteY95" fmla="*/ 4678362 h 6858000"/>
              <a:gd name="connsiteX96" fmla="*/ 147738 w 334174"/>
              <a:gd name="connsiteY96" fmla="*/ 4738687 h 6858000"/>
              <a:gd name="connsiteX97" fmla="*/ 144379 w 334174"/>
              <a:gd name="connsiteY97" fmla="*/ 4806950 h 6858000"/>
              <a:gd name="connsiteX98" fmla="*/ 147738 w 334174"/>
              <a:gd name="connsiteY98" fmla="*/ 4875212 h 6858000"/>
              <a:gd name="connsiteX99" fmla="*/ 156137 w 334174"/>
              <a:gd name="connsiteY99" fmla="*/ 4935537 h 6858000"/>
              <a:gd name="connsiteX100" fmla="*/ 167894 w 334174"/>
              <a:gd name="connsiteY100" fmla="*/ 4987925 h 6858000"/>
              <a:gd name="connsiteX101" fmla="*/ 183011 w 334174"/>
              <a:gd name="connsiteY101" fmla="*/ 5033962 h 6858000"/>
              <a:gd name="connsiteX102" fmla="*/ 199806 w 334174"/>
              <a:gd name="connsiteY102" fmla="*/ 5075237 h 6858000"/>
              <a:gd name="connsiteX103" fmla="*/ 219962 w 334174"/>
              <a:gd name="connsiteY103" fmla="*/ 5114925 h 6858000"/>
              <a:gd name="connsiteX104" fmla="*/ 240117 w 334174"/>
              <a:gd name="connsiteY104" fmla="*/ 5149850 h 6858000"/>
              <a:gd name="connsiteX105" fmla="*/ 260272 w 334174"/>
              <a:gd name="connsiteY105" fmla="*/ 5186362 h 6858000"/>
              <a:gd name="connsiteX106" fmla="*/ 278747 w 334174"/>
              <a:gd name="connsiteY106" fmla="*/ 5226050 h 6858000"/>
              <a:gd name="connsiteX107" fmla="*/ 297223 w 334174"/>
              <a:gd name="connsiteY107" fmla="*/ 5268912 h 6858000"/>
              <a:gd name="connsiteX108" fmla="*/ 312339 w 334174"/>
              <a:gd name="connsiteY108" fmla="*/ 5313362 h 6858000"/>
              <a:gd name="connsiteX109" fmla="*/ 322417 w 334174"/>
              <a:gd name="connsiteY109" fmla="*/ 5365750 h 6858000"/>
              <a:gd name="connsiteX110" fmla="*/ 332494 w 334174"/>
              <a:gd name="connsiteY110" fmla="*/ 5426075 h 6858000"/>
              <a:gd name="connsiteX111" fmla="*/ 334174 w 334174"/>
              <a:gd name="connsiteY111" fmla="*/ 5494337 h 6858000"/>
              <a:gd name="connsiteX112" fmla="*/ 332494 w 334174"/>
              <a:gd name="connsiteY112" fmla="*/ 5562600 h 6858000"/>
              <a:gd name="connsiteX113" fmla="*/ 322417 w 334174"/>
              <a:gd name="connsiteY113" fmla="*/ 5622925 h 6858000"/>
              <a:gd name="connsiteX114" fmla="*/ 312339 w 334174"/>
              <a:gd name="connsiteY114" fmla="*/ 5675312 h 6858000"/>
              <a:gd name="connsiteX115" fmla="*/ 297223 w 334174"/>
              <a:gd name="connsiteY115" fmla="*/ 5721350 h 6858000"/>
              <a:gd name="connsiteX116" fmla="*/ 278747 w 334174"/>
              <a:gd name="connsiteY116" fmla="*/ 5762625 h 6858000"/>
              <a:gd name="connsiteX117" fmla="*/ 260272 w 334174"/>
              <a:gd name="connsiteY117" fmla="*/ 5802312 h 6858000"/>
              <a:gd name="connsiteX118" fmla="*/ 240117 w 334174"/>
              <a:gd name="connsiteY118" fmla="*/ 5840412 h 6858000"/>
              <a:gd name="connsiteX119" fmla="*/ 219962 w 334174"/>
              <a:gd name="connsiteY119" fmla="*/ 5876925 h 6858000"/>
              <a:gd name="connsiteX120" fmla="*/ 199806 w 334174"/>
              <a:gd name="connsiteY120" fmla="*/ 5915025 h 6858000"/>
              <a:gd name="connsiteX121" fmla="*/ 183011 w 334174"/>
              <a:gd name="connsiteY121" fmla="*/ 5956300 h 6858000"/>
              <a:gd name="connsiteX122" fmla="*/ 167894 w 334174"/>
              <a:gd name="connsiteY122" fmla="*/ 6003925 h 6858000"/>
              <a:gd name="connsiteX123" fmla="*/ 156137 w 334174"/>
              <a:gd name="connsiteY123" fmla="*/ 6056312 h 6858000"/>
              <a:gd name="connsiteX124" fmla="*/ 147738 w 334174"/>
              <a:gd name="connsiteY124" fmla="*/ 6113462 h 6858000"/>
              <a:gd name="connsiteX125" fmla="*/ 144379 w 334174"/>
              <a:gd name="connsiteY125" fmla="*/ 6183312 h 6858000"/>
              <a:gd name="connsiteX126" fmla="*/ 147738 w 334174"/>
              <a:gd name="connsiteY126" fmla="*/ 6251575 h 6858000"/>
              <a:gd name="connsiteX127" fmla="*/ 156137 w 334174"/>
              <a:gd name="connsiteY127" fmla="*/ 6311900 h 6858000"/>
              <a:gd name="connsiteX128" fmla="*/ 167894 w 334174"/>
              <a:gd name="connsiteY128" fmla="*/ 6361112 h 6858000"/>
              <a:gd name="connsiteX129" fmla="*/ 183011 w 334174"/>
              <a:gd name="connsiteY129" fmla="*/ 6407150 h 6858000"/>
              <a:gd name="connsiteX130" fmla="*/ 199806 w 334174"/>
              <a:gd name="connsiteY130" fmla="*/ 6448425 h 6858000"/>
              <a:gd name="connsiteX131" fmla="*/ 218282 w 334174"/>
              <a:gd name="connsiteY131" fmla="*/ 6488112 h 6858000"/>
              <a:gd name="connsiteX132" fmla="*/ 236758 w 334174"/>
              <a:gd name="connsiteY132" fmla="*/ 6523037 h 6858000"/>
              <a:gd name="connsiteX133" fmla="*/ 256913 w 334174"/>
              <a:gd name="connsiteY133" fmla="*/ 6561137 h 6858000"/>
              <a:gd name="connsiteX134" fmla="*/ 277068 w 334174"/>
              <a:gd name="connsiteY134" fmla="*/ 6597650 h 6858000"/>
              <a:gd name="connsiteX135" fmla="*/ 293864 w 334174"/>
              <a:gd name="connsiteY135" fmla="*/ 6640512 h 6858000"/>
              <a:gd name="connsiteX136" fmla="*/ 310660 w 334174"/>
              <a:gd name="connsiteY136" fmla="*/ 6683375 h 6858000"/>
              <a:gd name="connsiteX137" fmla="*/ 320737 w 334174"/>
              <a:gd name="connsiteY137" fmla="*/ 6735762 h 6858000"/>
              <a:gd name="connsiteX138" fmla="*/ 329135 w 334174"/>
              <a:gd name="connsiteY138" fmla="*/ 6791325 h 6858000"/>
              <a:gd name="connsiteX139" fmla="*/ 334174 w 334174"/>
              <a:gd name="connsiteY139" fmla="*/ 6858000 h 6858000"/>
              <a:gd name="connsiteX140" fmla="*/ 189795 w 334174"/>
              <a:gd name="connsiteY140" fmla="*/ 6858000 h 6858000"/>
              <a:gd name="connsiteX141" fmla="*/ 184756 w 334174"/>
              <a:gd name="connsiteY141" fmla="*/ 6791325 h 6858000"/>
              <a:gd name="connsiteX142" fmla="*/ 176358 w 334174"/>
              <a:gd name="connsiteY142" fmla="*/ 6735762 h 6858000"/>
              <a:gd name="connsiteX143" fmla="*/ 166281 w 334174"/>
              <a:gd name="connsiteY143" fmla="*/ 6683375 h 6858000"/>
              <a:gd name="connsiteX144" fmla="*/ 149485 w 334174"/>
              <a:gd name="connsiteY144" fmla="*/ 6640512 h 6858000"/>
              <a:gd name="connsiteX145" fmla="*/ 132689 w 334174"/>
              <a:gd name="connsiteY145" fmla="*/ 6597650 h 6858000"/>
              <a:gd name="connsiteX146" fmla="*/ 112534 w 334174"/>
              <a:gd name="connsiteY146" fmla="*/ 6561137 h 6858000"/>
              <a:gd name="connsiteX147" fmla="*/ 92379 w 334174"/>
              <a:gd name="connsiteY147" fmla="*/ 6523037 h 6858000"/>
              <a:gd name="connsiteX148" fmla="*/ 73903 w 334174"/>
              <a:gd name="connsiteY148" fmla="*/ 6488112 h 6858000"/>
              <a:gd name="connsiteX149" fmla="*/ 55427 w 334174"/>
              <a:gd name="connsiteY149" fmla="*/ 6448425 h 6858000"/>
              <a:gd name="connsiteX150" fmla="*/ 38632 w 334174"/>
              <a:gd name="connsiteY150" fmla="*/ 6407150 h 6858000"/>
              <a:gd name="connsiteX151" fmla="*/ 23515 w 334174"/>
              <a:gd name="connsiteY151" fmla="*/ 6361112 h 6858000"/>
              <a:gd name="connsiteX152" fmla="*/ 11758 w 334174"/>
              <a:gd name="connsiteY152" fmla="*/ 6311900 h 6858000"/>
              <a:gd name="connsiteX153" fmla="*/ 3359 w 334174"/>
              <a:gd name="connsiteY153" fmla="*/ 6251575 h 6858000"/>
              <a:gd name="connsiteX154" fmla="*/ 0 w 334174"/>
              <a:gd name="connsiteY154" fmla="*/ 6183312 h 6858000"/>
              <a:gd name="connsiteX155" fmla="*/ 3359 w 334174"/>
              <a:gd name="connsiteY155" fmla="*/ 6113462 h 6858000"/>
              <a:gd name="connsiteX156" fmla="*/ 11758 w 334174"/>
              <a:gd name="connsiteY156" fmla="*/ 6056312 h 6858000"/>
              <a:gd name="connsiteX157" fmla="*/ 23515 w 334174"/>
              <a:gd name="connsiteY157" fmla="*/ 6003925 h 6858000"/>
              <a:gd name="connsiteX158" fmla="*/ 38632 w 334174"/>
              <a:gd name="connsiteY158" fmla="*/ 5956300 h 6858000"/>
              <a:gd name="connsiteX159" fmla="*/ 55427 w 334174"/>
              <a:gd name="connsiteY159" fmla="*/ 5915025 h 6858000"/>
              <a:gd name="connsiteX160" fmla="*/ 75583 w 334174"/>
              <a:gd name="connsiteY160" fmla="*/ 5876925 h 6858000"/>
              <a:gd name="connsiteX161" fmla="*/ 95738 w 334174"/>
              <a:gd name="connsiteY161" fmla="*/ 5840412 h 6858000"/>
              <a:gd name="connsiteX162" fmla="*/ 115893 w 334174"/>
              <a:gd name="connsiteY162" fmla="*/ 5802312 h 6858000"/>
              <a:gd name="connsiteX163" fmla="*/ 134368 w 334174"/>
              <a:gd name="connsiteY163" fmla="*/ 5762625 h 6858000"/>
              <a:gd name="connsiteX164" fmla="*/ 152844 w 334174"/>
              <a:gd name="connsiteY164" fmla="*/ 5721350 h 6858000"/>
              <a:gd name="connsiteX165" fmla="*/ 167960 w 334174"/>
              <a:gd name="connsiteY165" fmla="*/ 5675312 h 6858000"/>
              <a:gd name="connsiteX166" fmla="*/ 178038 w 334174"/>
              <a:gd name="connsiteY166" fmla="*/ 5622925 h 6858000"/>
              <a:gd name="connsiteX167" fmla="*/ 188115 w 334174"/>
              <a:gd name="connsiteY167" fmla="*/ 5562600 h 6858000"/>
              <a:gd name="connsiteX168" fmla="*/ 189795 w 334174"/>
              <a:gd name="connsiteY168" fmla="*/ 5494337 h 6858000"/>
              <a:gd name="connsiteX169" fmla="*/ 188115 w 334174"/>
              <a:gd name="connsiteY169" fmla="*/ 5426075 h 6858000"/>
              <a:gd name="connsiteX170" fmla="*/ 178038 w 334174"/>
              <a:gd name="connsiteY170" fmla="*/ 5365750 h 6858000"/>
              <a:gd name="connsiteX171" fmla="*/ 167960 w 334174"/>
              <a:gd name="connsiteY171" fmla="*/ 5313362 h 6858000"/>
              <a:gd name="connsiteX172" fmla="*/ 152844 w 334174"/>
              <a:gd name="connsiteY172" fmla="*/ 5268912 h 6858000"/>
              <a:gd name="connsiteX173" fmla="*/ 134368 w 334174"/>
              <a:gd name="connsiteY173" fmla="*/ 5226050 h 6858000"/>
              <a:gd name="connsiteX174" fmla="*/ 115893 w 334174"/>
              <a:gd name="connsiteY174" fmla="*/ 5186362 h 6858000"/>
              <a:gd name="connsiteX175" fmla="*/ 95738 w 334174"/>
              <a:gd name="connsiteY175" fmla="*/ 5149850 h 6858000"/>
              <a:gd name="connsiteX176" fmla="*/ 75583 w 334174"/>
              <a:gd name="connsiteY176" fmla="*/ 5114925 h 6858000"/>
              <a:gd name="connsiteX177" fmla="*/ 55427 w 334174"/>
              <a:gd name="connsiteY177" fmla="*/ 5075237 h 6858000"/>
              <a:gd name="connsiteX178" fmla="*/ 38632 w 334174"/>
              <a:gd name="connsiteY178" fmla="*/ 5033962 h 6858000"/>
              <a:gd name="connsiteX179" fmla="*/ 23515 w 334174"/>
              <a:gd name="connsiteY179" fmla="*/ 4987925 h 6858000"/>
              <a:gd name="connsiteX180" fmla="*/ 11758 w 334174"/>
              <a:gd name="connsiteY180" fmla="*/ 4935537 h 6858000"/>
              <a:gd name="connsiteX181" fmla="*/ 3359 w 334174"/>
              <a:gd name="connsiteY181" fmla="*/ 4875212 h 6858000"/>
              <a:gd name="connsiteX182" fmla="*/ 0 w 334174"/>
              <a:gd name="connsiteY182" fmla="*/ 4806950 h 6858000"/>
              <a:gd name="connsiteX183" fmla="*/ 3359 w 334174"/>
              <a:gd name="connsiteY183" fmla="*/ 4738687 h 6858000"/>
              <a:gd name="connsiteX184" fmla="*/ 11758 w 334174"/>
              <a:gd name="connsiteY184" fmla="*/ 4678362 h 6858000"/>
              <a:gd name="connsiteX185" fmla="*/ 23515 w 334174"/>
              <a:gd name="connsiteY185" fmla="*/ 4625975 h 6858000"/>
              <a:gd name="connsiteX186" fmla="*/ 38632 w 334174"/>
              <a:gd name="connsiteY186" fmla="*/ 4579937 h 6858000"/>
              <a:gd name="connsiteX187" fmla="*/ 55427 w 334174"/>
              <a:gd name="connsiteY187" fmla="*/ 4537075 h 6858000"/>
              <a:gd name="connsiteX188" fmla="*/ 75583 w 334174"/>
              <a:gd name="connsiteY188" fmla="*/ 4498975 h 6858000"/>
              <a:gd name="connsiteX189" fmla="*/ 115893 w 334174"/>
              <a:gd name="connsiteY189" fmla="*/ 4424362 h 6858000"/>
              <a:gd name="connsiteX190" fmla="*/ 134368 w 334174"/>
              <a:gd name="connsiteY190" fmla="*/ 4386262 h 6858000"/>
              <a:gd name="connsiteX191" fmla="*/ 152844 w 334174"/>
              <a:gd name="connsiteY191" fmla="*/ 4343400 h 6858000"/>
              <a:gd name="connsiteX192" fmla="*/ 167960 w 334174"/>
              <a:gd name="connsiteY192" fmla="*/ 4297362 h 6858000"/>
              <a:gd name="connsiteX193" fmla="*/ 178038 w 334174"/>
              <a:gd name="connsiteY193" fmla="*/ 4244975 h 6858000"/>
              <a:gd name="connsiteX194" fmla="*/ 188115 w 334174"/>
              <a:gd name="connsiteY194" fmla="*/ 4186237 h 6858000"/>
              <a:gd name="connsiteX195" fmla="*/ 189795 w 334174"/>
              <a:gd name="connsiteY195" fmla="*/ 4116387 h 6858000"/>
              <a:gd name="connsiteX196" fmla="*/ 188115 w 334174"/>
              <a:gd name="connsiteY196" fmla="*/ 4048125 h 6858000"/>
              <a:gd name="connsiteX197" fmla="*/ 178038 w 334174"/>
              <a:gd name="connsiteY197" fmla="*/ 3987800 h 6858000"/>
              <a:gd name="connsiteX198" fmla="*/ 167960 w 334174"/>
              <a:gd name="connsiteY198" fmla="*/ 3935412 h 6858000"/>
              <a:gd name="connsiteX199" fmla="*/ 152844 w 334174"/>
              <a:gd name="connsiteY199" fmla="*/ 3890962 h 6858000"/>
              <a:gd name="connsiteX200" fmla="*/ 134368 w 334174"/>
              <a:gd name="connsiteY200" fmla="*/ 3848100 h 6858000"/>
              <a:gd name="connsiteX201" fmla="*/ 115893 w 334174"/>
              <a:gd name="connsiteY201" fmla="*/ 3811587 h 6858000"/>
              <a:gd name="connsiteX202" fmla="*/ 75583 w 334174"/>
              <a:gd name="connsiteY202" fmla="*/ 3736975 h 6858000"/>
              <a:gd name="connsiteX203" fmla="*/ 55427 w 334174"/>
              <a:gd name="connsiteY203" fmla="*/ 3697287 h 6858000"/>
              <a:gd name="connsiteX204" fmla="*/ 38632 w 334174"/>
              <a:gd name="connsiteY204" fmla="*/ 3656012 h 6858000"/>
              <a:gd name="connsiteX205" fmla="*/ 23515 w 334174"/>
              <a:gd name="connsiteY205" fmla="*/ 3609975 h 6858000"/>
              <a:gd name="connsiteX206" fmla="*/ 11758 w 334174"/>
              <a:gd name="connsiteY206" fmla="*/ 3557587 h 6858000"/>
              <a:gd name="connsiteX207" fmla="*/ 3359 w 334174"/>
              <a:gd name="connsiteY207" fmla="*/ 3497262 h 6858000"/>
              <a:gd name="connsiteX208" fmla="*/ 0 w 334174"/>
              <a:gd name="connsiteY208" fmla="*/ 3427412 h 6858000"/>
              <a:gd name="connsiteX209" fmla="*/ 3359 w 334174"/>
              <a:gd name="connsiteY209" fmla="*/ 3360737 h 6858000"/>
              <a:gd name="connsiteX210" fmla="*/ 11758 w 334174"/>
              <a:gd name="connsiteY210" fmla="*/ 3300412 h 6858000"/>
              <a:gd name="connsiteX211" fmla="*/ 23515 w 334174"/>
              <a:gd name="connsiteY211" fmla="*/ 3248025 h 6858000"/>
              <a:gd name="connsiteX212" fmla="*/ 38632 w 334174"/>
              <a:gd name="connsiteY212" fmla="*/ 3201987 h 6858000"/>
              <a:gd name="connsiteX213" fmla="*/ 55427 w 334174"/>
              <a:gd name="connsiteY213" fmla="*/ 3160712 h 6858000"/>
              <a:gd name="connsiteX214" fmla="*/ 75583 w 334174"/>
              <a:gd name="connsiteY214" fmla="*/ 3121025 h 6858000"/>
              <a:gd name="connsiteX215" fmla="*/ 95738 w 334174"/>
              <a:gd name="connsiteY215" fmla="*/ 3084512 h 6858000"/>
              <a:gd name="connsiteX216" fmla="*/ 115893 w 334174"/>
              <a:gd name="connsiteY216" fmla="*/ 3046412 h 6858000"/>
              <a:gd name="connsiteX217" fmla="*/ 134368 w 334174"/>
              <a:gd name="connsiteY217" fmla="*/ 3009900 h 6858000"/>
              <a:gd name="connsiteX218" fmla="*/ 152844 w 334174"/>
              <a:gd name="connsiteY218" fmla="*/ 2967037 h 6858000"/>
              <a:gd name="connsiteX219" fmla="*/ 167960 w 334174"/>
              <a:gd name="connsiteY219" fmla="*/ 2922587 h 6858000"/>
              <a:gd name="connsiteX220" fmla="*/ 178038 w 334174"/>
              <a:gd name="connsiteY220" fmla="*/ 2868612 h 6858000"/>
              <a:gd name="connsiteX221" fmla="*/ 188115 w 334174"/>
              <a:gd name="connsiteY221" fmla="*/ 2809875 h 6858000"/>
              <a:gd name="connsiteX222" fmla="*/ 189795 w 334174"/>
              <a:gd name="connsiteY222" fmla="*/ 2741612 h 6858000"/>
              <a:gd name="connsiteX223" fmla="*/ 188115 w 334174"/>
              <a:gd name="connsiteY223" fmla="*/ 2671762 h 6858000"/>
              <a:gd name="connsiteX224" fmla="*/ 178038 w 334174"/>
              <a:gd name="connsiteY224" fmla="*/ 2613025 h 6858000"/>
              <a:gd name="connsiteX225" fmla="*/ 167960 w 334174"/>
              <a:gd name="connsiteY225" fmla="*/ 2560637 h 6858000"/>
              <a:gd name="connsiteX226" fmla="*/ 152844 w 334174"/>
              <a:gd name="connsiteY226" fmla="*/ 2513012 h 6858000"/>
              <a:gd name="connsiteX227" fmla="*/ 134368 w 334174"/>
              <a:gd name="connsiteY227" fmla="*/ 2471737 h 6858000"/>
              <a:gd name="connsiteX228" fmla="*/ 115893 w 334174"/>
              <a:gd name="connsiteY228" fmla="*/ 2433637 h 6858000"/>
              <a:gd name="connsiteX229" fmla="*/ 95738 w 334174"/>
              <a:gd name="connsiteY229" fmla="*/ 2395537 h 6858000"/>
              <a:gd name="connsiteX230" fmla="*/ 75583 w 334174"/>
              <a:gd name="connsiteY230" fmla="*/ 2359025 h 6858000"/>
              <a:gd name="connsiteX231" fmla="*/ 55427 w 334174"/>
              <a:gd name="connsiteY231" fmla="*/ 2319337 h 6858000"/>
              <a:gd name="connsiteX232" fmla="*/ 38632 w 334174"/>
              <a:gd name="connsiteY232" fmla="*/ 2278062 h 6858000"/>
              <a:gd name="connsiteX233" fmla="*/ 23515 w 334174"/>
              <a:gd name="connsiteY233" fmla="*/ 2232025 h 6858000"/>
              <a:gd name="connsiteX234" fmla="*/ 11758 w 334174"/>
              <a:gd name="connsiteY234" fmla="*/ 2179637 h 6858000"/>
              <a:gd name="connsiteX235" fmla="*/ 3359 w 334174"/>
              <a:gd name="connsiteY235" fmla="*/ 2119312 h 6858000"/>
              <a:gd name="connsiteX236" fmla="*/ 0 w 334174"/>
              <a:gd name="connsiteY236" fmla="*/ 2051050 h 6858000"/>
              <a:gd name="connsiteX237" fmla="*/ 3359 w 334174"/>
              <a:gd name="connsiteY237" fmla="*/ 1982787 h 6858000"/>
              <a:gd name="connsiteX238" fmla="*/ 11758 w 334174"/>
              <a:gd name="connsiteY238" fmla="*/ 1922462 h 6858000"/>
              <a:gd name="connsiteX239" fmla="*/ 23515 w 334174"/>
              <a:gd name="connsiteY239" fmla="*/ 1870075 h 6858000"/>
              <a:gd name="connsiteX240" fmla="*/ 38632 w 334174"/>
              <a:gd name="connsiteY240" fmla="*/ 1824037 h 6858000"/>
              <a:gd name="connsiteX241" fmla="*/ 55427 w 334174"/>
              <a:gd name="connsiteY241" fmla="*/ 1782762 h 6858000"/>
              <a:gd name="connsiteX242" fmla="*/ 75583 w 334174"/>
              <a:gd name="connsiteY242" fmla="*/ 1743075 h 6858000"/>
              <a:gd name="connsiteX243" fmla="*/ 95738 w 334174"/>
              <a:gd name="connsiteY243" fmla="*/ 1708150 h 6858000"/>
              <a:gd name="connsiteX244" fmla="*/ 115893 w 334174"/>
              <a:gd name="connsiteY244" fmla="*/ 1671637 h 6858000"/>
              <a:gd name="connsiteX245" fmla="*/ 134368 w 334174"/>
              <a:gd name="connsiteY245" fmla="*/ 1631950 h 6858000"/>
              <a:gd name="connsiteX246" fmla="*/ 152844 w 334174"/>
              <a:gd name="connsiteY246" fmla="*/ 1589087 h 6858000"/>
              <a:gd name="connsiteX247" fmla="*/ 167960 w 334174"/>
              <a:gd name="connsiteY247" fmla="*/ 1544637 h 6858000"/>
              <a:gd name="connsiteX248" fmla="*/ 178038 w 334174"/>
              <a:gd name="connsiteY248" fmla="*/ 1492250 h 6858000"/>
              <a:gd name="connsiteX249" fmla="*/ 188115 w 334174"/>
              <a:gd name="connsiteY249" fmla="*/ 1431925 h 6858000"/>
              <a:gd name="connsiteX250" fmla="*/ 189795 w 334174"/>
              <a:gd name="connsiteY250" fmla="*/ 1363662 h 6858000"/>
              <a:gd name="connsiteX251" fmla="*/ 188115 w 334174"/>
              <a:gd name="connsiteY251" fmla="*/ 1295400 h 6858000"/>
              <a:gd name="connsiteX252" fmla="*/ 178038 w 334174"/>
              <a:gd name="connsiteY252" fmla="*/ 1235075 h 6858000"/>
              <a:gd name="connsiteX253" fmla="*/ 167960 w 334174"/>
              <a:gd name="connsiteY253" fmla="*/ 1182687 h 6858000"/>
              <a:gd name="connsiteX254" fmla="*/ 152844 w 334174"/>
              <a:gd name="connsiteY254" fmla="*/ 1136650 h 6858000"/>
              <a:gd name="connsiteX255" fmla="*/ 134368 w 334174"/>
              <a:gd name="connsiteY255" fmla="*/ 1095375 h 6858000"/>
              <a:gd name="connsiteX256" fmla="*/ 115893 w 334174"/>
              <a:gd name="connsiteY256" fmla="*/ 1055687 h 6858000"/>
              <a:gd name="connsiteX257" fmla="*/ 95738 w 334174"/>
              <a:gd name="connsiteY257" fmla="*/ 1017587 h 6858000"/>
              <a:gd name="connsiteX258" fmla="*/ 75583 w 334174"/>
              <a:gd name="connsiteY258" fmla="*/ 981075 h 6858000"/>
              <a:gd name="connsiteX259" fmla="*/ 55427 w 334174"/>
              <a:gd name="connsiteY259" fmla="*/ 942975 h 6858000"/>
              <a:gd name="connsiteX260" fmla="*/ 38632 w 334174"/>
              <a:gd name="connsiteY260" fmla="*/ 901700 h 6858000"/>
              <a:gd name="connsiteX261" fmla="*/ 23515 w 334174"/>
              <a:gd name="connsiteY261" fmla="*/ 854075 h 6858000"/>
              <a:gd name="connsiteX262" fmla="*/ 11758 w 334174"/>
              <a:gd name="connsiteY262" fmla="*/ 801687 h 6858000"/>
              <a:gd name="connsiteX263" fmla="*/ 3359 w 334174"/>
              <a:gd name="connsiteY263" fmla="*/ 744537 h 6858000"/>
              <a:gd name="connsiteX264" fmla="*/ 0 w 334174"/>
              <a:gd name="connsiteY264" fmla="*/ 673100 h 6858000"/>
              <a:gd name="connsiteX265" fmla="*/ 3359 w 334174"/>
              <a:gd name="connsiteY265" fmla="*/ 606425 h 6858000"/>
              <a:gd name="connsiteX266" fmla="*/ 11758 w 334174"/>
              <a:gd name="connsiteY266" fmla="*/ 546100 h 6858000"/>
              <a:gd name="connsiteX267" fmla="*/ 23515 w 334174"/>
              <a:gd name="connsiteY267" fmla="*/ 496887 h 6858000"/>
              <a:gd name="connsiteX268" fmla="*/ 38632 w 334174"/>
              <a:gd name="connsiteY268" fmla="*/ 450850 h 6858000"/>
              <a:gd name="connsiteX269" fmla="*/ 55427 w 334174"/>
              <a:gd name="connsiteY269" fmla="*/ 409575 h 6858000"/>
              <a:gd name="connsiteX270" fmla="*/ 73903 w 334174"/>
              <a:gd name="connsiteY270" fmla="*/ 369887 h 6858000"/>
              <a:gd name="connsiteX271" fmla="*/ 92379 w 334174"/>
              <a:gd name="connsiteY271" fmla="*/ 334962 h 6858000"/>
              <a:gd name="connsiteX272" fmla="*/ 112534 w 334174"/>
              <a:gd name="connsiteY272" fmla="*/ 296862 h 6858000"/>
              <a:gd name="connsiteX273" fmla="*/ 132689 w 334174"/>
              <a:gd name="connsiteY273" fmla="*/ 260350 h 6858000"/>
              <a:gd name="connsiteX274" fmla="*/ 149485 w 334174"/>
              <a:gd name="connsiteY274" fmla="*/ 217487 h 6858000"/>
              <a:gd name="connsiteX275" fmla="*/ 166281 w 334174"/>
              <a:gd name="connsiteY275" fmla="*/ 174625 h 6858000"/>
              <a:gd name="connsiteX276" fmla="*/ 176358 w 334174"/>
              <a:gd name="connsiteY276" fmla="*/ 122237 h 6858000"/>
              <a:gd name="connsiteX277" fmla="*/ 184756 w 334174"/>
              <a:gd name="connsiteY277" fmla="*/ 66675 h 6858000"/>
              <a:gd name="connsiteX278" fmla="*/ 189795 w 334174"/>
              <a:gd name="connsiteY27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334174" h="6858000">
                <a:moveTo>
                  <a:pt x="189795" y="0"/>
                </a:moveTo>
                <a:lnTo>
                  <a:pt x="334174" y="0"/>
                </a:lnTo>
                <a:lnTo>
                  <a:pt x="329135" y="66675"/>
                </a:lnTo>
                <a:lnTo>
                  <a:pt x="320737" y="122237"/>
                </a:lnTo>
                <a:lnTo>
                  <a:pt x="310660" y="174625"/>
                </a:lnTo>
                <a:lnTo>
                  <a:pt x="293864" y="217487"/>
                </a:lnTo>
                <a:lnTo>
                  <a:pt x="277068" y="260350"/>
                </a:lnTo>
                <a:lnTo>
                  <a:pt x="256913" y="296862"/>
                </a:lnTo>
                <a:lnTo>
                  <a:pt x="236758" y="334962"/>
                </a:lnTo>
                <a:lnTo>
                  <a:pt x="218282" y="369887"/>
                </a:lnTo>
                <a:lnTo>
                  <a:pt x="199806" y="409575"/>
                </a:lnTo>
                <a:lnTo>
                  <a:pt x="183011" y="450850"/>
                </a:lnTo>
                <a:lnTo>
                  <a:pt x="167894" y="496887"/>
                </a:lnTo>
                <a:lnTo>
                  <a:pt x="156137" y="546100"/>
                </a:lnTo>
                <a:lnTo>
                  <a:pt x="147738" y="606425"/>
                </a:lnTo>
                <a:lnTo>
                  <a:pt x="144379" y="673100"/>
                </a:lnTo>
                <a:lnTo>
                  <a:pt x="147738" y="744537"/>
                </a:lnTo>
                <a:lnTo>
                  <a:pt x="156137" y="801687"/>
                </a:lnTo>
                <a:lnTo>
                  <a:pt x="167894" y="854075"/>
                </a:lnTo>
                <a:lnTo>
                  <a:pt x="183011" y="901700"/>
                </a:lnTo>
                <a:lnTo>
                  <a:pt x="199806" y="942975"/>
                </a:lnTo>
                <a:lnTo>
                  <a:pt x="219962" y="981075"/>
                </a:lnTo>
                <a:lnTo>
                  <a:pt x="240117" y="1017587"/>
                </a:lnTo>
                <a:lnTo>
                  <a:pt x="260272" y="1055687"/>
                </a:lnTo>
                <a:lnTo>
                  <a:pt x="278747" y="1095375"/>
                </a:lnTo>
                <a:lnTo>
                  <a:pt x="297223" y="1136650"/>
                </a:lnTo>
                <a:lnTo>
                  <a:pt x="312339" y="1182687"/>
                </a:lnTo>
                <a:lnTo>
                  <a:pt x="322417" y="1235075"/>
                </a:lnTo>
                <a:lnTo>
                  <a:pt x="332494" y="1295400"/>
                </a:lnTo>
                <a:lnTo>
                  <a:pt x="334174" y="1363662"/>
                </a:lnTo>
                <a:lnTo>
                  <a:pt x="332494" y="1431925"/>
                </a:lnTo>
                <a:lnTo>
                  <a:pt x="322417" y="1492250"/>
                </a:lnTo>
                <a:lnTo>
                  <a:pt x="312339" y="1544637"/>
                </a:lnTo>
                <a:lnTo>
                  <a:pt x="297223" y="1589087"/>
                </a:lnTo>
                <a:lnTo>
                  <a:pt x="278747" y="1631950"/>
                </a:lnTo>
                <a:lnTo>
                  <a:pt x="260272" y="1671637"/>
                </a:lnTo>
                <a:lnTo>
                  <a:pt x="240117" y="1708150"/>
                </a:lnTo>
                <a:lnTo>
                  <a:pt x="219962" y="1743075"/>
                </a:lnTo>
                <a:lnTo>
                  <a:pt x="199806" y="1782762"/>
                </a:lnTo>
                <a:lnTo>
                  <a:pt x="183011" y="1824037"/>
                </a:lnTo>
                <a:lnTo>
                  <a:pt x="167894" y="1870075"/>
                </a:lnTo>
                <a:lnTo>
                  <a:pt x="156137" y="1922462"/>
                </a:lnTo>
                <a:lnTo>
                  <a:pt x="147738" y="1982787"/>
                </a:lnTo>
                <a:lnTo>
                  <a:pt x="144379" y="2051050"/>
                </a:lnTo>
                <a:lnTo>
                  <a:pt x="147738" y="2119312"/>
                </a:lnTo>
                <a:lnTo>
                  <a:pt x="156137" y="2179637"/>
                </a:lnTo>
                <a:lnTo>
                  <a:pt x="167894" y="2232025"/>
                </a:lnTo>
                <a:lnTo>
                  <a:pt x="183011" y="2278062"/>
                </a:lnTo>
                <a:lnTo>
                  <a:pt x="199806" y="2319337"/>
                </a:lnTo>
                <a:lnTo>
                  <a:pt x="219962" y="2359025"/>
                </a:lnTo>
                <a:lnTo>
                  <a:pt x="240117" y="2395537"/>
                </a:lnTo>
                <a:lnTo>
                  <a:pt x="260272" y="2433637"/>
                </a:lnTo>
                <a:lnTo>
                  <a:pt x="278747" y="2471737"/>
                </a:lnTo>
                <a:lnTo>
                  <a:pt x="297223" y="2513012"/>
                </a:lnTo>
                <a:lnTo>
                  <a:pt x="312339" y="2560637"/>
                </a:lnTo>
                <a:lnTo>
                  <a:pt x="322417" y="2613025"/>
                </a:lnTo>
                <a:lnTo>
                  <a:pt x="332494" y="2671762"/>
                </a:lnTo>
                <a:lnTo>
                  <a:pt x="334174" y="2741612"/>
                </a:lnTo>
                <a:lnTo>
                  <a:pt x="332494" y="2809875"/>
                </a:lnTo>
                <a:lnTo>
                  <a:pt x="322417" y="2868612"/>
                </a:lnTo>
                <a:lnTo>
                  <a:pt x="312339" y="2922587"/>
                </a:lnTo>
                <a:lnTo>
                  <a:pt x="297223" y="2967037"/>
                </a:lnTo>
                <a:lnTo>
                  <a:pt x="278747" y="3009900"/>
                </a:lnTo>
                <a:lnTo>
                  <a:pt x="260272" y="3046412"/>
                </a:lnTo>
                <a:lnTo>
                  <a:pt x="240117" y="3084512"/>
                </a:lnTo>
                <a:lnTo>
                  <a:pt x="219962" y="3121025"/>
                </a:lnTo>
                <a:lnTo>
                  <a:pt x="199806" y="3160712"/>
                </a:lnTo>
                <a:lnTo>
                  <a:pt x="183011" y="3201987"/>
                </a:lnTo>
                <a:lnTo>
                  <a:pt x="167894" y="3248025"/>
                </a:lnTo>
                <a:lnTo>
                  <a:pt x="156137" y="3300412"/>
                </a:lnTo>
                <a:lnTo>
                  <a:pt x="147738" y="3360737"/>
                </a:lnTo>
                <a:lnTo>
                  <a:pt x="144379" y="3427412"/>
                </a:lnTo>
                <a:lnTo>
                  <a:pt x="147738" y="3497262"/>
                </a:lnTo>
                <a:lnTo>
                  <a:pt x="156137" y="3557587"/>
                </a:lnTo>
                <a:lnTo>
                  <a:pt x="167894" y="3609975"/>
                </a:lnTo>
                <a:lnTo>
                  <a:pt x="183011" y="3656012"/>
                </a:lnTo>
                <a:lnTo>
                  <a:pt x="199806" y="3697287"/>
                </a:lnTo>
                <a:lnTo>
                  <a:pt x="219962" y="3736975"/>
                </a:lnTo>
                <a:lnTo>
                  <a:pt x="260272" y="3811587"/>
                </a:lnTo>
                <a:lnTo>
                  <a:pt x="278747" y="3848100"/>
                </a:lnTo>
                <a:lnTo>
                  <a:pt x="297223" y="3890962"/>
                </a:lnTo>
                <a:lnTo>
                  <a:pt x="312339" y="3935412"/>
                </a:lnTo>
                <a:lnTo>
                  <a:pt x="322417" y="3987800"/>
                </a:lnTo>
                <a:lnTo>
                  <a:pt x="332494" y="4048125"/>
                </a:lnTo>
                <a:lnTo>
                  <a:pt x="334174" y="4116387"/>
                </a:lnTo>
                <a:lnTo>
                  <a:pt x="332494" y="4186237"/>
                </a:lnTo>
                <a:lnTo>
                  <a:pt x="322417" y="4244975"/>
                </a:lnTo>
                <a:lnTo>
                  <a:pt x="312339" y="4297362"/>
                </a:lnTo>
                <a:lnTo>
                  <a:pt x="297223" y="4343400"/>
                </a:lnTo>
                <a:lnTo>
                  <a:pt x="278747" y="4386262"/>
                </a:lnTo>
                <a:lnTo>
                  <a:pt x="260272" y="4424362"/>
                </a:lnTo>
                <a:lnTo>
                  <a:pt x="219962" y="4498975"/>
                </a:lnTo>
                <a:lnTo>
                  <a:pt x="199806" y="4537075"/>
                </a:lnTo>
                <a:lnTo>
                  <a:pt x="183011" y="4579937"/>
                </a:lnTo>
                <a:lnTo>
                  <a:pt x="167894" y="4625975"/>
                </a:lnTo>
                <a:lnTo>
                  <a:pt x="156137" y="4678362"/>
                </a:lnTo>
                <a:lnTo>
                  <a:pt x="147738" y="4738687"/>
                </a:lnTo>
                <a:lnTo>
                  <a:pt x="144379" y="4806950"/>
                </a:lnTo>
                <a:lnTo>
                  <a:pt x="147738" y="4875212"/>
                </a:lnTo>
                <a:lnTo>
                  <a:pt x="156137" y="4935537"/>
                </a:lnTo>
                <a:lnTo>
                  <a:pt x="167894" y="4987925"/>
                </a:lnTo>
                <a:lnTo>
                  <a:pt x="183011" y="5033962"/>
                </a:lnTo>
                <a:lnTo>
                  <a:pt x="199806" y="5075237"/>
                </a:lnTo>
                <a:lnTo>
                  <a:pt x="219962" y="5114925"/>
                </a:lnTo>
                <a:lnTo>
                  <a:pt x="240117" y="5149850"/>
                </a:lnTo>
                <a:lnTo>
                  <a:pt x="260272" y="5186362"/>
                </a:lnTo>
                <a:lnTo>
                  <a:pt x="278747" y="5226050"/>
                </a:lnTo>
                <a:lnTo>
                  <a:pt x="297223" y="5268912"/>
                </a:lnTo>
                <a:lnTo>
                  <a:pt x="312339" y="5313362"/>
                </a:lnTo>
                <a:lnTo>
                  <a:pt x="322417" y="5365750"/>
                </a:lnTo>
                <a:lnTo>
                  <a:pt x="332494" y="5426075"/>
                </a:lnTo>
                <a:lnTo>
                  <a:pt x="334174" y="5494337"/>
                </a:lnTo>
                <a:lnTo>
                  <a:pt x="332494" y="5562600"/>
                </a:lnTo>
                <a:lnTo>
                  <a:pt x="322417" y="5622925"/>
                </a:lnTo>
                <a:lnTo>
                  <a:pt x="312339" y="5675312"/>
                </a:lnTo>
                <a:lnTo>
                  <a:pt x="297223" y="5721350"/>
                </a:lnTo>
                <a:lnTo>
                  <a:pt x="278747" y="5762625"/>
                </a:lnTo>
                <a:lnTo>
                  <a:pt x="260272" y="5802312"/>
                </a:lnTo>
                <a:lnTo>
                  <a:pt x="240117" y="5840412"/>
                </a:lnTo>
                <a:lnTo>
                  <a:pt x="219962" y="5876925"/>
                </a:lnTo>
                <a:lnTo>
                  <a:pt x="199806" y="5915025"/>
                </a:lnTo>
                <a:lnTo>
                  <a:pt x="183011" y="5956300"/>
                </a:lnTo>
                <a:lnTo>
                  <a:pt x="167894" y="6003925"/>
                </a:lnTo>
                <a:lnTo>
                  <a:pt x="156137" y="6056312"/>
                </a:lnTo>
                <a:lnTo>
                  <a:pt x="147738" y="6113462"/>
                </a:lnTo>
                <a:lnTo>
                  <a:pt x="144379" y="6183312"/>
                </a:lnTo>
                <a:lnTo>
                  <a:pt x="147738" y="6251575"/>
                </a:lnTo>
                <a:lnTo>
                  <a:pt x="156137" y="6311900"/>
                </a:lnTo>
                <a:lnTo>
                  <a:pt x="167894" y="6361112"/>
                </a:lnTo>
                <a:lnTo>
                  <a:pt x="183011" y="6407150"/>
                </a:lnTo>
                <a:lnTo>
                  <a:pt x="199806" y="6448425"/>
                </a:lnTo>
                <a:lnTo>
                  <a:pt x="218282" y="6488112"/>
                </a:lnTo>
                <a:lnTo>
                  <a:pt x="236758" y="6523037"/>
                </a:lnTo>
                <a:lnTo>
                  <a:pt x="256913" y="6561137"/>
                </a:lnTo>
                <a:lnTo>
                  <a:pt x="277068" y="6597650"/>
                </a:lnTo>
                <a:lnTo>
                  <a:pt x="293864" y="6640512"/>
                </a:lnTo>
                <a:lnTo>
                  <a:pt x="310660" y="6683375"/>
                </a:lnTo>
                <a:lnTo>
                  <a:pt x="320737" y="6735762"/>
                </a:lnTo>
                <a:lnTo>
                  <a:pt x="329135" y="6791325"/>
                </a:lnTo>
                <a:lnTo>
                  <a:pt x="334174"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Rectangle 2"/>
          <p:cNvSpPr/>
          <p:nvPr/>
        </p:nvSpPr>
        <p:spPr>
          <a:xfrm>
            <a:off x="7100348" y="5886797"/>
            <a:ext cx="4910677" cy="647469"/>
          </a:xfrm>
          <a:prstGeom prst="rect">
            <a:avLst/>
          </a:prstGeom>
        </p:spPr>
        <p:txBody>
          <a:bodyPr vert="horz" lIns="91440" tIns="45720" rIns="91440" bIns="45720" rtlCol="0" anchor="ctr">
            <a:normAutofit/>
          </a:bodyPr>
          <a:lstStyle/>
          <a:p>
            <a:pPr marR="139700" indent="-228600">
              <a:lnSpc>
                <a:spcPct val="90000"/>
              </a:lnSpc>
              <a:spcAft>
                <a:spcPts val="600"/>
              </a:spcAft>
              <a:buFont typeface="Arial" panose="020B0604020202020204" pitchFamily="34" charset="0"/>
              <a:buChar char="•"/>
              <a:tabLst>
                <a:tab pos="134620" algn="l"/>
              </a:tabLst>
            </a:pPr>
            <a:r>
              <a:rPr lang="en-US" sz="2000" dirty="0">
                <a:solidFill>
                  <a:schemeClr val="tx1">
                    <a:alpha val="60000"/>
                  </a:schemeClr>
                </a:solidFill>
              </a:rPr>
              <a:t>Created by the Yale Child Study Center</a:t>
            </a:r>
            <a:endParaRPr lang="en-US" sz="2000" dirty="0">
              <a:solidFill>
                <a:schemeClr val="tx1">
                  <a:alpha val="60000"/>
                </a:schemeClr>
              </a:solidFill>
              <a:effectLst/>
            </a:endParaRPr>
          </a:p>
        </p:txBody>
      </p:sp>
    </p:spTree>
    <p:extLst>
      <p:ext uri="{BB962C8B-B14F-4D97-AF65-F5344CB8AC3E}">
        <p14:creationId xmlns:p14="http://schemas.microsoft.com/office/powerpoint/2010/main" val="4366760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t>1. Within the last month: </a:t>
            </a:r>
            <a:br>
              <a:rPr lang="en-US" sz="4000" dirty="0"/>
            </a:br>
            <a:r>
              <a:rPr lang="en-US" sz="4000" dirty="0"/>
              <a:t>Did your child have upsetting thoughts or pictures about the experience that came into their head when they didn't want them to?</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1577335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t>2. Within the last month: </a:t>
            </a:r>
            <a:br>
              <a:rPr lang="en-US" sz="4000" dirty="0"/>
            </a:br>
            <a:r>
              <a:rPr lang="en-US" sz="4000" dirty="0"/>
              <a:t>Did your child have bad dreams or nightmares?</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14874337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4264090"/>
            <a:ext cx="10341854" cy="2210360"/>
          </a:xfrm>
        </p:spPr>
        <p:txBody>
          <a:bodyPr anchor="b">
            <a:noAutofit/>
          </a:bodyPr>
          <a:lstStyle/>
          <a:p>
            <a:pPr algn="l"/>
            <a:r>
              <a:rPr lang="en-US" sz="4000" dirty="0">
                <a:solidFill>
                  <a:schemeClr val="tx1">
                    <a:lumMod val="85000"/>
                    <a:lumOff val="15000"/>
                  </a:schemeClr>
                </a:solidFill>
                <a:ea typeface="+mj-lt"/>
                <a:cs typeface="+mj-lt"/>
              </a:rPr>
              <a:t>3. Within the last month: </a:t>
            </a:r>
            <a:br>
              <a:rPr lang="en-US" sz="4000" dirty="0">
                <a:solidFill>
                  <a:schemeClr val="tx1">
                    <a:lumMod val="85000"/>
                    <a:lumOff val="15000"/>
                  </a:schemeClr>
                </a:solidFill>
                <a:ea typeface="+mj-lt"/>
                <a:cs typeface="+mj-lt"/>
              </a:rPr>
            </a:br>
            <a:r>
              <a:rPr lang="en-US" sz="4000" dirty="0">
                <a:solidFill>
                  <a:schemeClr val="tx1">
                    <a:lumMod val="85000"/>
                    <a:lumOff val="15000"/>
                  </a:schemeClr>
                </a:solidFill>
                <a:ea typeface="+mj-lt"/>
                <a:cs typeface="+mj-lt"/>
              </a:rPr>
              <a:t>Did your child act or feel like the experience was happening again (e.g., seeing or hearing something or feeling as if they were there again)?</a:t>
            </a:r>
            <a:endParaRPr lang="en-US" sz="4000" dirty="0"/>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13730183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t>4. Within the last month: </a:t>
            </a:r>
            <a:br>
              <a:rPr lang="en-US" sz="4000" dirty="0"/>
            </a:br>
            <a:r>
              <a:rPr lang="en-US" sz="4000" dirty="0"/>
              <a:t>Did your child feel upset when they were reminded of what happened (e.g., feeling scared, angry, sad, guilty, or confused)?</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419419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C3074C-C820-40A5-AFA3-808ABDD4FFAD}"/>
              </a:ext>
            </a:extLst>
          </p:cNvPr>
          <p:cNvSpPr>
            <a:spLocks noGrp="1"/>
          </p:cNvSpPr>
          <p:nvPr>
            <p:ph type="title"/>
          </p:nvPr>
        </p:nvSpPr>
        <p:spPr>
          <a:xfrm>
            <a:off x="217870" y="1266022"/>
            <a:ext cx="4286519" cy="3204134"/>
          </a:xfrm>
        </p:spPr>
        <p:txBody>
          <a:bodyPr vert="horz" lIns="91440" tIns="45720" rIns="91440" bIns="45720" rtlCol="0" anchor="b">
            <a:normAutofit fontScale="90000"/>
          </a:bodyPr>
          <a:lstStyle/>
          <a:p>
            <a:r>
              <a:rPr lang="en-US" sz="4800" dirty="0"/>
              <a:t>5. Has your child ever experienced the death of someone close to him/her?</a:t>
            </a:r>
            <a:endParaRPr lang="en-US" sz="48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C57F2AA-7994-4F5C-B7C9-FAEE21BD5471}"/>
              </a:ext>
            </a:extLst>
          </p:cNvPr>
          <p:cNvGraphicFramePr>
            <a:graphicFrameLocks noGrp="1"/>
          </p:cNvGraphicFramePr>
          <p:nvPr/>
        </p:nvGraphicFramePr>
        <p:xfrm>
          <a:off x="7309127" y="2868089"/>
          <a:ext cx="2619293" cy="970570"/>
        </p:xfrm>
        <a:graphic>
          <a:graphicData uri="http://schemas.openxmlformats.org/drawingml/2006/table">
            <a:tbl>
              <a:tblPr firstRow="1" bandRow="1">
                <a:solidFill>
                  <a:schemeClr val="bg1"/>
                </a:solidFill>
                <a:tableStyleId>{5C22544A-7EE6-4342-B048-85BDC9FD1C3A}</a:tableStyleId>
              </a:tblPr>
              <a:tblGrid>
                <a:gridCol w="1402515">
                  <a:extLst>
                    <a:ext uri="{9D8B030D-6E8A-4147-A177-3AD203B41FA5}">
                      <a16:colId xmlns:a16="http://schemas.microsoft.com/office/drawing/2014/main" val="1018322886"/>
                    </a:ext>
                  </a:extLst>
                </a:gridCol>
                <a:gridCol w="1216778">
                  <a:extLst>
                    <a:ext uri="{9D8B030D-6E8A-4147-A177-3AD203B41FA5}">
                      <a16:colId xmlns:a16="http://schemas.microsoft.com/office/drawing/2014/main" val="1308324453"/>
                    </a:ext>
                  </a:extLst>
                </a:gridCol>
              </a:tblGrid>
              <a:tr h="970570">
                <a:tc>
                  <a:txBody>
                    <a:bodyPr/>
                    <a:lstStyle/>
                    <a:p>
                      <a:pPr algn="l"/>
                      <a:r>
                        <a:rPr lang="en-US" sz="3300" b="0" cap="none" spc="0" dirty="0">
                          <a:solidFill>
                            <a:schemeClr val="bg1"/>
                          </a:solidFill>
                        </a:rPr>
                        <a:t>Yes</a:t>
                      </a:r>
                    </a:p>
                  </a:txBody>
                  <a:tcPr marL="280198" marR="215537"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a:r>
                        <a:rPr lang="en-US" sz="3300" b="0" cap="none" spc="0" dirty="0">
                          <a:solidFill>
                            <a:schemeClr val="bg1"/>
                          </a:solidFill>
                        </a:rPr>
                        <a:t>No</a:t>
                      </a:r>
                    </a:p>
                  </a:txBody>
                  <a:tcPr marL="280198" marR="215537" marT="215537" marB="215537"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3021085"/>
                  </a:ext>
                </a:extLst>
              </a:tr>
            </a:tbl>
          </a:graphicData>
        </a:graphic>
      </p:graphicFrame>
    </p:spTree>
    <p:extLst>
      <p:ext uri="{BB962C8B-B14F-4D97-AF65-F5344CB8AC3E}">
        <p14:creationId xmlns:p14="http://schemas.microsoft.com/office/powerpoint/2010/main" val="2577072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4217437"/>
            <a:ext cx="10136422" cy="2257013"/>
          </a:xfrm>
        </p:spPr>
        <p:txBody>
          <a:bodyPr anchor="b">
            <a:noAutofit/>
          </a:bodyPr>
          <a:lstStyle/>
          <a:p>
            <a:pPr algn="l"/>
            <a:r>
              <a:rPr lang="en-US" sz="4000" dirty="0"/>
              <a:t>5. Within the last month: </a:t>
            </a:r>
            <a:br>
              <a:rPr lang="en-US" sz="4000" dirty="0"/>
            </a:br>
            <a:r>
              <a:rPr lang="en-US" sz="4000" dirty="0"/>
              <a:t>Did your child have feelings in their body when they were reminded of what happened (e.g., breaking out into a sweat, heart beating fast)?</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41610349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t>6. Within the last month: </a:t>
            </a:r>
            <a:br>
              <a:rPr lang="en-US" sz="4000" dirty="0"/>
            </a:br>
            <a:r>
              <a:rPr lang="en-US" sz="4000" dirty="0"/>
              <a:t>Did your child try not to think about, talk about, or have feelings about the experience?</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26918074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t>7. Within the last month: </a:t>
            </a:r>
            <a:br>
              <a:rPr lang="en-US" sz="4000" dirty="0"/>
            </a:br>
            <a:r>
              <a:rPr lang="en-US" sz="4000" dirty="0"/>
              <a:t>Did your child try to avoid activities, people, or places that reminded them of what happened?</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26956136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t>8. Within the last month: </a:t>
            </a:r>
            <a:br>
              <a:rPr lang="en-US" sz="4000" dirty="0"/>
            </a:br>
            <a:r>
              <a:rPr lang="en-US" sz="4000" dirty="0"/>
              <a:t>Did your child have trouble remembering an important part of the experience?</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10061464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11171" y="5468747"/>
            <a:ext cx="10478276" cy="1159200"/>
          </a:xfrm>
        </p:spPr>
        <p:txBody>
          <a:bodyPr anchor="b">
            <a:noAutofit/>
          </a:bodyPr>
          <a:lstStyle/>
          <a:p>
            <a:pPr algn="l"/>
            <a:r>
              <a:rPr lang="en-US" sz="3600" dirty="0"/>
              <a:t>9. Within the last month: </a:t>
            </a:r>
            <a:br>
              <a:rPr lang="en-US" sz="3600" dirty="0"/>
            </a:br>
            <a:r>
              <a:rPr lang="en-US" sz="3600" dirty="0"/>
              <a:t>Did your child have bad thoughts about themselves, other people, or the world (e.g., "I can't do anything right,"  "All people are bad," "The world is a scary place")?</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6703278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t>10. Within the last month: </a:t>
            </a:r>
            <a:br>
              <a:rPr lang="en-US" sz="4000" dirty="0"/>
            </a:br>
            <a:r>
              <a:rPr lang="en-US" sz="4000" dirty="0"/>
              <a:t>Did your child feel like what happened was their fault (e.g., "I should have known better")?</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3526915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t>11. Within the last month: </a:t>
            </a:r>
            <a:br>
              <a:rPr lang="en-US" sz="4000" dirty="0"/>
            </a:br>
            <a:r>
              <a:rPr lang="en-US" sz="4000" dirty="0"/>
              <a:t>Did your child have strong upsetting feelings like fear, anger, guilt, or shame?</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37217901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t>12. Within the last month: </a:t>
            </a:r>
            <a:br>
              <a:rPr lang="en-US" sz="4000" dirty="0"/>
            </a:br>
            <a:r>
              <a:rPr lang="en-US" sz="4000" dirty="0"/>
              <a:t>Did your child have much less interest in doing things they used to like to do?</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22615375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t>13. Within the last month: </a:t>
            </a:r>
            <a:br>
              <a:rPr lang="en-US" sz="4000" dirty="0"/>
            </a:br>
            <a:r>
              <a:rPr lang="en-US" sz="4000" dirty="0"/>
              <a:t>Did your child have trouble feeling close to people? Did your child feel like they didn't want to be around other people?</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2570651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224A8-0BE0-4E76-916C-5C9A30FDFB5A}"/>
              </a:ext>
            </a:extLst>
          </p:cNvPr>
          <p:cNvSpPr>
            <a:spLocks noGrp="1"/>
          </p:cNvSpPr>
          <p:nvPr>
            <p:ph type="ctrTitle"/>
          </p:nvPr>
        </p:nvSpPr>
        <p:spPr>
          <a:xfrm>
            <a:off x="1470701" y="5315250"/>
            <a:ext cx="10136422" cy="1159200"/>
          </a:xfrm>
        </p:spPr>
        <p:txBody>
          <a:bodyPr anchor="b">
            <a:noAutofit/>
          </a:bodyPr>
          <a:lstStyle/>
          <a:p>
            <a:pPr algn="l"/>
            <a:r>
              <a:rPr lang="en-US" sz="4000" dirty="0"/>
              <a:t>14. Within the last month: </a:t>
            </a:r>
            <a:br>
              <a:rPr lang="en-US" sz="4000" dirty="0"/>
            </a:br>
            <a:r>
              <a:rPr lang="en-US" sz="4000" dirty="0"/>
              <a:t>Did your child have trouble having any good feelings (like happiness or love)?</a:t>
            </a:r>
          </a:p>
        </p:txBody>
      </p:sp>
      <p:grpSp>
        <p:nvGrpSpPr>
          <p:cNvPr id="12" name="Group 11">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71" y="809653"/>
            <a:ext cx="10136422" cy="3218314"/>
          </a:xfrm>
          <a:prstGeom prst="rect">
            <a:avLst/>
          </a:prstGeom>
        </p:spPr>
      </p:pic>
    </p:spTree>
    <p:extLst>
      <p:ext uri="{BB962C8B-B14F-4D97-AF65-F5344CB8AC3E}">
        <p14:creationId xmlns:p14="http://schemas.microsoft.com/office/powerpoint/2010/main" val="4078069401"/>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OPS">
      <a:dk1>
        <a:srgbClr val="222A35"/>
      </a:dk1>
      <a:lt1>
        <a:sysClr val="window" lastClr="FFFFFF"/>
      </a:lt1>
      <a:dk2>
        <a:srgbClr val="525252"/>
      </a:dk2>
      <a:lt2>
        <a:srgbClr val="B9B9B9"/>
      </a:lt2>
      <a:accent1>
        <a:srgbClr val="FF9966"/>
      </a:accent1>
      <a:accent2>
        <a:srgbClr val="009999"/>
      </a:accent2>
      <a:accent3>
        <a:srgbClr val="808080"/>
      </a:accent3>
      <a:accent4>
        <a:srgbClr val="FF9966"/>
      </a:accent4>
      <a:accent5>
        <a:srgbClr val="44546A"/>
      </a:accent5>
      <a:accent6>
        <a:srgbClr val="336699"/>
      </a:accent6>
      <a:hlink>
        <a:srgbClr val="FF5D0C"/>
      </a:hlink>
      <a:folHlink>
        <a:srgbClr val="0072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iew">
  <a:themeElements>
    <a:clrScheme name="TOPS">
      <a:dk1>
        <a:srgbClr val="222A35"/>
      </a:dk1>
      <a:lt1>
        <a:sysClr val="window" lastClr="FFFFFF"/>
      </a:lt1>
      <a:dk2>
        <a:srgbClr val="525252"/>
      </a:dk2>
      <a:lt2>
        <a:srgbClr val="B9B9B9"/>
      </a:lt2>
      <a:accent1>
        <a:srgbClr val="FF9966"/>
      </a:accent1>
      <a:accent2>
        <a:srgbClr val="009999"/>
      </a:accent2>
      <a:accent3>
        <a:srgbClr val="808080"/>
      </a:accent3>
      <a:accent4>
        <a:srgbClr val="FF9966"/>
      </a:accent4>
      <a:accent5>
        <a:srgbClr val="44546A"/>
      </a:accent5>
      <a:accent6>
        <a:srgbClr val="336699"/>
      </a:accent6>
      <a:hlink>
        <a:srgbClr val="FF5D0C"/>
      </a:hlink>
      <a:folHlink>
        <a:srgbClr val="00727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4.xml><?xml version="1.0" encoding="utf-8"?>
<a:theme xmlns:a="http://schemas.openxmlformats.org/drawingml/2006/main" name="Ion Boardroom">
  <a:themeElements>
    <a:clrScheme name="TOPS">
      <a:dk1>
        <a:srgbClr val="222A35"/>
      </a:dk1>
      <a:lt1>
        <a:sysClr val="window" lastClr="FFFFFF"/>
      </a:lt1>
      <a:dk2>
        <a:srgbClr val="525252"/>
      </a:dk2>
      <a:lt2>
        <a:srgbClr val="B9B9B9"/>
      </a:lt2>
      <a:accent1>
        <a:srgbClr val="FF9966"/>
      </a:accent1>
      <a:accent2>
        <a:srgbClr val="009999"/>
      </a:accent2>
      <a:accent3>
        <a:srgbClr val="808080"/>
      </a:accent3>
      <a:accent4>
        <a:srgbClr val="FF9966"/>
      </a:accent4>
      <a:accent5>
        <a:srgbClr val="44546A"/>
      </a:accent5>
      <a:accent6>
        <a:srgbClr val="336699"/>
      </a:accent6>
      <a:hlink>
        <a:srgbClr val="FF5D0C"/>
      </a:hlink>
      <a:folHlink>
        <a:srgbClr val="00727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Banded">
  <a:themeElements>
    <a:clrScheme name="TOPS">
      <a:dk1>
        <a:srgbClr val="222A35"/>
      </a:dk1>
      <a:lt1>
        <a:sysClr val="window" lastClr="FFFFFF"/>
      </a:lt1>
      <a:dk2>
        <a:srgbClr val="525252"/>
      </a:dk2>
      <a:lt2>
        <a:srgbClr val="B9B9B9"/>
      </a:lt2>
      <a:accent1>
        <a:srgbClr val="FF9966"/>
      </a:accent1>
      <a:accent2>
        <a:srgbClr val="009999"/>
      </a:accent2>
      <a:accent3>
        <a:srgbClr val="808080"/>
      </a:accent3>
      <a:accent4>
        <a:srgbClr val="FF9966"/>
      </a:accent4>
      <a:accent5>
        <a:srgbClr val="44546A"/>
      </a:accent5>
      <a:accent6>
        <a:srgbClr val="336699"/>
      </a:accent6>
      <a:hlink>
        <a:srgbClr val="FF5D0C"/>
      </a:hlink>
      <a:folHlink>
        <a:srgbClr val="00727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docProps/app.xml><?xml version="1.0" encoding="utf-8"?>
<Properties xmlns="http://schemas.openxmlformats.org/officeDocument/2006/extended-properties" xmlns:vt="http://schemas.openxmlformats.org/officeDocument/2006/docPropsVTypes">
  <TotalTime>3135</TotalTime>
  <Words>5668</Words>
  <Application>Microsoft Office PowerPoint</Application>
  <PresentationFormat>Widescreen</PresentationFormat>
  <Paragraphs>394</Paragraphs>
  <Slides>219</Slides>
  <Notes>0</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1</vt:i4>
      </vt:variant>
      <vt:variant>
        <vt:lpstr>Slide Titles</vt:lpstr>
      </vt:variant>
      <vt:variant>
        <vt:i4>219</vt:i4>
      </vt:variant>
    </vt:vector>
  </HeadingPairs>
  <TitlesOfParts>
    <vt:vector size="238" baseType="lpstr">
      <vt:lpstr>Arial</vt:lpstr>
      <vt:lpstr>Baguet Script</vt:lpstr>
      <vt:lpstr>Calibri</vt:lpstr>
      <vt:lpstr>Calibri Light</vt:lpstr>
      <vt:lpstr>Cambria</vt:lpstr>
      <vt:lpstr>Cambria Math</vt:lpstr>
      <vt:lpstr>Century Gothic</vt:lpstr>
      <vt:lpstr>Century Schoolbook</vt:lpstr>
      <vt:lpstr>Corbel</vt:lpstr>
      <vt:lpstr>Times New Roman</vt:lpstr>
      <vt:lpstr>Wingdings</vt:lpstr>
      <vt:lpstr>Wingdings 2</vt:lpstr>
      <vt:lpstr>Wingdings 3</vt:lpstr>
      <vt:lpstr>Custom Design</vt:lpstr>
      <vt:lpstr>Office Theme</vt:lpstr>
      <vt:lpstr>View</vt:lpstr>
      <vt:lpstr>Ion Boardroom</vt:lpstr>
      <vt:lpstr>Banded</vt:lpstr>
      <vt:lpstr>Document</vt:lpstr>
      <vt:lpstr>Assessment Measures</vt:lpstr>
      <vt:lpstr>Instructions</vt:lpstr>
      <vt:lpstr>Table of Contents</vt:lpstr>
      <vt:lpstr>Trauma History Questionnaire- Caregiver</vt:lpstr>
      <vt:lpstr>1. Has you child ever been in or seen a serious accident?</vt:lpstr>
      <vt:lpstr>2. Has someone close to your child ever been very sick or very hurt or injured?</vt:lpstr>
      <vt:lpstr>3. Has your child ever experienced a severe illness or injury?</vt:lpstr>
      <vt:lpstr>4. Has your child ever experienced a painful or scary medical treatment either when they were injured or sick?</vt:lpstr>
      <vt:lpstr>5. Has your child ever experienced the death of someone close to him/her?</vt:lpstr>
      <vt:lpstr>6. Has your child ever been unexpectedly separated from you (caregiver) or another person significant in their life?</vt:lpstr>
      <vt:lpstr>7. Has someone close to your child ever attempted or completed suicide or harmed him/herself?</vt:lpstr>
      <vt:lpstr>8. Has your child ever been physically hurt  (e.g., hit, kicked, punched) or threatened to be hurt?</vt:lpstr>
      <vt:lpstr>9. Has someone ever robbed from your child?  Or has your child ever witnessed this?</vt:lpstr>
      <vt:lpstr>10. Has your child ever been attacked by a dog or other animal?</vt:lpstr>
      <vt:lpstr>11. Has your child ever seen or heard family members physically fighting, attacking each other (e.g., pushing, hitting, punching, or using weapons)or beating each other up or threatening to hurt one another?</vt:lpstr>
      <vt:lpstr>12. Has your child ever seen or heard someone in your neighborhood or school attacking each other(e.g.,pushing,   hitting, punching, or using weapons) or beating each other up or threatening to hurt one another?</vt:lpstr>
      <vt:lpstr>13. Has someone ever made your child watch or do something sexual (e.g., touching your child in a sexual way, touching your child's private parts, making your child see or touch their private parts, or making your child watch them touch their own private parts)?</vt:lpstr>
      <vt:lpstr>14. Has someone important to your child ever repeatedly told your child that s/he was no good, repeatedly yelled at them in a scary way, or threatened to abandon your child, leave your child, or send them away?</vt:lpstr>
      <vt:lpstr>15. Has a peer ever bullied your child on the internet or in person (e.g., called him/her names, teased him/her, made up stories about him/her, repeatedly told him/her they were no good, excluded them, or threatened to hurt him/her)?</vt:lpstr>
      <vt:lpstr>16. Has your child ever had a time when s/he did not have enough food or a place to live?</vt:lpstr>
      <vt:lpstr>17. Has there been a time in your child's life when an adult wasn't taking care of them (e.g. when s/he didn't get fed, didn’t have clothes, or when s/he wasn't taken to school or the doctor when they needed to go)?</vt:lpstr>
      <vt:lpstr>19. Has your child ever seen anyone in your home drink too much (get drunk)?</vt:lpstr>
      <vt:lpstr>18. Has your child ever seen anyone use drugs, like smoking drugs (other than cigarettes) or using needles?</vt:lpstr>
      <vt:lpstr>20. Has your child ever been exposed to a natural disaster (e.g., been in a really bad storm like a hurricane or tornado or in a fire, flood, or earthquake)?</vt:lpstr>
      <vt:lpstr>21. Has your child ever experienced a man-made disaster (e.g., bombings, or another situation where someone did something that hurt or killed a lot of people at the same time) or exposure to war?</vt:lpstr>
      <vt:lpstr>22. Has your child ever witnessed a family member get arrested or had a family member in jail?</vt:lpstr>
      <vt:lpstr>23. Have there been other very scary or upsetting things that have happened to your child?</vt:lpstr>
      <vt:lpstr>Revised Children’s Anxiety and Depression Scale  R-CADS-P-25</vt:lpstr>
      <vt:lpstr>1. My child feels sad or empty</vt:lpstr>
      <vt:lpstr>2. My child worries when they think they have done poorly at something</vt:lpstr>
      <vt:lpstr>3. My child feels afraid of being alone at home</vt:lpstr>
      <vt:lpstr>4. Nothing is much fun for my child anymore</vt:lpstr>
      <vt:lpstr>5. My child worries that something awful will happen to someone in the family</vt:lpstr>
      <vt:lpstr>6. My child is afraid of being in crowded places (like shopping centers, the movies, buses, busy playgrounds)</vt:lpstr>
      <vt:lpstr>7. My child worries about what other people think of them</vt:lpstr>
      <vt:lpstr>8. My child has trouble sleeping</vt:lpstr>
      <vt:lpstr>9. My child feels scared to sleep on their own</vt:lpstr>
      <vt:lpstr>10. My child has problems with their appetite</vt:lpstr>
      <vt:lpstr>11. My child suddenly becomes dizzy or faint when there is no reason for this</vt:lpstr>
      <vt:lpstr>12. My child has to do some things over and over again (like washing hands, cleaning, or putting things in a certain order)</vt:lpstr>
      <vt:lpstr>13. My child has no energy for things </vt:lpstr>
      <vt:lpstr>14. My child suddenly starts to tremble or shake when there is no reason for this </vt:lpstr>
      <vt:lpstr>15. My child cannot think clearly</vt:lpstr>
      <vt:lpstr>16. My child feels worthless</vt:lpstr>
      <vt:lpstr>17. My child has to think of special thoughts (like numbers or words) to stop bad thoughts from happening</vt:lpstr>
      <vt:lpstr>18. My child thinks about death</vt:lpstr>
      <vt:lpstr>19. My child feels like they don’t want to move </vt:lpstr>
      <vt:lpstr>20. My child worries that they will suddenly get a scared feeling when there is nothing to be afraid of</vt:lpstr>
      <vt:lpstr>21. My child is tired a lot</vt:lpstr>
      <vt:lpstr>22. My child feels afraid that they will make a fool of themselves in front of people</vt:lpstr>
      <vt:lpstr>23. My child has to do some things just the right way to stop bad things from happening</vt:lpstr>
      <vt:lpstr>24. My child feels restless</vt:lpstr>
      <vt:lpstr>25. My child worries that something bad will happen to them </vt:lpstr>
      <vt:lpstr>Young Child PTSD Assessment </vt:lpstr>
      <vt:lpstr>1. Does your child have intrusive memories of the trauma? Do they bring it up on their own?</vt:lpstr>
      <vt:lpstr>2. Does your child reenact the trauma in play with dolls or toys? This would be scenes that look just like the trauma. Or do they act it out by themselves or with other kids?</vt:lpstr>
      <vt:lpstr>3. Is your child having more nightmares since the trauma occurred?</vt:lpstr>
      <vt:lpstr>4. Does your child act like the traumatic event is happening again, even when it isn’t? This is when a child is acting like they are back in the traumatic event and aren’t in touch with reality. This is a pretty obvious thing when it happens</vt:lpstr>
      <vt:lpstr>5. Since the trauma, has your child had episodes when they seem to freeze? You may have tried to snap them out of it, but they were unresponsive.</vt:lpstr>
      <vt:lpstr>6. Does your child get upset when exposed to reminders of the event? For example, a child who was in a car wreck might be nervous while riding in a car now. Or, a child who was sexually abused may be nervous when someone touches them in a non-sexual way.</vt:lpstr>
      <vt:lpstr>7. Does your child get physically distressed when exposed to reminders? Like heart racing, shaking hands, sweaty, short of breath, or sick to their stomach? </vt:lpstr>
      <vt:lpstr>8. Does your child try to avoid conversations that might remind them of the trauma?</vt:lpstr>
      <vt:lpstr>9. Does your child try to avoid things or places that remind them of the trauma? For example, a child who was in a car wreck might try to avoid getting in a car. Or, a child who was sexually abused might be nervous about going to bed because that is where the abuse took place.</vt:lpstr>
      <vt:lpstr>10. Does your child have difficulty remembering the whole incident? Have they blocked out the entire event?</vt:lpstr>
      <vt:lpstr>11. Has your child lost interest in doing things they used to like to do since the trauma?</vt:lpstr>
      <vt:lpstr>12. Since the trauma, does your child show a restricted range of emotions on their face compared to before?</vt:lpstr>
      <vt:lpstr>13. Has your child lost hope for the future? For example they think they won’t have fun or won’t ever be good at anything?</vt:lpstr>
      <vt:lpstr>14. Since the trauma, has your child become more distant and detached from family members, relatives, or friends?</vt:lpstr>
      <vt:lpstr>15. Have they had a hard time falling asleep or staying asleep since the trauma?</vt:lpstr>
      <vt:lpstr>16. Has your child become more irritable, or had outbursts of anger, or developed extreme temper tantrums since the trauma?</vt:lpstr>
      <vt:lpstr>17. Has your child had more trouble concentrating since the trauma?</vt:lpstr>
      <vt:lpstr>18. Has your child been more “on alert” for bad things to happen? For example, does she look around for danger?</vt:lpstr>
      <vt:lpstr>19. Does your child startle more easily than before the trauma? For example, if there is a loud noise or someone comes up behind them, do they jump or seem startled?</vt:lpstr>
      <vt:lpstr>20. Has your child become more physically aggressive since the trauma? Like hitting kicking, biting, or breaking things?</vt:lpstr>
      <vt:lpstr>21. Has your child become more clingy to you since the trauma?</vt:lpstr>
      <vt:lpstr>22. Did night terrors start or get worse after the trauma? Night terrors are different from nightmares: in night terrors a child usually screams in their sleep, they don’t wake up, and they don’t remember it the next day.</vt:lpstr>
      <vt:lpstr>23. Since the trauma, has your child lost previously acquired skills? For example, lost toilet training, language skills, or motor skills (ability to tie their shoes, work buttons or zippers)?</vt:lpstr>
      <vt:lpstr>24. Since the trauma, has your child developed new fears about unrelated things (like the dark or going to the bathroom alone)?</vt:lpstr>
      <vt:lpstr>25. Do symptoms substantially “get in the way” of how your child gets along with your, interfere in your relationship, or make you feel upset or annoyed?</vt:lpstr>
      <vt:lpstr>26. Do these symptoms “get in the way” of how they get along with their siblings or make them feel upset or annoyed?</vt:lpstr>
      <vt:lpstr>27. Do these symptoms “get in the way” with your child’s teacher or class more than average?</vt:lpstr>
      <vt:lpstr>28. Do symptoms “get in the way” of how your child gets along with friends at daycare, school, or your neighborhood?</vt:lpstr>
      <vt:lpstr>29. Do symptoms make it harder for you to take your child out in public more than the average child?</vt:lpstr>
      <vt:lpstr>30. Do you think that these behaviors cause your child to feel upset?</vt:lpstr>
      <vt:lpstr>Child PTSD Symptom Scale-  Caregiver</vt:lpstr>
      <vt:lpstr>1. Within the last month:  Did your child have upsetting thoughts or pictures about the experience that came into their head when they didn't want them to?</vt:lpstr>
      <vt:lpstr>2. Within the last month:  Did your child have bad dreams or nightmares?</vt:lpstr>
      <vt:lpstr>3. Within the last month:  Did your child act or feel like the experience was happening again (e.g., seeing or hearing something or feeling as if they were there again)?</vt:lpstr>
      <vt:lpstr>4. Within the last month:  Did your child feel upset when they were reminded of what happened (e.g., feeling scared, angry, sad, guilty, or confused)?</vt:lpstr>
      <vt:lpstr>5. Within the last month:  Did your child have feelings in their body when they were reminded of what happened (e.g., breaking out into a sweat, heart beating fast)?</vt:lpstr>
      <vt:lpstr>6. Within the last month:  Did your child try not to think about, talk about, or have feelings about the experience?</vt:lpstr>
      <vt:lpstr>7. Within the last month:  Did your child try to avoid activities, people, or places that reminded them of what happened?</vt:lpstr>
      <vt:lpstr>8. Within the last month:  Did your child have trouble remembering an important part of the experience?</vt:lpstr>
      <vt:lpstr>9. Within the last month:  Did your child have bad thoughts about themselves, other people, or the world (e.g., "I can't do anything right,"  "All people are bad," "The world is a scary place")?</vt:lpstr>
      <vt:lpstr>10. Within the last month:  Did your child feel like what happened was their fault (e.g., "I should have known better")?</vt:lpstr>
      <vt:lpstr>11. Within the last month:  Did your child have strong upsetting feelings like fear, anger, guilt, or shame?</vt:lpstr>
      <vt:lpstr>12. Within the last month:  Did your child have much less interest in doing things they used to like to do?</vt:lpstr>
      <vt:lpstr>13. Within the last month:  Did your child have trouble feeling close to people? Did your child feel like they didn't want to be around other people?</vt:lpstr>
      <vt:lpstr>14. Within the last month:  Did your child have trouble having any good feelings (like happiness or love)?</vt:lpstr>
      <vt:lpstr>15. Within the last month:  Did your child get angry easily(e.g., yelling, hitting others, throwing things)?</vt:lpstr>
      <vt:lpstr>16. Within the last month:  Did your child do anything that might hurt themselves (e.g., taking drugs, cutting, or running away)?</vt:lpstr>
      <vt:lpstr>17. Within the last month:  Was your child very careful or on the lookout (e.g., checking to see who is around them and what is around them)?</vt:lpstr>
      <vt:lpstr>18. Within the last month:  Was your child jumpy or easily frightened (e.g., when someone walked up behind them or when they heard a loud noise)?</vt:lpstr>
      <vt:lpstr>19. Within the last month:  Did your child have trouble paying attention (e.g., losing track of a story on tv, forgetting what they read, or being unable to pay attention at school)?</vt:lpstr>
      <vt:lpstr>20. Within the last month:  Did your child have trouble falling or staying asleep?</vt:lpstr>
      <vt:lpstr>21. Have these symptoms been interfering with your child doing their prayers?</vt:lpstr>
      <vt:lpstr>22. Have these symptoms been interfering with your child’s chores and duties at home?</vt:lpstr>
      <vt:lpstr>23. Have these symptoms been interfering with your child’s relationships with their friends?</vt:lpstr>
      <vt:lpstr>24. Have these symptoms been interfering with your child’s fun and hobby activities?</vt:lpstr>
      <vt:lpstr>25. Have these symptoms been interfering with your child’s schoolwork?</vt:lpstr>
      <vt:lpstr>26. Have these symptoms been interfering with your child's relationships with their family?</vt:lpstr>
      <vt:lpstr>27. Have these symptoms been interfering with your child’s overall happiness with their life?</vt:lpstr>
      <vt:lpstr>PTSD Checklist for the DSM-5</vt:lpstr>
      <vt:lpstr>1. In the past month, how much were you bothered by: Repeated, disturbing, and unwanted memories of the stressful experience?</vt:lpstr>
      <vt:lpstr>2. In the past month, how much were you bothered by: Repeated, disturbing dreams of the stressful experience?</vt:lpstr>
      <vt:lpstr>3. In the past month, how much were you bothered by: Suddenly feeling or acting as if the stressful experience were actually happening again (as if you were actually back there reliving it)?</vt:lpstr>
      <vt:lpstr>4. In the past month, how much were you bothered by: Feeling very upset when something reminded you of the stressful experience?</vt:lpstr>
      <vt:lpstr>5. In the past month, how much were you bothered by: Having strong physical reactions when something reminded you of the stressful experience (for example, heart pounding, trouble breathing, sweating)?</vt:lpstr>
      <vt:lpstr>6. In the past month, how much were you bothered by: Avoiding memories, thoughts, or feelings related to the stressful experience?</vt:lpstr>
      <vt:lpstr>7. In the past month, how much were you bothered by: Avoiding external reminders of the stressful experience (for example, people, places, conversations, activities, objects, or situations)?</vt:lpstr>
      <vt:lpstr>8. In the past month, how much were you bothered by: Trouble remembering important parts of the stressful experience?</vt:lpstr>
      <vt:lpstr>9. In the past month, how much were you bothered by: Having strong negative beliefs about yourself, other people, or the world (for example, having thoughts such as: I am bad, there is something wrong with me, no one can be trusted, or the world is dangerous)?</vt:lpstr>
      <vt:lpstr>10. In the past month, how much were you bothered by: Blaming yourself or someone else for the stressful experience of what happened after it?</vt:lpstr>
      <vt:lpstr>11. In the past month, how much were you bothered by: Having strong negative feelings such as fear, horror, anger, guilt, or shame?</vt:lpstr>
      <vt:lpstr>12. In the past month, how much were you bothered by: Loss of interest in activities that you used to enjoy?</vt:lpstr>
      <vt:lpstr>13. In the past month, how much were you bothered by: Feeling distant or cut off from people?</vt:lpstr>
      <vt:lpstr>14. In the past month, how much were you bothered by: Trouble experiencing positive feelings (for example, being unable to feel happiness or have loving feelings for people close to you)?</vt:lpstr>
      <vt:lpstr>15. In the past month, how much were you bothered by: Irritable behavior, angry outbursts, or acting aggressively</vt:lpstr>
      <vt:lpstr>16. In the past month, how much were you bothered by: Taking too many risks or doing things that could cause you harm?</vt:lpstr>
      <vt:lpstr>17. In the past month, how much were you bothered by: Being “superalert” or watchful or on guard?</vt:lpstr>
      <vt:lpstr>18. In the past month, how much were you bothered by: Feeling jumpy or easily startled?</vt:lpstr>
      <vt:lpstr>19. In the past month, how much were you bothered by: Having difficulty concentrating?</vt:lpstr>
      <vt:lpstr>20. In the past month, how much were you bothered by: Trouble falling or staying asleep?</vt:lpstr>
      <vt:lpstr>Barriers to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Trauma History Questionnaire- Child</vt:lpstr>
      <vt:lpstr>1. Have you ever been in or seen a serious accident?</vt:lpstr>
      <vt:lpstr>2. Has someone close to you ever been very sick or very hurt or injured?</vt:lpstr>
      <vt:lpstr>3. Have you ever experienced a severe illness or injury?</vt:lpstr>
      <vt:lpstr>4. Have you ever experienced a painful or scary medical treatment either when you were injured or sick?</vt:lpstr>
      <vt:lpstr>5. Have you ever experienced the death of someone close to you?</vt:lpstr>
      <vt:lpstr>6. Have you ever been unexpectedly separated from someone who takes care of you?</vt:lpstr>
      <vt:lpstr>7. Has someone close to you ever attempted or completed suicide or harmed him/herself?</vt:lpstr>
      <vt:lpstr>8. Have you ever been physically hurt  (e.g., hit, kicked, punched) or threatened to be hurt?</vt:lpstr>
      <vt:lpstr>9. Has someone ever robbed from you?  Or have you ever witnessed this?</vt:lpstr>
      <vt:lpstr>10. Have you ever been attacked by a dog or other animal?</vt:lpstr>
      <vt:lpstr>11. Have you ever seen or heard family members physically fighting, attacking each other (e.g., pushing, hitting, punching, or using weapons)or beating each other up or threatening to hurt one another?</vt:lpstr>
      <vt:lpstr>12. Have you ever seen or heard someone in your neighborhood or school attacking each other (e.g., pushing, hitting, punching, or using weapons) or beating each other up or threatening to hurt one another?</vt:lpstr>
      <vt:lpstr>13. Has someone ever made you watch or do something sexual (e.g., touching you in a sexual way, touching your private parts, making you see or touch their private parts, or making you watch them touch their own private parts)?</vt:lpstr>
      <vt:lpstr>14. Has someone important to you ever repeatedly told you that you were no good, repeatedly yelled at you in a scary way, or threatened to abandon you, leave you, or send you away?</vt:lpstr>
      <vt:lpstr>15. Has a peer ever bullied you on the internet or in person (e.g., called you names, teased you, made up stories about you, repeatedly told you that you were no good, excluded you, or threatened to hurt you)?</vt:lpstr>
      <vt:lpstr>16. Have you ever had a time when you did not have enough food or a place to live?</vt:lpstr>
      <vt:lpstr>17. Has there been a time in your life when an adult wasn't taking care of you (e.g. when you didn't get fed, didn’t have clothes, or when you weren’t taken to school or the doctor when you needed to go)?</vt:lpstr>
      <vt:lpstr>18. Have you ever seen anyone use drugs, like smoking drugs (other than cigarettes) or using needles?</vt:lpstr>
      <vt:lpstr>19. Have you ever seen anyone in your home drink too much (get drunk)?</vt:lpstr>
      <vt:lpstr>20. Have you ever been exposed to a natural disaster  (e.g., been in a really bad storm like a hurricane or tornado or in a fire, flood, or earthquake)?</vt:lpstr>
      <vt:lpstr>21. Have you ever experienced a man-made disaster (e.g., bombings, or another situation where someone did something that hurt or killed a lot of people at the same time) or exposure to war?</vt:lpstr>
      <vt:lpstr>22. Have you ever witnessed a family member get arrested or had a family member in jail?</vt:lpstr>
      <vt:lpstr>23. Have there been other very scary or upsetting things that have happened to you?</vt:lpstr>
      <vt:lpstr>R-CADS-C-25</vt:lpstr>
      <vt:lpstr>1. I feel sad or empty</vt:lpstr>
      <vt:lpstr>2. I worry when I think I have done poorly at something</vt:lpstr>
      <vt:lpstr>3. I feel afraid of being alone at home</vt:lpstr>
      <vt:lpstr>4. Nothing is much fun for me anymore</vt:lpstr>
      <vt:lpstr>5. I worry that something awful will happen to someone in my family</vt:lpstr>
      <vt:lpstr>6. I am afraid of being in crowded places (like shopping centers, the movies, buses, busy playgrounds)</vt:lpstr>
      <vt:lpstr>7. I worry about what other people think of me</vt:lpstr>
      <vt:lpstr>8. I have trouble sleeping</vt:lpstr>
      <vt:lpstr>9. I feel scared if I have to sleep on my own</vt:lpstr>
      <vt:lpstr>10. I have problems with my appetite</vt:lpstr>
      <vt:lpstr>11. I suddenly become dizzy or faint when there is no reason for this</vt:lpstr>
      <vt:lpstr>12. I have to do some things over and over again (like washing my hands, cleaning, or putting things in a certain order)</vt:lpstr>
      <vt:lpstr>13. I have no energy for things </vt:lpstr>
      <vt:lpstr>14. I suddenly start to tremble or shake when there is no reason for this </vt:lpstr>
      <vt:lpstr>15. I cannot think clearly</vt:lpstr>
      <vt:lpstr>16. I feel worthless</vt:lpstr>
      <vt:lpstr>17. I have to think of special thoughts (like numbers or words) to stop bad thoughts from happening</vt:lpstr>
      <vt:lpstr>18. I think about death</vt:lpstr>
      <vt:lpstr>19. I feel like I don’t want to move </vt:lpstr>
      <vt:lpstr>20. I worry that I will suddenly get a scared feeling when there is nothing to be afraid of</vt:lpstr>
      <vt:lpstr>21. I am tired a lot</vt:lpstr>
      <vt:lpstr>22. I feel afraid that I will make a fool of myself in front of people</vt:lpstr>
      <vt:lpstr>23. I have to do some things just the right way to stop bad things from happening</vt:lpstr>
      <vt:lpstr>24. I feel restless</vt:lpstr>
      <vt:lpstr>25. I worry that something bad will happen to my parent</vt:lpstr>
      <vt:lpstr>Child PTSD Symptom Scale-  Child</vt:lpstr>
      <vt:lpstr>Within the last month:  Did you have upsetting thoughts or pictures about the experience that came into their head when you didn't want them to?</vt:lpstr>
      <vt:lpstr>Within the last month:  Did you have bad dreams or nightmares?</vt:lpstr>
      <vt:lpstr>Within the last month:  Did you act or feel like the experience was happening again (e.g., Seeing or hearing something or feeling as if you were there again)?</vt:lpstr>
      <vt:lpstr>Within the last month:  Did you feel upset when you were reminded of what happened (e.g., feeling scared, angry, sad, guilty, or confused)?</vt:lpstr>
      <vt:lpstr>Within the last month:  Did you have feelings in your body when you were reminded of what happened (e.g., breaking out into a sweat, heart beating fast)?</vt:lpstr>
      <vt:lpstr>Within the last month:  Did you try not to think about, talk about, or have feelings about the experience?</vt:lpstr>
      <vt:lpstr>Within the last month:  Did you try to avoid activities, people, or places that reminded you of what happened?</vt:lpstr>
      <vt:lpstr>Within the last month:  did you have trouble remembering an important part of the experience?</vt:lpstr>
      <vt:lpstr>Within the last month:  Did you have bad thoughts about yourself, other people, or the world (e.g., "I can't do anything right," "all people are bad," "the world is a scary place")?</vt:lpstr>
      <vt:lpstr>Within the last month:  Did you feel like what happened was your fault (e.g., "I should have known better")?</vt:lpstr>
      <vt:lpstr>Within the last month:  Did you have strong upsetting feelings like fear, anger, guilt, or shame?</vt:lpstr>
      <vt:lpstr>Within the last month:  did you have much less interest in doing things you used to like to do?</vt:lpstr>
      <vt:lpstr>Within the last month:  Did you have trouble feeling close to people? Did you feel like you didn't want to be around other people?</vt:lpstr>
      <vt:lpstr>Within the last month:  Did you have trouble having any good feelings (like happiness or love)?</vt:lpstr>
      <vt:lpstr>Within the last month:  Did you get angry easily (e.g., Yelling, hitting others, throwing things)?</vt:lpstr>
      <vt:lpstr>Within the last month:  Did you do anything that might hurt you (e.g., Taking drugs, cutting, or running away)?</vt:lpstr>
      <vt:lpstr>Within the last month:  Were you very careful or on the lookout (e.g., checking to see who is around you and what is around you)?</vt:lpstr>
      <vt:lpstr>Within the last month:  Were you jumpy or easily frightened (e.g., when someone walked up behind you or when you heard a loud noise)?</vt:lpstr>
      <vt:lpstr>Within the last month:  Did you have trouble paying attention (e.g., losing track of a story on tv, forgetting what you read, or being unable to pay attention at school)?</vt:lpstr>
      <vt:lpstr>Within the last month:  Did you have trouble falling or staying asleep?</vt:lpstr>
      <vt:lpstr>Have these symptoms been interfering with you doing your prayers?</vt:lpstr>
      <vt:lpstr>Have these symptoms been interfering with your chores and duties at home?</vt:lpstr>
      <vt:lpstr>Have these symptoms been interfering with your relationships with your friends?</vt:lpstr>
      <vt:lpstr>Have these symptoms been interfering with your fun and hobby activities?</vt:lpstr>
      <vt:lpstr>Have these symptoms been interfering with your schoolwork?</vt:lpstr>
      <vt:lpstr>Have these symptoms been interfering with your relationships with your family?</vt:lpstr>
      <vt:lpstr>Have these symptoms been interfering with your overall happiness with your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dc:creator>
  <cp:lastModifiedBy>Paula Condol</cp:lastModifiedBy>
  <cp:revision>148</cp:revision>
  <dcterms:created xsi:type="dcterms:W3CDTF">2020-03-26T14:49:35Z</dcterms:created>
  <dcterms:modified xsi:type="dcterms:W3CDTF">2022-06-13T21:28:39Z</dcterms:modified>
</cp:coreProperties>
</file>