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50" r:id="rId3"/>
    <p:sldMasterId id="2147483762" r:id="rId4"/>
    <p:sldMasterId id="2147483864" r:id="rId5"/>
  </p:sldMasterIdLst>
  <p:sldIdLst>
    <p:sldId id="256" r:id="rId6"/>
    <p:sldId id="970" r:id="rId7"/>
    <p:sldId id="474" r:id="rId8"/>
    <p:sldId id="258" r:id="rId9"/>
    <p:sldId id="261" r:id="rId10"/>
    <p:sldId id="971" r:id="rId11"/>
    <p:sldId id="972" r:id="rId12"/>
    <p:sldId id="973" r:id="rId13"/>
    <p:sldId id="974" r:id="rId14"/>
    <p:sldId id="975" r:id="rId15"/>
    <p:sldId id="976" r:id="rId16"/>
    <p:sldId id="977" r:id="rId17"/>
    <p:sldId id="978" r:id="rId18"/>
    <p:sldId id="979" r:id="rId19"/>
    <p:sldId id="980" r:id="rId20"/>
    <p:sldId id="981" r:id="rId21"/>
    <p:sldId id="982" r:id="rId22"/>
    <p:sldId id="983" r:id="rId23"/>
    <p:sldId id="984" r:id="rId24"/>
    <p:sldId id="985" r:id="rId25"/>
    <p:sldId id="986" r:id="rId26"/>
    <p:sldId id="987" r:id="rId27"/>
    <p:sldId id="988" r:id="rId28"/>
    <p:sldId id="989" r:id="rId29"/>
    <p:sldId id="990" r:id="rId30"/>
    <p:sldId id="991" r:id="rId31"/>
    <p:sldId id="992" r:id="rId32"/>
    <p:sldId id="915" r:id="rId33"/>
    <p:sldId id="916" r:id="rId34"/>
    <p:sldId id="996" r:id="rId35"/>
    <p:sldId id="995" r:id="rId36"/>
    <p:sldId id="994" r:id="rId37"/>
    <p:sldId id="993" r:id="rId38"/>
    <p:sldId id="997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  <p:sldId id="1007" r:id="rId49"/>
    <p:sldId id="1008" r:id="rId50"/>
    <p:sldId id="1009" r:id="rId51"/>
    <p:sldId id="1010" r:id="rId52"/>
    <p:sldId id="1011" r:id="rId53"/>
    <p:sldId id="1012" r:id="rId54"/>
    <p:sldId id="1013" r:id="rId55"/>
    <p:sldId id="1014" r:id="rId56"/>
    <p:sldId id="1015" r:id="rId57"/>
    <p:sldId id="1016" r:id="rId58"/>
    <p:sldId id="259" r:id="rId59"/>
    <p:sldId id="260" r:id="rId60"/>
    <p:sldId id="1017" r:id="rId61"/>
    <p:sldId id="1018" r:id="rId62"/>
    <p:sldId id="1019" r:id="rId63"/>
    <p:sldId id="1020" r:id="rId64"/>
    <p:sldId id="1021" r:id="rId65"/>
    <p:sldId id="1022" r:id="rId66"/>
    <p:sldId id="1023" r:id="rId67"/>
    <p:sldId id="1024" r:id="rId68"/>
    <p:sldId id="1025" r:id="rId69"/>
    <p:sldId id="1026" r:id="rId70"/>
    <p:sldId id="1027" r:id="rId71"/>
    <p:sldId id="1028" r:id="rId72"/>
    <p:sldId id="1029" r:id="rId73"/>
    <p:sldId id="1030" r:id="rId74"/>
    <p:sldId id="1031" r:id="rId75"/>
    <p:sldId id="1032" r:id="rId76"/>
    <p:sldId id="1033" r:id="rId77"/>
    <p:sldId id="1034" r:id="rId78"/>
    <p:sldId id="1035" r:id="rId79"/>
    <p:sldId id="1036" r:id="rId80"/>
    <p:sldId id="1037" r:id="rId81"/>
    <p:sldId id="1038" r:id="rId82"/>
    <p:sldId id="1039" r:id="rId83"/>
    <p:sldId id="1040" r:id="rId84"/>
    <p:sldId id="1041" r:id="rId85"/>
    <p:sldId id="1042" r:id="rId86"/>
    <p:sldId id="1043" r:id="rId87"/>
    <p:sldId id="1044" r:id="rId88"/>
    <p:sldId id="1045" r:id="rId89"/>
    <p:sldId id="313" r:id="rId90"/>
    <p:sldId id="315" r:id="rId91"/>
    <p:sldId id="1046" r:id="rId92"/>
    <p:sldId id="1047" r:id="rId93"/>
    <p:sldId id="1048" r:id="rId94"/>
    <p:sldId id="1049" r:id="rId95"/>
    <p:sldId id="1050" r:id="rId96"/>
    <p:sldId id="1051" r:id="rId97"/>
    <p:sldId id="1052" r:id="rId98"/>
    <p:sldId id="1053" r:id="rId99"/>
    <p:sldId id="1054" r:id="rId100"/>
    <p:sldId id="1055" r:id="rId101"/>
    <p:sldId id="1056" r:id="rId102"/>
    <p:sldId id="1057" r:id="rId103"/>
    <p:sldId id="1058" r:id="rId104"/>
    <p:sldId id="1059" r:id="rId105"/>
    <p:sldId id="1060" r:id="rId106"/>
    <p:sldId id="1061" r:id="rId107"/>
    <p:sldId id="1062" r:id="rId108"/>
    <p:sldId id="1063" r:id="rId109"/>
    <p:sldId id="1064" r:id="rId110"/>
    <p:sldId id="1065" r:id="rId111"/>
    <p:sldId id="1070" r:id="rId112"/>
    <p:sldId id="1069" r:id="rId113"/>
    <p:sldId id="1068" r:id="rId114"/>
    <p:sldId id="1067" r:id="rId115"/>
    <p:sldId id="1066" r:id="rId116"/>
    <p:sldId id="1071" r:id="rId117"/>
    <p:sldId id="362" r:id="rId118"/>
    <p:sldId id="363" r:id="rId119"/>
    <p:sldId id="1072" r:id="rId120"/>
    <p:sldId id="1073" r:id="rId121"/>
    <p:sldId id="1074" r:id="rId122"/>
    <p:sldId id="1075" r:id="rId123"/>
    <p:sldId id="1076" r:id="rId124"/>
    <p:sldId id="1077" r:id="rId125"/>
    <p:sldId id="1078" r:id="rId126"/>
    <p:sldId id="1079" r:id="rId127"/>
    <p:sldId id="1080" r:id="rId128"/>
    <p:sldId id="1081" r:id="rId129"/>
    <p:sldId id="1082" r:id="rId130"/>
    <p:sldId id="1083" r:id="rId131"/>
    <p:sldId id="1084" r:id="rId132"/>
    <p:sldId id="1085" r:id="rId133"/>
    <p:sldId id="1086" r:id="rId134"/>
    <p:sldId id="1087" r:id="rId135"/>
    <p:sldId id="1088" r:id="rId136"/>
    <p:sldId id="1089" r:id="rId137"/>
    <p:sldId id="1090" r:id="rId138"/>
    <p:sldId id="942" r:id="rId139"/>
    <p:sldId id="913" r:id="rId140"/>
    <p:sldId id="1091" r:id="rId141"/>
    <p:sldId id="1092" r:id="rId142"/>
    <p:sldId id="1093" r:id="rId143"/>
    <p:sldId id="1094" r:id="rId144"/>
    <p:sldId id="1095" r:id="rId145"/>
    <p:sldId id="1096" r:id="rId146"/>
    <p:sldId id="475" r:id="rId147"/>
    <p:sldId id="476" r:id="rId148"/>
    <p:sldId id="477" r:id="rId149"/>
    <p:sldId id="478" r:id="rId150"/>
    <p:sldId id="479" r:id="rId151"/>
    <p:sldId id="480" r:id="rId152"/>
    <p:sldId id="481" r:id="rId153"/>
    <p:sldId id="482" r:id="rId154"/>
    <p:sldId id="483" r:id="rId155"/>
    <p:sldId id="484" r:id="rId156"/>
    <p:sldId id="485" r:id="rId157"/>
    <p:sldId id="486" r:id="rId158"/>
    <p:sldId id="487" r:id="rId159"/>
    <p:sldId id="488" r:id="rId160"/>
    <p:sldId id="489" r:id="rId161"/>
    <p:sldId id="490" r:id="rId162"/>
    <p:sldId id="491" r:id="rId163"/>
    <p:sldId id="492" r:id="rId164"/>
    <p:sldId id="493" r:id="rId165"/>
    <p:sldId id="494" r:id="rId166"/>
    <p:sldId id="495" r:id="rId167"/>
    <p:sldId id="496" r:id="rId168"/>
    <p:sldId id="497" r:id="rId169"/>
    <p:sldId id="498" r:id="rId170"/>
    <p:sldId id="943" r:id="rId171"/>
    <p:sldId id="944" r:id="rId172"/>
    <p:sldId id="945" r:id="rId173"/>
    <p:sldId id="946" r:id="rId174"/>
    <p:sldId id="947" r:id="rId175"/>
    <p:sldId id="948" r:id="rId176"/>
    <p:sldId id="949" r:id="rId177"/>
    <p:sldId id="950" r:id="rId178"/>
    <p:sldId id="951" r:id="rId179"/>
    <p:sldId id="952" r:id="rId180"/>
    <p:sldId id="953" r:id="rId181"/>
    <p:sldId id="954" r:id="rId182"/>
    <p:sldId id="955" r:id="rId183"/>
    <p:sldId id="956" r:id="rId184"/>
    <p:sldId id="957" r:id="rId185"/>
    <p:sldId id="958" r:id="rId186"/>
    <p:sldId id="959" r:id="rId187"/>
    <p:sldId id="960" r:id="rId188"/>
    <p:sldId id="961" r:id="rId189"/>
    <p:sldId id="962" r:id="rId190"/>
    <p:sldId id="963" r:id="rId191"/>
    <p:sldId id="964" r:id="rId192"/>
    <p:sldId id="965" r:id="rId193"/>
    <p:sldId id="966" r:id="rId194"/>
    <p:sldId id="967" r:id="rId195"/>
    <p:sldId id="968" r:id="rId196"/>
    <p:sldId id="499" r:id="rId197"/>
    <p:sldId id="500" r:id="rId198"/>
    <p:sldId id="501" r:id="rId199"/>
    <p:sldId id="502" r:id="rId200"/>
    <p:sldId id="503" r:id="rId201"/>
    <p:sldId id="504" r:id="rId202"/>
    <p:sldId id="505" r:id="rId203"/>
    <p:sldId id="506" r:id="rId204"/>
    <p:sldId id="507" r:id="rId205"/>
    <p:sldId id="508" r:id="rId206"/>
    <p:sldId id="509" r:id="rId207"/>
    <p:sldId id="510" r:id="rId208"/>
    <p:sldId id="511" r:id="rId209"/>
    <p:sldId id="512" r:id="rId210"/>
    <p:sldId id="513" r:id="rId211"/>
    <p:sldId id="514" r:id="rId212"/>
    <p:sldId id="515" r:id="rId213"/>
    <p:sldId id="516" r:id="rId214"/>
    <p:sldId id="517" r:id="rId215"/>
    <p:sldId id="518" r:id="rId216"/>
    <p:sldId id="519" r:id="rId217"/>
    <p:sldId id="520" r:id="rId218"/>
    <p:sldId id="521" r:id="rId219"/>
    <p:sldId id="522" r:id="rId220"/>
    <p:sldId id="523" r:id="rId221"/>
    <p:sldId id="524" r:id="rId222"/>
    <p:sldId id="525" r:id="rId223"/>
    <p:sldId id="526" r:id="rId2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F"/>
    <a:srgbClr val="CCFFFF"/>
    <a:srgbClr val="47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374" autoAdjust="0"/>
  </p:normalViewPr>
  <p:slideViewPr>
    <p:cSldViewPr snapToGrid="0">
      <p:cViewPr varScale="1">
        <p:scale>
          <a:sx n="64" d="100"/>
          <a:sy n="64" d="100"/>
        </p:scale>
        <p:origin x="72" y="1026"/>
      </p:cViewPr>
      <p:guideLst/>
    </p:cSldViewPr>
  </p:slideViewPr>
  <p:outlineViewPr>
    <p:cViewPr>
      <p:scale>
        <a:sx n="33" d="100"/>
        <a:sy n="33" d="100"/>
      </p:scale>
      <p:origin x="0" y="-148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26" Type="http://schemas.openxmlformats.org/officeDocument/2006/relationships/viewProps" Target="viewProps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16" Type="http://schemas.openxmlformats.org/officeDocument/2006/relationships/slide" Target="slides/slide211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27" Type="http://schemas.openxmlformats.org/officeDocument/2006/relationships/theme" Target="theme/theme1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217" Type="http://schemas.openxmlformats.org/officeDocument/2006/relationships/slide" Target="slides/slide212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28" Type="http://schemas.openxmlformats.org/officeDocument/2006/relationships/tableStyles" Target="tableStyles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8" Type="http://schemas.openxmlformats.org/officeDocument/2006/relationships/slide" Target="slides/slide213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0" Type="http://schemas.openxmlformats.org/officeDocument/2006/relationships/slide" Target="slides/slide215.xml"/><Relationship Id="rId225" Type="http://schemas.openxmlformats.org/officeDocument/2006/relationships/presProps" Target="presProp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10" Type="http://schemas.openxmlformats.org/officeDocument/2006/relationships/slide" Target="slides/slide205.xml"/><Relationship Id="rId215" Type="http://schemas.openxmlformats.org/officeDocument/2006/relationships/slide" Target="slides/slide210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2863E8F-9A13-DD18-3226-B085B0C1D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4" y="6047798"/>
            <a:ext cx="2442572" cy="8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8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35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9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6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7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7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33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8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5593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7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7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0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2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3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73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D40AC47-5123-338D-6D70-71E96B17F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4" y="6047798"/>
            <a:ext cx="2442572" cy="8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55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3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4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7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3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0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3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3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3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5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0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5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7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9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0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6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5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7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3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5E5F716-5964-49BB-9D63-0223B8F9FB0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52AE6A2-8A8D-47A0-93F6-9F3690752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6CF2FDF-18F1-47C9-8AB5-8B87A4EA378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460F55C-D874-4F51-911F-64F71C6A4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4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slide" Target="slide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mailto:tfcbt@unm.edu" TargetMode="External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first.ucla.edu/resources" TargetMode="External"/><Relationship Id="rId1" Type="http://schemas.openxmlformats.org/officeDocument/2006/relationships/slideLayout" Target="../slideLayouts/slideLayout3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Relationship Id="rId4" Type="http://schemas.openxmlformats.org/officeDocument/2006/relationships/slide" Target="slide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first.ucla.edu/resource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5.xml"/><Relationship Id="rId3" Type="http://schemas.openxmlformats.org/officeDocument/2006/relationships/slide" Target="slide28.xml"/><Relationship Id="rId7" Type="http://schemas.openxmlformats.org/officeDocument/2006/relationships/slide" Target="slide13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3.xml"/><Relationship Id="rId11" Type="http://schemas.openxmlformats.org/officeDocument/2006/relationships/slide" Target="slide192.xml"/><Relationship Id="rId5" Type="http://schemas.openxmlformats.org/officeDocument/2006/relationships/slide" Target="slide85.xml"/><Relationship Id="rId10" Type="http://schemas.openxmlformats.org/officeDocument/2006/relationships/slide" Target="slide166.xml"/><Relationship Id="rId4" Type="http://schemas.openxmlformats.org/officeDocument/2006/relationships/slide" Target="slide54.xml"/><Relationship Id="rId9" Type="http://schemas.openxmlformats.org/officeDocument/2006/relationships/slide" Target="slide1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Medidas</a:t>
            </a:r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 de </a:t>
            </a:r>
            <a:r>
              <a:rPr lang="en-US" sz="5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Evaluación</a:t>
            </a:r>
            <a:endParaRPr lang="en-US" sz="5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601876" cy="1208141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Adaptado para su Uso vía Telesalud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6" descr="Pen placed on top of a signature line">
            <a:extLst>
              <a:ext uri="{FF2B5EF4-FFF2-40B4-BE49-F238E27FC236}">
                <a16:creationId xmlns:a16="http://schemas.microsoft.com/office/drawing/2014/main" id="{1985FD14-807C-0B8C-0ED2-D9A46A6B1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7614780" y="625683"/>
            <a:ext cx="3467412" cy="27432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F4A8A83-6C46-F826-1BEE-8AB09CB48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71" y="4139066"/>
            <a:ext cx="4708833" cy="1565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21531"/>
            <a:ext cx="12192000" cy="113646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73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7" y="1383513"/>
            <a:ext cx="536163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6. </a:t>
            </a:r>
            <a:r>
              <a:rPr lang="es-ES" sz="4800" dirty="0"/>
              <a:t>¿Se ha visto 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separado/a inesperadamente de usted (cuidador) o de otra persona importante en su vida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948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15. En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¿Se enfadaba su hijo/a con facilidad (por ejemplo, gritando, pegando a otros, tirando cosas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)?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256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468747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16.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¿Hizo su hijo/a algo que pudiera hacerle daño (por ejemplo, tomar drogas, cortarse o escaparse</a:t>
            </a:r>
            <a:r>
              <a:rPr lang="en-US" sz="40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782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17.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fue muy cuidadoso/a o estuvo muy atento/a (por ejemplo, comprobando quién está a su alrededor y qué hay a su alrededor</a:t>
            </a:r>
            <a:r>
              <a:rPr lang="en-US" sz="40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18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18.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se puso nervioso/a o se asustó con facilidad (por ejemplo, cuando alguien caminaba detrás de él/ella o cuando oía un ruido fuerte</a:t>
            </a:r>
            <a:r>
              <a:rPr lang="en-US" sz="40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25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985" y="5315250"/>
            <a:ext cx="11300919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/>
              <a:t>19. En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último</a:t>
            </a:r>
            <a:r>
              <a:rPr lang="en-US" sz="3600" dirty="0"/>
              <a:t> </a:t>
            </a:r>
            <a:r>
              <a:rPr lang="en-US" sz="3600" dirty="0" err="1"/>
              <a:t>mes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s-ES" sz="3600" dirty="0"/>
              <a:t>¿Su hijo/a tiene problemas para prestar atención (por ejemplo, pierde el hilo de una historia en la televisión, olvida lo que lee o es incapaz de prestar atención en la escuela</a:t>
            </a:r>
            <a:r>
              <a:rPr lang="en-US" sz="36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87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20.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tiene problemas para conciliar el sueño o para permanecer dormido/a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732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21. </a:t>
            </a:r>
            <a:r>
              <a:rPr lang="es-ES" sz="4000" dirty="0"/>
              <a:t>¿Estos síntomas han estado interfiriendo con las oraciones de su hijo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6585416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22. </a:t>
            </a:r>
            <a:r>
              <a:rPr lang="es-ES" sz="4000" dirty="0"/>
              <a:t>¿Estos síntomas han interferido con las tareas y deberes de su hijo/a en casa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7008846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23. </a:t>
            </a:r>
            <a:r>
              <a:rPr lang="es-ES" sz="4000" dirty="0"/>
              <a:t>¿Han interferido estos síntomas en las relaciones de su hijo/a con sus amigos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5420771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491450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24. </a:t>
            </a:r>
            <a:r>
              <a:rPr lang="es-ES" sz="4000" dirty="0"/>
              <a:t>¿Estos síntomas han interferido con las actividades de diversión y pasatiempos de su hijo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77940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8" y="1383513"/>
            <a:ext cx="472232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7. </a:t>
            </a:r>
            <a:r>
              <a:rPr lang="es-ES" sz="4800" dirty="0"/>
              <a:t>¿Alguien cercano a 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ha intentado suicidarse o se ha autolesionado alguna vez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08901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25. </a:t>
            </a:r>
            <a:r>
              <a:rPr lang="es-ES" sz="4000" dirty="0"/>
              <a:t>¿Estos síntomas han interferido en las tareas escolares de su hijo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1379914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26. </a:t>
            </a:r>
            <a:r>
              <a:rPr lang="es-ES" sz="4000" dirty="0"/>
              <a:t>¿Estos síntomas han interferido en las relaciones de su hijo/a con su familia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0538187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817895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27. </a:t>
            </a:r>
            <a:r>
              <a:rPr lang="es-ES" sz="4000" dirty="0"/>
              <a:t>¿Estos síntomas han estado interfiriendo en la felicidad general de su hijo/a con su vida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5610E69F-A1AB-4BF6-E7B9-7A10B264E3A2}"/>
              </a:ext>
            </a:extLst>
          </p:cNvPr>
          <p:cNvSpPr/>
          <p:nvPr/>
        </p:nvSpPr>
        <p:spPr>
          <a:xfrm>
            <a:off x="2687216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2F6A63-AE18-1C65-B6E5-57579B6CD2C7}"/>
              </a:ext>
            </a:extLst>
          </p:cNvPr>
          <p:cNvSpPr/>
          <p:nvPr/>
        </p:nvSpPr>
        <p:spPr>
          <a:xfrm>
            <a:off x="7010400" y="3465825"/>
            <a:ext cx="1101013" cy="95172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8ABE2-60B4-884E-23C0-C38392FCA0A1}"/>
              </a:ext>
            </a:extLst>
          </p:cNvPr>
          <p:cNvSpPr txBox="1"/>
          <p:nvPr/>
        </p:nvSpPr>
        <p:spPr>
          <a:xfrm>
            <a:off x="3998459" y="3526187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Sí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4F7BB-8716-A394-8C20-14DFD45F0E2A}"/>
              </a:ext>
            </a:extLst>
          </p:cNvPr>
          <p:cNvSpPr txBox="1"/>
          <p:nvPr/>
        </p:nvSpPr>
        <p:spPr>
          <a:xfrm>
            <a:off x="8508255" y="3586550"/>
            <a:ext cx="14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</a:t>
            </a:r>
          </a:p>
        </p:txBody>
      </p:sp>
      <p:sp>
        <p:nvSpPr>
          <p:cNvPr id="6" name="Rectangle: Folded Corner 5">
            <a:hlinkClick r:id="rId2" action="ppaction://hlinksldjump"/>
            <a:extLst>
              <a:ext uri="{FF2B5EF4-FFF2-40B4-BE49-F238E27FC236}">
                <a16:creationId xmlns:a16="http://schemas.microsoft.com/office/drawing/2014/main" id="{B6E988C8-0F9E-2E4D-7EA5-1806912A1799}"/>
              </a:ext>
            </a:extLst>
          </p:cNvPr>
          <p:cNvSpPr/>
          <p:nvPr/>
        </p:nvSpPr>
        <p:spPr>
          <a:xfrm>
            <a:off x="10433154" y="6040105"/>
            <a:ext cx="1360581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58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238410E7-D4B4-41AD-88B3-EB385D8A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210" y="635317"/>
            <a:ext cx="10890840" cy="4117658"/>
          </a:xfrm>
        </p:spPr>
        <p:txBody>
          <a:bodyPr>
            <a:normAutofit/>
          </a:bodyPr>
          <a:lstStyle/>
          <a:p>
            <a:pPr algn="l"/>
            <a:r>
              <a:rPr lang="es-ES" sz="8800" dirty="0"/>
              <a:t>Lista de Comprobación del TEPT para el </a:t>
            </a:r>
            <a:r>
              <a:rPr lang="en-US" sz="8800" dirty="0"/>
              <a:t>DSM-5</a:t>
            </a:r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0BC56-464F-E3C6-1F0B-D563499FB22F}"/>
              </a:ext>
            </a:extLst>
          </p:cNvPr>
          <p:cNvSpPr/>
          <p:nvPr/>
        </p:nvSpPr>
        <p:spPr>
          <a:xfrm>
            <a:off x="6909134" y="6222683"/>
            <a:ext cx="494462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PCL-5 (14 August 2013) National Center for PTSD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1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</a:t>
            </a:r>
            <a:r>
              <a:rPr lang="es-ES" sz="3000" dirty="0"/>
              <a:t>¿cuánto le han molestado los recuerdos repetidos, perturbadores e indeseados de la experiencia estresante</a:t>
            </a:r>
            <a:r>
              <a:rPr lang="en-US" sz="3000" dirty="0">
                <a:effectLst/>
                <a:ea typeface="Calibri" panose="020F0502020204030204" pitchFamily="34" charset="0"/>
              </a:rPr>
              <a:t>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70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2.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</a:t>
            </a:r>
            <a:r>
              <a:rPr lang="es-ES" sz="3000" dirty="0"/>
              <a:t>¿cuánto le molestaron los sueños repetidos y perturbadores sobre la experiencia estresante?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16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252639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000" dirty="0"/>
              <a:t>3.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</a:t>
            </a:r>
            <a:r>
              <a:rPr lang="es-ES" sz="3000" dirty="0"/>
              <a:t>¿cuánto le molestó sentir o actuar de repente como si la experiencia estresante estuviera ocurriendo de nuevo (como si estuviera reviviéndola)?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721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4.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</a:t>
            </a:r>
            <a:r>
              <a:rPr lang="es-ES" sz="3000" dirty="0"/>
              <a:t>¿cuánto le molestó sentirse muy alterado/a cuando algo le recordaba la experiencia estresante?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21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28" y="1342786"/>
            <a:ext cx="4174947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000" dirty="0"/>
              <a:t>5.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</a:t>
            </a:r>
            <a:r>
              <a:rPr lang="es-ES" sz="3000" dirty="0"/>
              <a:t>¿cuánto le molestó tener fuertes reacciones físicas cuando algo le recordaba la experiencia estresante (por ejemplo, palpitaciones, dificultad para respirar, sudoración)?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03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29" y="116733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6.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evitar recuerdos, pensamientos o sentimientos relacionados con la experiencia estresante?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8" y="1968130"/>
            <a:ext cx="5137705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8. </a:t>
            </a:r>
            <a:r>
              <a:rPr lang="es-ES" sz="4800" dirty="0"/>
              <a:t>¿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ha sufrido alguna vez daños físicos (por ejemplo, golpes, patadas, puñetazos) o ha sido amenazado/a con sufrirlos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320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33" y="1122363"/>
            <a:ext cx="427342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000" dirty="0"/>
              <a:t>7.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molesto</a:t>
            </a:r>
            <a:r>
              <a:rPr lang="en-US" sz="3000" dirty="0"/>
              <a:t> </a:t>
            </a:r>
            <a:r>
              <a:rPr lang="es-ES" sz="3000" dirty="0"/>
              <a:t>evitar los recordatorios externos de la experiencia estresante (por ejemplo, personas, lugares, conversaciones, actividades, objetos o situaciones)?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013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8.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la dificultad para recordar partes importantes de la experiencia estresante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59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11" y="1397671"/>
            <a:ext cx="4177995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000" dirty="0"/>
              <a:t>9.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r>
              <a:rPr lang="en-US" sz="3000" dirty="0"/>
              <a:t> </a:t>
            </a:r>
            <a:r>
              <a:rPr lang="es-ES" sz="3000" dirty="0"/>
              <a:t>tener fuertes creencias negativas sobre sí mismo/a, otras personas o el mundo (por ejemplo, tener pensamientos como: Soy malo/a, me pasa algo, no se puede confiar en nadie o el mundo es peligroso</a:t>
            </a:r>
            <a:r>
              <a:rPr lang="en-US" sz="3000" dirty="0"/>
              <a:t>)?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021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10.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culparse a sí mismo/a o a otra persona por la experiencia estresante o lo que ocurrió después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2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11.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n-US" sz="3000" dirty="0" err="1"/>
              <a:t>tener</a:t>
            </a:r>
            <a:r>
              <a:rPr lang="en-US" sz="3000" dirty="0"/>
              <a:t> </a:t>
            </a:r>
            <a:r>
              <a:rPr lang="en-US" sz="3000" dirty="0" err="1"/>
              <a:t>fuertes</a:t>
            </a:r>
            <a:r>
              <a:rPr lang="en-US" sz="3000" dirty="0"/>
              <a:t> </a:t>
            </a:r>
            <a:r>
              <a:rPr lang="en-US" sz="3000" dirty="0" err="1"/>
              <a:t>sentimientos</a:t>
            </a:r>
            <a:r>
              <a:rPr lang="en-US" sz="3000" dirty="0"/>
              <a:t> </a:t>
            </a:r>
            <a:r>
              <a:rPr lang="en-US" sz="3000" dirty="0" err="1"/>
              <a:t>negativos</a:t>
            </a:r>
            <a:r>
              <a:rPr lang="en-US" sz="3000" dirty="0"/>
              <a:t> </a:t>
            </a:r>
            <a:r>
              <a:rPr lang="en-US" sz="3000" dirty="0" err="1"/>
              <a:t>como</a:t>
            </a:r>
            <a:r>
              <a:rPr lang="en-US" sz="3000" dirty="0"/>
              <a:t> </a:t>
            </a:r>
            <a:r>
              <a:rPr lang="en-US" sz="3000" dirty="0" err="1"/>
              <a:t>miedo</a:t>
            </a:r>
            <a:r>
              <a:rPr lang="en-US" sz="3000" dirty="0"/>
              <a:t>, horror, </a:t>
            </a:r>
            <a:r>
              <a:rPr lang="en-US" sz="3000" dirty="0" err="1"/>
              <a:t>ira</a:t>
            </a:r>
            <a:r>
              <a:rPr lang="en-US" sz="3000" dirty="0"/>
              <a:t>, culpa o </a:t>
            </a:r>
            <a:r>
              <a:rPr lang="en-US" sz="3000" dirty="0" err="1"/>
              <a:t>vergüenza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52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12.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la pérdida de interés por las actividades que antes le gustaban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99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13.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n-US" sz="3000" dirty="0" err="1"/>
              <a:t>sentirse</a:t>
            </a:r>
            <a:r>
              <a:rPr lang="en-US" sz="3000" dirty="0"/>
              <a:t> </a:t>
            </a:r>
            <a:r>
              <a:rPr lang="en-US" sz="3000" dirty="0" err="1"/>
              <a:t>distante</a:t>
            </a:r>
            <a:r>
              <a:rPr lang="en-US" sz="3000" dirty="0"/>
              <a:t> o </a:t>
            </a:r>
            <a:r>
              <a:rPr lang="en-US" sz="3000" dirty="0" err="1"/>
              <a:t>aislado</a:t>
            </a:r>
            <a:r>
              <a:rPr lang="en-US" sz="3000" dirty="0"/>
              <a:t>/a de la </a:t>
            </a:r>
            <a:r>
              <a:rPr lang="en-US" sz="3000" dirty="0" err="1"/>
              <a:t>gente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018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205986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000" dirty="0"/>
              <a:t>14.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tener dificultad para experimentar sentimientos positivos (por ejemplo, ser incapaz de sentir felicidad o tener sentimientos de cariño hacia las personas cercanas</a:t>
            </a:r>
            <a:r>
              <a:rPr lang="en-US" sz="3000" dirty="0"/>
              <a:t>)?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78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15.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su comportamiento irritable, los arrebatos de ira o el comportamiento agresivo?</a:t>
            </a:r>
            <a:endParaRPr lang="en-US" sz="3000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018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16.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el tomar demasiados riesgos o hacer cosas que podrían perjudicarte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0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7" y="1383513"/>
            <a:ext cx="4646147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9. </a:t>
            </a:r>
            <a:r>
              <a:rPr lang="es-ES" sz="4800" dirty="0"/>
              <a:t>¿Le han robado alguna vez a </a:t>
            </a:r>
            <a:r>
              <a:rPr lang="es-ES" sz="4800"/>
              <a:t>su hijo/</a:t>
            </a:r>
            <a:r>
              <a:rPr lang="es-ES" sz="4800" dirty="0"/>
              <a:t>a? ¿O 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ha sido testigo alguna vez de esto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59015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17.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estar</a:t>
            </a:r>
            <a:r>
              <a:rPr lang="en-US" sz="3000" dirty="0"/>
              <a:t> "</a:t>
            </a:r>
            <a:r>
              <a:rPr lang="en-US" sz="3000" dirty="0" err="1"/>
              <a:t>superalerto</a:t>
            </a:r>
            <a:r>
              <a:rPr lang="en-US" sz="3000" dirty="0"/>
              <a:t>/a", vigilante o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guardia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55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18.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n-US" sz="3000" dirty="0" err="1"/>
              <a:t>sentirse</a:t>
            </a:r>
            <a:r>
              <a:rPr lang="en-US" sz="3000" dirty="0"/>
              <a:t> </a:t>
            </a:r>
            <a:r>
              <a:rPr lang="en-US" sz="3000" dirty="0" err="1"/>
              <a:t>nervioso</a:t>
            </a:r>
            <a:r>
              <a:rPr lang="en-US" sz="3000" dirty="0"/>
              <a:t>/a o </a:t>
            </a:r>
            <a:r>
              <a:rPr lang="en-US" sz="3000" dirty="0" err="1"/>
              <a:t>asustarse</a:t>
            </a:r>
            <a:r>
              <a:rPr lang="en-US" sz="3000" dirty="0"/>
              <a:t> con </a:t>
            </a:r>
            <a:r>
              <a:rPr lang="en-US" sz="3000" dirty="0" err="1"/>
              <a:t>facilidad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009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19.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el tener dificultades para concentrarse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39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/>
            </a:gs>
            <a:gs pos="73000">
              <a:srgbClr val="E7FFFF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20. En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último</a:t>
            </a:r>
            <a:r>
              <a:rPr lang="en-US" sz="3000" dirty="0"/>
              <a:t> </a:t>
            </a:r>
            <a:r>
              <a:rPr lang="en-US" sz="3000" dirty="0" err="1"/>
              <a:t>mes</a:t>
            </a:r>
            <a:r>
              <a:rPr lang="en-US" sz="3000" dirty="0"/>
              <a:t>, ¿</a:t>
            </a:r>
            <a:r>
              <a:rPr lang="en-US" sz="3000" dirty="0" err="1"/>
              <a:t>cuánto</a:t>
            </a:r>
            <a:r>
              <a:rPr lang="en-US" sz="3000" dirty="0"/>
              <a:t> le </a:t>
            </a:r>
            <a:r>
              <a:rPr lang="en-US" sz="3000" dirty="0" err="1"/>
              <a:t>molestó</a:t>
            </a:r>
            <a:br>
              <a:rPr lang="en-US" sz="3000" dirty="0"/>
            </a:br>
            <a:r>
              <a:rPr lang="es-ES" sz="3000" dirty="0"/>
              <a:t>el tener dificultad para conciliar o mantener el sueño</a:t>
            </a:r>
            <a:r>
              <a:rPr lang="en-US" sz="3000" dirty="0"/>
              <a:t>?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6C6B1-4B29-28C5-E1F0-9A3D221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901853"/>
            <a:ext cx="6846363" cy="2903039"/>
          </a:xfrm>
          <a:prstGeom prst="rect">
            <a:avLst/>
          </a:prstGeom>
        </p:spPr>
      </p:pic>
      <p:sp>
        <p:nvSpPr>
          <p:cNvPr id="7" name="Rectangle: Folded Corner 6">
            <a:hlinkClick r:id="rId3" action="ppaction://hlinksldjump"/>
            <a:extLst>
              <a:ext uri="{FF2B5EF4-FFF2-40B4-BE49-F238E27FC236}">
                <a16:creationId xmlns:a16="http://schemas.microsoft.com/office/drawing/2014/main" id="{8F154A8C-6EC5-0F3F-9640-AC9A040B2185}"/>
              </a:ext>
            </a:extLst>
          </p:cNvPr>
          <p:cNvSpPr/>
          <p:nvPr/>
        </p:nvSpPr>
        <p:spPr>
          <a:xfrm>
            <a:off x="10343214" y="6040105"/>
            <a:ext cx="1450522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824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891" y="451030"/>
            <a:ext cx="4920656" cy="34844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Barreras a </a:t>
            </a:r>
            <a:r>
              <a:rPr lang="en-US" sz="6600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los</a:t>
            </a:r>
            <a:r>
              <a:rPr lang="en-US" sz="6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600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Servicios</a:t>
            </a:r>
            <a:endParaRPr lang="en-US" sz="66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050" y="5332716"/>
            <a:ext cx="6553708" cy="995545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buNone/>
            </a:pP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Esta es una lista de barreras que pueden impedir que su hijo/a vea a un terapeuta presencialmente en un consultorio. Hay muchas razones por las que la gente no puede recibir servicios de salud mental en persona, y eso puede hacer que usted decida utilizar los servicios de telesalud en lugar de acudir a un consultorio. Voy a leer cada una de ellas. Dígame si alguna de estas barreras puede impedir que su hijo/a vea a un </a:t>
            </a:r>
            <a:r>
              <a:rPr lang="es-E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terapeutde</a:t>
            </a: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manera presencial en una oficina (marque todas las que corresponda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42" y="666237"/>
            <a:ext cx="6337554" cy="6179927"/>
          </a:xfrm>
        </p:spPr>
        <p:txBody>
          <a:bodyPr numCol="2">
            <a:normAutofit fontScale="92500" lnSpcReduction="20000"/>
          </a:bodyPr>
          <a:lstStyle/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Falta de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transportación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Necesidad de cuidado de niños</a:t>
            </a: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Horario de trabajo/solicitud de días libres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Falta de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seguro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médico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Costo de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servicios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Distancia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 la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clínica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Preocupación por lo que piensen los demás sobre la búsqueda de servicios </a:t>
            </a: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Idioma: el proveedor no habla mi idioma preferido</a:t>
            </a:r>
          </a:p>
          <a:p>
            <a:pPr marL="288925" indent="-288925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Otro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 favor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describir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B4B84A-B31B-94D9-AFCF-392821DAFA65}"/>
              </a:ext>
            </a:extLst>
          </p:cNvPr>
          <p:cNvSpPr/>
          <p:nvPr/>
        </p:nvSpPr>
        <p:spPr>
          <a:xfrm>
            <a:off x="9438808" y="320040"/>
            <a:ext cx="2431628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Creado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MUSC</a:t>
            </a:r>
            <a:b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Telehealth Outreach Program</a:t>
            </a:r>
            <a:endParaRPr lang="en-US" sz="14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8F2CD37-0829-4B32-A79D-24AC700BFE46}"/>
              </a:ext>
            </a:extLst>
          </p:cNvPr>
          <p:cNvSpPr txBox="1">
            <a:spLocks/>
          </p:cNvSpPr>
          <p:nvPr/>
        </p:nvSpPr>
        <p:spPr>
          <a:xfrm>
            <a:off x="5843752" y="2125160"/>
            <a:ext cx="5181600" cy="216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17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Graphic 5" descr="Construction Barricade outline">
            <a:extLst>
              <a:ext uri="{FF2B5EF4-FFF2-40B4-BE49-F238E27FC236}">
                <a16:creationId xmlns:a16="http://schemas.microsoft.com/office/drawing/2014/main" id="{3EA4273F-72C7-55B4-F097-C97CB4F4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1074" y="3299000"/>
            <a:ext cx="1273000" cy="1273000"/>
          </a:xfrm>
          <a:prstGeom prst="rect">
            <a:avLst/>
          </a:prstGeom>
        </p:spPr>
      </p:pic>
      <p:sp>
        <p:nvSpPr>
          <p:cNvPr id="12" name="Rectangle: Folded Corner 11">
            <a:hlinkClick r:id="rId4" action="ppaction://hlinksldjump"/>
            <a:extLst>
              <a:ext uri="{FF2B5EF4-FFF2-40B4-BE49-F238E27FC236}">
                <a16:creationId xmlns:a16="http://schemas.microsoft.com/office/drawing/2014/main" id="{5CB11947-10E9-401E-B7C2-6F534FDFDE2A}"/>
              </a:ext>
            </a:extLst>
          </p:cNvPr>
          <p:cNvSpPr/>
          <p:nvPr/>
        </p:nvSpPr>
        <p:spPr>
          <a:xfrm>
            <a:off x="10398768" y="6158321"/>
            <a:ext cx="1346176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362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 del Estrés Traumático en Niños y Adolescentes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(TSSCA)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5014912" cy="33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©Ambit Network, University of Minnesota, 2015, Minneapolis, MN. </a:t>
            </a:r>
            <a:r>
              <a:rPr lang="en-US" sz="2000" u="sng" dirty="0">
                <a:solidFill>
                  <a:schemeClr val="tx1">
                    <a:alpha val="60000"/>
                  </a:schemeClr>
                </a:solidFill>
                <a:hlinkClick r:id="rId2"/>
              </a:rPr>
              <a:t>tfcbt@unm.edu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es-ES" sz="2000" dirty="0">
                <a:solidFill>
                  <a:schemeClr val="tx1">
                    <a:alpha val="60000"/>
                  </a:schemeClr>
                </a:solidFill>
              </a:rPr>
              <a:t>Este formulario puede reproducirse y utilizarse gratuitamente con la autorización del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Ambit Network. </a:t>
            </a:r>
            <a:r>
              <a:rPr lang="es-ES" sz="2000" dirty="0">
                <a:solidFill>
                  <a:schemeClr val="tx1">
                    <a:alpha val="60000"/>
                  </a:schemeClr>
                </a:solidFill>
              </a:rPr>
              <a:t>Cite este instrumento del siguiente modo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Donisch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K., Zhang, Y., Bray, C., &amp;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Gerwirtz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A.H. (2017). University of Minnesota’s Traumatic Stress Screen for Children and Adolescents (TSSCY).</a:t>
            </a:r>
            <a:endParaRPr lang="en-US" sz="20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5916669" y="2038350"/>
            <a:ext cx="59531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579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 del Estrés Traumático en Niños y Adolescentes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(TSSCA)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9086364" cy="332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ES" sz="2000" dirty="0"/>
              <a:t>¿Has experimentado alguna vez un acontecimiento malo o perturbador</a:t>
            </a:r>
            <a:r>
              <a:rPr lang="en-US" sz="2000" dirty="0"/>
              <a:t>? </a:t>
            </a:r>
          </a:p>
          <a:p>
            <a:pPr lvl="3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/>
              <a:t>Sí</a:t>
            </a:r>
            <a:r>
              <a:rPr lang="en-US" sz="2000" dirty="0"/>
              <a:t> 			No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ES" sz="2000" dirty="0"/>
              <a:t>Si es que sí, ¿cuál fue el acontecimiento malo o perturbador? Siéntete libre de enumerar más de uno</a:t>
            </a:r>
            <a:r>
              <a:rPr lang="en-US" sz="2000" dirty="0"/>
              <a:t>. 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</a:t>
            </a:r>
            <a:endParaRPr lang="en-US" sz="20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FBD6F-2ED8-C98C-EF49-E3D031EAA27A}"/>
              </a:ext>
            </a:extLst>
          </p:cNvPr>
          <p:cNvSpPr/>
          <p:nvPr/>
        </p:nvSpPr>
        <p:spPr>
          <a:xfrm>
            <a:off x="1674845" y="2687277"/>
            <a:ext cx="345232" cy="34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B0F8A-9A75-341B-5386-0AF787E92AFB}"/>
              </a:ext>
            </a:extLst>
          </p:cNvPr>
          <p:cNvSpPr/>
          <p:nvPr/>
        </p:nvSpPr>
        <p:spPr>
          <a:xfrm>
            <a:off x="3973286" y="2687276"/>
            <a:ext cx="345232" cy="34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993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pensar en el suceso malo o desagradable, ¿con qué frecuencia te han ocurrido los siguientes problemas durante el último mes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5014912" cy="332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¿Te han venido a la mente pensamientos, imágenes o recuerdos desagradables del suceso cuando no querías que lo hicieran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669" y="2038350"/>
            <a:ext cx="59531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638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pensar en el suceso malo o desagradable, ¿con qué frecuencia te han ocurrido los siguientes problemas durante el último mes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5014912" cy="33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¿Sentiste miedo, temor o tristeza cuando algo te recordó el suceso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669" y="2038350"/>
            <a:ext cx="59531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830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pensar en el suceso malo o desagradable, ¿con qué frecuencia te han ocurrido los siguientes problemas durante el último mes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5014912" cy="33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¿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Intentaste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mantenerte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alejado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/a de personas,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lugares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o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actividades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que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te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recordaran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el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suceso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669" y="2038350"/>
            <a:ext cx="59531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7" y="1383513"/>
            <a:ext cx="4646147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10. </a:t>
            </a:r>
            <a:r>
              <a:rPr lang="es-ES" sz="4800" dirty="0"/>
              <a:t>¿Ha sido 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atacado/a alguna vez por un perro u otro animal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3621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pensar en el suceso malo o desagradable, ¿con qué frecuencia te han ocurrido los siguientes problemas durante el último mes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5014912" cy="33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¿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Tuviste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problemas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para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sentir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felicidad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</a:rPr>
              <a:t>disfrute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 o amor?</a:t>
            </a:r>
            <a:endParaRPr lang="en-US" sz="36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669" y="2038350"/>
            <a:ext cx="59531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091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762" y="662399"/>
            <a:ext cx="10780830" cy="149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pensar en el suceso malo o desagradable, ¿con qué frecuencia te han ocurrido los siguientes problemas durante el último mes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763" y="2286002"/>
            <a:ext cx="5014912" cy="332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indent="-74295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¿Estuviste atento/a </a:t>
            </a:r>
            <a:r>
              <a:rPr lang="es-ES" sz="3600" dirty="0" err="1">
                <a:solidFill>
                  <a:schemeClr val="tx1">
                    <a:alpha val="60000"/>
                  </a:schemeClr>
                </a:solidFill>
              </a:rPr>
              <a:t>a</a:t>
            </a:r>
            <a:r>
              <a:rPr lang="es-ES" sz="3600" dirty="0">
                <a:solidFill>
                  <a:schemeClr val="tx1">
                    <a:alpha val="60000"/>
                  </a:schemeClr>
                </a:solidFill>
              </a:rPr>
              <a:t> peligros u otras cosas que te dan miedo (por ejemplo, mirar por encima del hombro cuando no había nada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)?</a:t>
            </a:r>
            <a:endParaRPr lang="en-US" sz="36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669" y="2038350"/>
            <a:ext cx="5953125" cy="2781300"/>
          </a:xfrm>
          <a:prstGeom prst="rect">
            <a:avLst/>
          </a:prstGeom>
        </p:spPr>
      </p:pic>
      <p:sp>
        <p:nvSpPr>
          <p:cNvPr id="10" name="Rectangle: Folded Corner 9">
            <a:hlinkClick r:id="rId3" action="ppaction://hlinksldjump"/>
            <a:extLst>
              <a:ext uri="{FF2B5EF4-FFF2-40B4-BE49-F238E27FC236}">
                <a16:creationId xmlns:a16="http://schemas.microsoft.com/office/drawing/2014/main" id="{A80BE414-A27D-ACCE-E157-0B7C73C990D0}"/>
              </a:ext>
            </a:extLst>
          </p:cNvPr>
          <p:cNvSpPr/>
          <p:nvPr/>
        </p:nvSpPr>
        <p:spPr>
          <a:xfrm>
            <a:off x="10373194" y="6040105"/>
            <a:ext cx="1420542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8112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</p:spPr>
        <p:txBody>
          <a:bodyPr>
            <a:normAutofit/>
          </a:bodyPr>
          <a:lstStyle/>
          <a:p>
            <a:r>
              <a:rPr lang="en-US" dirty="0" err="1"/>
              <a:t>Cuestionario</a:t>
            </a:r>
            <a:r>
              <a:rPr lang="en-US" dirty="0"/>
              <a:t> de </a:t>
            </a:r>
            <a:r>
              <a:rPr lang="en-US" dirty="0" err="1"/>
              <a:t>Antecedentes</a:t>
            </a:r>
            <a:r>
              <a:rPr lang="en-US" dirty="0"/>
              <a:t> </a:t>
            </a:r>
            <a:r>
              <a:rPr lang="en-US" dirty="0" err="1"/>
              <a:t>Traumáticos</a:t>
            </a:r>
            <a:r>
              <a:rPr lang="en-US" dirty="0"/>
              <a:t> - Niño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1F2B1-569F-18E8-0F07-B8D1D7A3528F}"/>
              </a:ext>
            </a:extLst>
          </p:cNvPr>
          <p:cNvSpPr txBox="1"/>
          <p:nvPr/>
        </p:nvSpPr>
        <p:spPr>
          <a:xfrm>
            <a:off x="5095875" y="6338962"/>
            <a:ext cx="76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Desarrollado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Yale Childhood Violent Trauma Center 5/29/14</a:t>
            </a:r>
          </a:p>
        </p:txBody>
      </p:sp>
    </p:spTree>
    <p:extLst>
      <p:ext uri="{BB962C8B-B14F-4D97-AF65-F5344CB8AC3E}">
        <p14:creationId xmlns:p14="http://schemas.microsoft.com/office/powerpoint/2010/main" val="414005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71" y="2545488"/>
            <a:ext cx="9209858" cy="17670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1. </a:t>
            </a:r>
            <a:r>
              <a:rPr lang="es-ES" sz="4000" dirty="0"/>
              <a:t>¿Has sufrido o visto un accidente grave</a:t>
            </a:r>
            <a:r>
              <a:rPr lang="en-US" sz="4000" dirty="0"/>
              <a:t>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2DD666-9B76-57D5-92E8-9B5A32502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00146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5773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0563-2732-45FA-BA30-1F510277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303" y="2818990"/>
            <a:ext cx="9534797" cy="122002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/>
              <a:t>2. </a:t>
            </a:r>
            <a:r>
              <a:rPr lang="es-ES" sz="4000" dirty="0"/>
              <a:t>¿Alguien cercano a ti ha estado alguna vez muy enfermo/a o muy herido/a o lesionado/a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5ECA00-1EC6-3EA9-0D31-40F93011C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463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1A7F-8C69-42DF-9973-442C38C2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994" y="2614888"/>
            <a:ext cx="8376013" cy="1628225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000" dirty="0"/>
              <a:t>3. </a:t>
            </a:r>
            <a:r>
              <a:rPr lang="es-ES" sz="4000" dirty="0"/>
              <a:t>¿Has sufrido alguna vez una enfermedad o lesión grave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07FF7-0C2D-06BB-EEA0-95B6B8C0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6359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0EC5-5CC0-41F2-B86B-DFCA70D4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2471176"/>
            <a:ext cx="11477897" cy="191564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4. ¿Has </a:t>
            </a:r>
            <a:r>
              <a:rPr lang="en-US" sz="4000" dirty="0" err="1"/>
              <a:t>experimentado</a:t>
            </a:r>
            <a:r>
              <a:rPr lang="en-US" sz="4000" dirty="0"/>
              <a:t> </a:t>
            </a:r>
            <a:r>
              <a:rPr lang="en-US" sz="4000" dirty="0" err="1"/>
              <a:t>alguna</a:t>
            </a:r>
            <a:r>
              <a:rPr lang="en-US" sz="4000" dirty="0"/>
              <a:t> </a:t>
            </a:r>
            <a:r>
              <a:rPr lang="en-US" sz="4000" dirty="0" err="1"/>
              <a:t>vez</a:t>
            </a:r>
            <a:r>
              <a:rPr lang="en-US" sz="4000" dirty="0"/>
              <a:t> un </a:t>
            </a:r>
            <a:r>
              <a:rPr lang="en-US" sz="4000" dirty="0" err="1"/>
              <a:t>tratamiento</a:t>
            </a:r>
            <a:r>
              <a:rPr lang="en-US" sz="4000" dirty="0"/>
              <a:t> </a:t>
            </a:r>
            <a:r>
              <a:rPr lang="en-US" sz="4000" dirty="0" err="1"/>
              <a:t>médico</a:t>
            </a:r>
            <a:r>
              <a:rPr lang="en-US" sz="4000" dirty="0"/>
              <a:t> doloroso o </a:t>
            </a:r>
            <a:r>
              <a:rPr lang="en-US" sz="4000" dirty="0" err="1"/>
              <a:t>atemorizante</a:t>
            </a:r>
            <a:r>
              <a:rPr lang="en-US" sz="4000" dirty="0"/>
              <a:t> </a:t>
            </a:r>
            <a:r>
              <a:rPr lang="en-US" sz="4000" dirty="0" err="1"/>
              <a:t>cuando</a:t>
            </a:r>
            <a:r>
              <a:rPr lang="en-US" sz="4000" dirty="0"/>
              <a:t> </a:t>
            </a:r>
            <a:r>
              <a:rPr lang="en-US" sz="4000" dirty="0" err="1"/>
              <a:t>estabas</a:t>
            </a:r>
            <a:r>
              <a:rPr lang="en-US" sz="4000" dirty="0"/>
              <a:t> </a:t>
            </a:r>
            <a:r>
              <a:rPr lang="en-US" sz="4000" dirty="0" err="1"/>
              <a:t>herido</a:t>
            </a:r>
            <a:r>
              <a:rPr lang="en-US" sz="4000" dirty="0"/>
              <a:t>/a o </a:t>
            </a:r>
            <a:r>
              <a:rPr lang="en-US" sz="4000" dirty="0" err="1"/>
              <a:t>enfermo</a:t>
            </a:r>
            <a:r>
              <a:rPr lang="en-US" sz="4000" dirty="0"/>
              <a:t>/a?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126B48-83CC-ECD1-9E9A-25A468C3D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3552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2215-5466-4770-B77F-8E92EB53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693534"/>
            <a:ext cx="8128000" cy="147093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400" dirty="0"/>
              <a:t>5. </a:t>
            </a:r>
            <a:r>
              <a:rPr lang="es-ES" sz="4400" dirty="0"/>
              <a:t>¿Has experimentado alguna vez la muerte de alguien cercano a ti</a:t>
            </a:r>
            <a:r>
              <a:rPr lang="en-US" sz="44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A49288-4867-595C-5501-C31E28D0D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05123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647B-B006-4F00-A265-993447DC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788" y="2523529"/>
            <a:ext cx="8946424" cy="181094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6. ¿</a:t>
            </a:r>
            <a:r>
              <a:rPr lang="en-US" sz="4000" dirty="0" err="1"/>
              <a:t>Alguna</a:t>
            </a:r>
            <a:r>
              <a:rPr lang="en-US" sz="4000" dirty="0"/>
              <a:t> </a:t>
            </a:r>
            <a:r>
              <a:rPr lang="en-US" sz="4000" dirty="0" err="1"/>
              <a:t>vez</a:t>
            </a:r>
            <a:r>
              <a:rPr lang="en-US" sz="4000" dirty="0"/>
              <a:t> </a:t>
            </a:r>
            <a:r>
              <a:rPr lang="en-US" sz="4000" dirty="0" err="1"/>
              <a:t>te</a:t>
            </a:r>
            <a:r>
              <a:rPr lang="en-US" sz="4000" dirty="0"/>
              <a:t> has </a:t>
            </a:r>
            <a:r>
              <a:rPr lang="en-US" sz="4000" dirty="0" err="1"/>
              <a:t>separado</a:t>
            </a:r>
            <a:r>
              <a:rPr lang="en-US" sz="4000" dirty="0"/>
              <a:t> </a:t>
            </a:r>
            <a:r>
              <a:rPr lang="en-US" sz="4000" dirty="0" err="1"/>
              <a:t>inesperadamente</a:t>
            </a:r>
            <a:r>
              <a:rPr lang="en-US" sz="4000" dirty="0"/>
              <a:t> de </a:t>
            </a:r>
            <a:r>
              <a:rPr lang="en-US" sz="4000" dirty="0" err="1"/>
              <a:t>alguien</a:t>
            </a:r>
            <a:r>
              <a:rPr lang="en-US" sz="4000" dirty="0"/>
              <a:t> que </a:t>
            </a:r>
            <a:r>
              <a:rPr lang="en-US" sz="4000" dirty="0" err="1"/>
              <a:t>cuida</a:t>
            </a:r>
            <a:r>
              <a:rPr lang="en-US" sz="4000" dirty="0"/>
              <a:t> de </a:t>
            </a:r>
            <a:r>
              <a:rPr lang="en-US" sz="4000" dirty="0" err="1"/>
              <a:t>ti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BF23A6-5FB1-E38D-AE01-72574E5DE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8135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777E-5A45-40E8-8EC8-9F04E499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2836519"/>
            <a:ext cx="10593736" cy="118496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7. </a:t>
            </a:r>
            <a:r>
              <a:rPr lang="es-ES" sz="4000" dirty="0"/>
              <a:t>¿Alguien cercano a ti ha intentado suicidarse o se ha autolesionado alguna vez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21567D-A815-B606-DA98-14ED77A7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6" y="1033777"/>
            <a:ext cx="4789411" cy="50329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11. </a:t>
            </a:r>
            <a:r>
              <a:rPr lang="es-ES" sz="3600" dirty="0"/>
              <a:t>¿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ha visto u oído alguna vez a miembros de su familia pelearse físicamente, agredirse (por ejemplo, empujarse, pegarse, dar puñetazos o utilizar armas), golpearse o amenazar con hacerse daño</a:t>
            </a:r>
            <a:r>
              <a:rPr lang="en-US" sz="3600" dirty="0"/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4470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4048-C472-4084-96EE-5182A5F3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2" y="2753219"/>
            <a:ext cx="9557657" cy="135156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8. </a:t>
            </a:r>
            <a:r>
              <a:rPr lang="es-ES" sz="4000" dirty="0"/>
              <a:t>¿Alguna vez te han hecho daño físico (por ejemplo, te han pegado, dado patadas, puñetazos) o te han amenazado con hacerte daño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4F7BA9-CF30-73BE-72A9-2B4DC62EF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33613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45F0-374B-4065-A0BD-1A218165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32" y="2741431"/>
            <a:ext cx="8673737" cy="137513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9. </a:t>
            </a:r>
            <a:r>
              <a:rPr lang="es-ES" sz="4000" dirty="0"/>
              <a:t>¿Te han robado alguna vez? ¿O has sido testigo de ello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8A5BC5-682D-659B-D76A-B8333F4B5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6770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9C45-0252-4708-BD9D-F1695A69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999" y="2680765"/>
            <a:ext cx="9256002" cy="149647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4000" dirty="0"/>
              <a:t>10. </a:t>
            </a:r>
            <a:r>
              <a:rPr lang="es-ES" sz="4000" dirty="0"/>
              <a:t>¿Te ha atacado alguna vez un perro u otro animal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80A9AD-4349-19FF-E43A-C286BBF5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3154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1A89-1976-4484-98A8-268F8A0C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6" y="2404986"/>
            <a:ext cx="11225348" cy="204802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500" dirty="0"/>
              <a:t>11. </a:t>
            </a:r>
            <a:r>
              <a:rPr lang="es-ES" sz="3500" dirty="0"/>
              <a:t>¿Has visto u oído alguna vez a miembros de tu familia pelearse físicamente, agredirse (por ejemplo, empujarse, pegarse, darse puñetazos o utilizar armas), golpearse o amenazarse con hacerse daño</a:t>
            </a:r>
            <a:r>
              <a:rPr lang="en-US" sz="35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3A3138-2CCF-0164-CFCE-90234BC03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3697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3721-8D91-4C73-93F6-A23B8C75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" y="2431114"/>
            <a:ext cx="10982562" cy="199577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500" dirty="0"/>
              <a:t>12. </a:t>
            </a:r>
            <a:r>
              <a:rPr lang="es-ES" sz="3500" dirty="0"/>
              <a:t>¿Has visto u oído alguna vez a alguien en tu barrio o escuela agredirse (por ejemplo, empujarse, golpearse, darse puñetazos o utilizar armas) o pegarse o amenazar con hacerse daño</a:t>
            </a:r>
            <a:r>
              <a:rPr lang="en-US" sz="3500" dirty="0">
                <a:ea typeface="+mj-lt"/>
                <a:cs typeface="+mj-lt"/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280B1-121A-61A2-38A8-876CA34B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3466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B19A-2224-4C65-B5A7-7C557311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338794"/>
            <a:ext cx="11175917" cy="198991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300" dirty="0">
                <a:ea typeface="+mj-lt"/>
                <a:cs typeface="+mj-lt"/>
              </a:rPr>
              <a:t>13. </a:t>
            </a:r>
            <a:r>
              <a:rPr lang="es-ES" sz="3300" dirty="0">
                <a:ea typeface="+mj-lt"/>
                <a:cs typeface="+mj-lt"/>
              </a:rPr>
              <a:t>¿Alguna vez alguien te ha obligado a ver o hacer algo sexual (por ejemplo, tocarte de forma sexual, tocar tus partes íntimas, obligarte a ver o tocar sus partes íntimas, u obligarte a ver cómo se tocan sus propias partes íntimas</a:t>
            </a:r>
            <a:r>
              <a:rPr lang="en-US" sz="3300" dirty="0">
                <a:ea typeface="+mj-lt"/>
                <a:cs typeface="+mj-lt"/>
              </a:rPr>
              <a:t>)?</a:t>
            </a:r>
            <a:endParaRPr lang="en-US" sz="33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795F9-0CA6-56C7-02D2-B6FEB0F2B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57462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7913-F6AB-425D-B18C-28890B03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8" y="2492893"/>
            <a:ext cx="11155680" cy="18722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500" dirty="0"/>
              <a:t>14. </a:t>
            </a:r>
            <a:r>
              <a:rPr lang="es-ES" sz="3500" dirty="0"/>
              <a:t>¿Alguna vez alguien importante para ti te ha dicho repetidamente que no eras bueno/a, te ha gritado repetidamente de una manera que te daba miedo o te ha amenazado con abandonarte, dejarte o marcharse</a:t>
            </a:r>
            <a:r>
              <a:rPr lang="en-US" sz="35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7A2152-87B6-6046-E01B-EC77972A3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8102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B916-54B9-4003-A3DA-DDDFBBB2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58" y="2413716"/>
            <a:ext cx="11169049" cy="20305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500" dirty="0"/>
              <a:t>15. </a:t>
            </a:r>
            <a:r>
              <a:rPr lang="es-ES" sz="3500" dirty="0"/>
              <a:t>¿Algún compañero te ha acosado alguna vez en Internet o en persona (por ejemplo, te ha insultado, se ha burlado de ti, ha inventado historias sobre ti, te ha dicho repetidamente que no eras bueno/a, te ha excluido o te ha amenazado con hacerte daño</a:t>
            </a:r>
            <a:r>
              <a:rPr lang="en-US" sz="3500" dirty="0"/>
              <a:t>)?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C13984-F775-6F97-1C87-348967944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8380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2FE0-7B49-4160-B02E-A9021A64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97" y="2815454"/>
            <a:ext cx="10343606" cy="122709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400" dirty="0"/>
              <a:t>16. </a:t>
            </a:r>
            <a:r>
              <a:rPr lang="es-ES" sz="4400" dirty="0"/>
              <a:t>¿Alguna vez has pasado por una situación en la que no tenías suficiente comida o un lugar donde vivir</a:t>
            </a:r>
            <a:r>
              <a:rPr lang="en-US" sz="44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81B12A-F7D7-6DA5-5ABD-6424BBDE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6594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790E-24F7-4D4E-AE08-8216C4B5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4" y="2429211"/>
            <a:ext cx="10982222" cy="199957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500" dirty="0">
                <a:ea typeface="+mj-lt"/>
                <a:cs typeface="+mj-lt"/>
              </a:rPr>
              <a:t>17. </a:t>
            </a:r>
            <a:r>
              <a:rPr lang="es-ES" sz="3500" dirty="0">
                <a:ea typeface="+mj-lt"/>
                <a:cs typeface="+mj-lt"/>
              </a:rPr>
              <a:t>¿Ha habido algún momento en tu vida en el que un adulto no se ocupara de ti (por ejemplo, cuando no te daban de comer, no tenías ropa o no te llevaban al colegio o al médico cuando necesitabas ir</a:t>
            </a:r>
            <a:r>
              <a:rPr lang="en-US" sz="3500" dirty="0">
                <a:ea typeface="+mj-lt"/>
                <a:cs typeface="+mj-lt"/>
              </a:rPr>
              <a:t>)?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31BD1-9540-A00E-8FEA-D0D58134F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10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24" y="604575"/>
            <a:ext cx="4827563" cy="54975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12. </a:t>
            </a:r>
            <a:r>
              <a:rPr lang="es-ES" sz="3600" dirty="0"/>
              <a:t>¿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ha visto u oído alguna vez a alguien en su barrio o escuela agredirse (por ejemplo, empujarse, pegarse, dar puñetazos o utilizar armas) o darse una paliza o amenazar con hacerse daño</a:t>
            </a:r>
            <a:r>
              <a:rPr lang="en-US" sz="3600" dirty="0">
                <a:ea typeface="+mj-lt"/>
                <a:cs typeface="+mj-lt"/>
              </a:rPr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2359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17F4-A3ED-484D-9AD8-E006B048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87" y="2675411"/>
            <a:ext cx="10503626" cy="150717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18. </a:t>
            </a:r>
            <a:r>
              <a:rPr lang="es-ES" sz="4000" dirty="0"/>
              <a:t>¿Has visto alguna vez a alguien consumir drogas, como fumar drogas (que no sean cigarrillos) o usar agujas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205F62-6AF6-3E2C-F2D0-4E0339919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984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33C0-B73A-4F5A-A470-DC570A21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48" y="2787046"/>
            <a:ext cx="8590905" cy="128390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400" dirty="0"/>
              <a:t>19. </a:t>
            </a:r>
            <a:r>
              <a:rPr lang="es-ES" sz="4400" dirty="0"/>
              <a:t>¿Has visto alguna vez a alguien en tu casa beber demasiado (emborracharse</a:t>
            </a:r>
            <a:r>
              <a:rPr lang="en-US" sz="4400" dirty="0">
                <a:ea typeface="+mj-lt"/>
                <a:cs typeface="+mj-lt"/>
              </a:rPr>
              <a:t>)?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B6B92B-CA7B-E90B-B5F5-9524890D2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73812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61C6-7DD3-4289-8175-0B631169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50" y="2659140"/>
            <a:ext cx="10147501" cy="15397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500" dirty="0"/>
              <a:t>20. </a:t>
            </a:r>
            <a:r>
              <a:rPr lang="es-ES" sz="3500" dirty="0"/>
              <a:t>¿Has estado expuesto/a alguna vez a un desastre natural (por ejemplo, una tormenta muy fuerte, como un huracán o un tornado, o un incendio, inundación o terremoto</a:t>
            </a:r>
            <a:r>
              <a:rPr lang="en-US" sz="3500" dirty="0"/>
              <a:t>)?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B0DBEF-991C-7091-B6AA-25A7D846B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93634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E35B-04CA-4769-B496-E9943493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2688101"/>
            <a:ext cx="11042468" cy="148179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500" dirty="0">
                <a:ea typeface="+mj-lt"/>
                <a:cs typeface="+mj-lt"/>
              </a:rPr>
              <a:t>21. </a:t>
            </a:r>
            <a:r>
              <a:rPr lang="es-ES" sz="3500" dirty="0">
                <a:ea typeface="+mj-lt"/>
                <a:cs typeface="+mj-lt"/>
              </a:rPr>
              <a:t>¿Has sufrido alguna vez una catástrofe provocada por el hombre (por ejemplo, bombardeos u otra situación en la que alguien haya hecho algo que haya herido o matado a mucha gente al mismo tiempo) o has estado expuesto a la guerra</a:t>
            </a:r>
            <a:r>
              <a:rPr lang="en-US" sz="3500" dirty="0">
                <a:ea typeface="+mj-lt"/>
                <a:cs typeface="+mj-lt"/>
              </a:rPr>
              <a:t>?</a:t>
            </a:r>
            <a:endParaRPr lang="en-US" sz="3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56FC11-B871-2AC8-7D98-2F5CF7048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5652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37FB-8CA1-424E-BEF0-15F5BF3A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38" y="2804840"/>
            <a:ext cx="10127525" cy="1248319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/>
              <a:t>22. </a:t>
            </a:r>
            <a:r>
              <a:rPr lang="es-ES" sz="4000" dirty="0"/>
              <a:t>¿Has presenciado alguna vez la detención de un familiar o has tenido a un familiar en la cárcel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67E12D-F519-1C28-6975-63A629A96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77110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2722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E846-C04D-4956-B646-5D1FC66E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754494"/>
            <a:ext cx="10850880" cy="13490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23. </a:t>
            </a:r>
            <a:r>
              <a:rPr lang="es-ES" sz="4000" dirty="0"/>
              <a:t>¿Te han ocurrido otras cosas que te hayan asustado o perturbado mucho</a:t>
            </a:r>
            <a:r>
              <a:rPr lang="en-US" sz="40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CFDC3B-EE3E-9571-B9A0-38081E04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8052"/>
              </p:ext>
            </p:extLst>
          </p:nvPr>
        </p:nvGraphicFramePr>
        <p:xfrm>
          <a:off x="4340865" y="4433406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hlinkClick r:id="rId2" action="ppaction://hlinksldjump"/>
            <a:extLst>
              <a:ext uri="{FF2B5EF4-FFF2-40B4-BE49-F238E27FC236}">
                <a16:creationId xmlns:a16="http://schemas.microsoft.com/office/drawing/2014/main" id="{B5CA60BF-7C46-4F78-F1FE-41B547C70FE8}"/>
              </a:ext>
            </a:extLst>
          </p:cNvPr>
          <p:cNvSpPr/>
          <p:nvPr/>
        </p:nvSpPr>
        <p:spPr>
          <a:xfrm>
            <a:off x="10268262" y="6040105"/>
            <a:ext cx="1525473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195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R-CADS-C-25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800" dirty="0">
                <a:solidFill>
                  <a:schemeClr val="tx2"/>
                </a:solidFill>
              </a:rPr>
              <a:t>Escala Revisada de Ansiedad y Depresión Infantil </a:t>
            </a:r>
            <a:r>
              <a:rPr lang="en-US" dirty="0">
                <a:solidFill>
                  <a:schemeClr val="tx1"/>
                </a:solidFill>
              </a:rPr>
              <a:t>©1998 Bruce F. </a:t>
            </a:r>
            <a:r>
              <a:rPr lang="en-US" dirty="0" err="1">
                <a:solidFill>
                  <a:schemeClr val="tx1"/>
                </a:solidFill>
              </a:rPr>
              <a:t>Chorpita</a:t>
            </a:r>
            <a:r>
              <a:rPr lang="en-US" dirty="0">
                <a:solidFill>
                  <a:schemeClr val="tx1"/>
                </a:solidFill>
              </a:rPr>
              <a:t> y Susan H. Spence– </a:t>
            </a:r>
            <a:r>
              <a:rPr lang="es-ES" dirty="0">
                <a:solidFill>
                  <a:schemeClr val="tx1"/>
                </a:solidFill>
              </a:rPr>
              <a:t>Para las condiciones de uso, consulte la Guía del Usuario 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www.childfirst.ucla.edu/resources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42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541" y="144408"/>
            <a:ext cx="6448927" cy="1325563"/>
          </a:xfrm>
        </p:spPr>
        <p:txBody>
          <a:bodyPr/>
          <a:lstStyle/>
          <a:p>
            <a:r>
              <a:rPr lang="en-US" dirty="0"/>
              <a:t>1. Me </a:t>
            </a:r>
            <a:r>
              <a:rPr lang="en-US" dirty="0" err="1"/>
              <a:t>siento</a:t>
            </a:r>
            <a:r>
              <a:rPr lang="en-US" dirty="0"/>
              <a:t> triste o </a:t>
            </a:r>
            <a:r>
              <a:rPr lang="en-US" dirty="0" err="1"/>
              <a:t>vacío</a:t>
            </a:r>
            <a:r>
              <a:rPr lang="en-US" dirty="0"/>
              <a:t>/a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33114"/>
              </p:ext>
            </p:extLst>
          </p:nvPr>
        </p:nvGraphicFramePr>
        <p:xfrm>
          <a:off x="549275" y="1646238"/>
          <a:ext cx="11002963" cy="565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4550" imgH="3051387" progId="Word.Document.12">
                  <p:embed/>
                </p:oleObj>
              </mc:Choice>
              <mc:Fallback>
                <p:oleObj name="Document" r:id="rId2" imgW="5944550" imgH="3051387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646238"/>
                        <a:ext cx="11002963" cy="565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23178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11" y="365125"/>
            <a:ext cx="9482635" cy="132556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s-ES" dirty="0"/>
              <a:t>Me preocupo cuando creo que he hecho algo mal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F3DBD7-94E7-1AE2-9AF9-BF8EAD73F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63948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73" y="349359"/>
            <a:ext cx="9006052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s-ES" dirty="0"/>
              <a:t>Me da miedo quedarme sólo/a en casa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5E3703-9617-FC29-D14E-0ADA749B2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99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6" y="1173742"/>
            <a:ext cx="5056980" cy="54975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" dirty="0">
                <a:ea typeface="+mj-lt"/>
                <a:cs typeface="+mj-lt"/>
              </a:rPr>
              <a:t>13. </a:t>
            </a:r>
            <a:r>
              <a:rPr lang="es-ES" sz="3500" dirty="0">
                <a:ea typeface="+mj-lt"/>
                <a:cs typeface="+mj-lt"/>
              </a:rPr>
              <a:t>¿Alguna vez alguien ha hecho que </a:t>
            </a:r>
            <a:r>
              <a:rPr lang="es-ES" sz="3500">
                <a:ea typeface="+mj-lt"/>
                <a:cs typeface="+mj-lt"/>
              </a:rPr>
              <a:t>su hijo/</a:t>
            </a:r>
            <a:r>
              <a:rPr lang="es-ES" sz="3500" dirty="0" err="1">
                <a:ea typeface="+mj-lt"/>
                <a:cs typeface="+mj-lt"/>
              </a:rPr>
              <a:t>a</a:t>
            </a:r>
            <a:r>
              <a:rPr lang="es-ES" sz="3500" dirty="0">
                <a:ea typeface="+mj-lt"/>
                <a:cs typeface="+mj-lt"/>
              </a:rPr>
              <a:t> vea o haga algo sexual (por ejemplo, tocar a </a:t>
            </a:r>
            <a:r>
              <a:rPr lang="es-ES" sz="3500">
                <a:ea typeface="+mj-lt"/>
                <a:cs typeface="+mj-lt"/>
              </a:rPr>
              <a:t>su hijo/</a:t>
            </a:r>
            <a:r>
              <a:rPr lang="es-ES" sz="3500" dirty="0" err="1">
                <a:ea typeface="+mj-lt"/>
                <a:cs typeface="+mj-lt"/>
              </a:rPr>
              <a:t>a</a:t>
            </a:r>
            <a:r>
              <a:rPr lang="es-ES" sz="3500" dirty="0">
                <a:ea typeface="+mj-lt"/>
                <a:cs typeface="+mj-lt"/>
              </a:rPr>
              <a:t> de forma sexual, tocar sus partes íntimas, hacer que </a:t>
            </a:r>
            <a:r>
              <a:rPr lang="es-ES" sz="3500">
                <a:ea typeface="+mj-lt"/>
                <a:cs typeface="+mj-lt"/>
              </a:rPr>
              <a:t>su hijo/</a:t>
            </a:r>
            <a:r>
              <a:rPr lang="es-ES" sz="3500" dirty="0" err="1">
                <a:ea typeface="+mj-lt"/>
                <a:cs typeface="+mj-lt"/>
              </a:rPr>
              <a:t>a</a:t>
            </a:r>
            <a:r>
              <a:rPr lang="es-ES" sz="3500" dirty="0">
                <a:ea typeface="+mj-lt"/>
                <a:cs typeface="+mj-lt"/>
              </a:rPr>
              <a:t> vea o toque sus partes íntimas, o hacer que </a:t>
            </a:r>
            <a:r>
              <a:rPr lang="es-ES" sz="3500">
                <a:ea typeface="+mj-lt"/>
                <a:cs typeface="+mj-lt"/>
              </a:rPr>
              <a:t>su hijo/</a:t>
            </a:r>
            <a:r>
              <a:rPr lang="es-ES" sz="3500" dirty="0" err="1">
                <a:ea typeface="+mj-lt"/>
                <a:cs typeface="+mj-lt"/>
              </a:rPr>
              <a:t>a</a:t>
            </a:r>
            <a:r>
              <a:rPr lang="es-ES" sz="3500" dirty="0">
                <a:ea typeface="+mj-lt"/>
                <a:cs typeface="+mj-lt"/>
              </a:rPr>
              <a:t> vea cómo tocan sus propias partes íntimas</a:t>
            </a:r>
            <a:r>
              <a:rPr lang="en-US" sz="3500" dirty="0">
                <a:ea typeface="+mj-lt"/>
                <a:cs typeface="+mj-lt"/>
              </a:rPr>
              <a:t>)?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8205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4" y="302063"/>
            <a:ext cx="9461609" cy="1325563"/>
          </a:xfrm>
        </p:spPr>
        <p:txBody>
          <a:bodyPr/>
          <a:lstStyle/>
          <a:p>
            <a:r>
              <a:rPr lang="en-US" dirty="0"/>
              <a:t>4. Ya nada me </a:t>
            </a:r>
            <a:r>
              <a:rPr lang="en-US" dirty="0" err="1"/>
              <a:t>divierte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AFD9CD-DC46-DC11-004D-9A17E79AD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10330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04" y="349359"/>
            <a:ext cx="8714389" cy="1325563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s-ES" dirty="0"/>
              <a:t>Me preocupa que le ocurra algo horrible a alguien de mi familia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55EC34-0751-0F25-E90B-63C6B9E1D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30353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C5D7DD-6D0E-011D-6EC8-6CBEC90C4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77" y="446659"/>
            <a:ext cx="10099039" cy="1325563"/>
          </a:xfrm>
        </p:spPr>
        <p:txBody>
          <a:bodyPr>
            <a:noAutofit/>
          </a:bodyPr>
          <a:lstStyle/>
          <a:p>
            <a:r>
              <a:rPr lang="en-US" sz="2800" dirty="0"/>
              <a:t>6. </a:t>
            </a:r>
            <a:r>
              <a:rPr lang="es-ES" sz="2800" dirty="0"/>
              <a:t>Me da miedo estar en lugares con mucha gente (como centros comerciales, el cine, autobuses, parques infantiles muy transitados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09738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16" y="428187"/>
            <a:ext cx="10045048" cy="1325563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es-ES" dirty="0"/>
              <a:t>Me preocupa lo que los demás piensen de mí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CAA394-CA15-C039-FA92-879181D57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91978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497" y="312359"/>
            <a:ext cx="7369982" cy="1325563"/>
          </a:xfrm>
        </p:spPr>
        <p:txBody>
          <a:bodyPr/>
          <a:lstStyle/>
          <a:p>
            <a:r>
              <a:rPr lang="en-US" dirty="0"/>
              <a:t>8. Tengo </a:t>
            </a:r>
            <a:r>
              <a:rPr lang="en-US" dirty="0" err="1"/>
              <a:t>problemas</a:t>
            </a:r>
            <a:r>
              <a:rPr lang="en-US" dirty="0"/>
              <a:t> para </a:t>
            </a:r>
            <a:r>
              <a:rPr lang="en-US" dirty="0" err="1"/>
              <a:t>dormir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68F86E-84A8-17FF-76CF-2919E01F8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12081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55" y="365125"/>
            <a:ext cx="10314590" cy="1325563"/>
          </a:xfrm>
        </p:spPr>
        <p:txBody>
          <a:bodyPr/>
          <a:lstStyle/>
          <a:p>
            <a:r>
              <a:rPr lang="en-US" dirty="0"/>
              <a:t>9. </a:t>
            </a:r>
            <a:r>
              <a:rPr lang="es-ES" dirty="0"/>
              <a:t>Me da miedo tener que dormir solo/a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DE7514-104C-C3B1-7766-0F34AA259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26754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323" y="365125"/>
            <a:ext cx="9053349" cy="1325563"/>
          </a:xfrm>
        </p:spPr>
        <p:txBody>
          <a:bodyPr/>
          <a:lstStyle/>
          <a:p>
            <a:r>
              <a:rPr lang="en-US" dirty="0"/>
              <a:t>10. Tengo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apetito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7CEFA9-0397-1D67-130A-4E601FE53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35869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08" y="425085"/>
            <a:ext cx="10595581" cy="1325563"/>
          </a:xfrm>
        </p:spPr>
        <p:txBody>
          <a:bodyPr/>
          <a:lstStyle/>
          <a:p>
            <a:r>
              <a:rPr lang="en-US" dirty="0"/>
              <a:t>11. </a:t>
            </a:r>
            <a:r>
              <a:rPr lang="es-ES" dirty="0"/>
              <a:t>Me mareo o me desmayo repentinamente cuando no hay ninguna razón para ello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93E0C5-AF3A-47BD-47B5-6623FF89F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44162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5" y="333594"/>
            <a:ext cx="1034167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12. </a:t>
            </a:r>
            <a:r>
              <a:rPr lang="es-ES" dirty="0"/>
              <a:t>Tengo que hacer ciertas cosas una y otra vez (como lavarme las manos, limpiar o poner las cosas en un orden determinado</a:t>
            </a:r>
            <a:r>
              <a:rPr lang="en-US" dirty="0"/>
              <a:t>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476C0D-0BFD-71A7-4F1B-934A90560C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63769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99" y="312359"/>
            <a:ext cx="8252149" cy="1325563"/>
          </a:xfrm>
        </p:spPr>
        <p:txBody>
          <a:bodyPr/>
          <a:lstStyle/>
          <a:p>
            <a:r>
              <a:rPr lang="en-US" dirty="0"/>
              <a:t>13. </a:t>
            </a:r>
            <a:r>
              <a:rPr lang="es-ES" dirty="0"/>
              <a:t>No tengo energía para las cosas 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25A70B-9A0D-1DBF-8815-F7FEFA243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90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6" y="1304371"/>
            <a:ext cx="4883361" cy="46858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14. </a:t>
            </a:r>
            <a:r>
              <a:rPr lang="es-ES" sz="3600" dirty="0"/>
              <a:t>¿Alguna vez alguien importante para 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le ha dicho repetidamente que no era bueno/a, le ha gritado repetidamente de forma aterradora o le ha amenazado con abandonarlo/a, dejarlo/a o marcharse</a:t>
            </a:r>
            <a:r>
              <a:rPr lang="en-US" sz="3600" dirty="0"/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2859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2" y="312359"/>
            <a:ext cx="11777938" cy="1325563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es-ES" dirty="0"/>
              <a:t>De repente empiezo a temblar o a estremecerme por ninguna razón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E9777C-E600-A83A-5F00-BCCF3EFA1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73138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475" y="365125"/>
            <a:ext cx="8019737" cy="1325563"/>
          </a:xfrm>
        </p:spPr>
        <p:txBody>
          <a:bodyPr/>
          <a:lstStyle/>
          <a:p>
            <a:r>
              <a:rPr lang="en-US" dirty="0"/>
              <a:t>15. </a:t>
            </a:r>
            <a:r>
              <a:rPr lang="es-ES" dirty="0"/>
              <a:t>No puedo pensar con claridad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40A81EC-8F45-2430-56D6-288DA8B06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39110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376" y="365125"/>
            <a:ext cx="4757245" cy="1325563"/>
          </a:xfrm>
        </p:spPr>
        <p:txBody>
          <a:bodyPr/>
          <a:lstStyle/>
          <a:p>
            <a:r>
              <a:rPr lang="en-US" dirty="0"/>
              <a:t>16. Me </a:t>
            </a:r>
            <a:r>
              <a:rPr lang="en-US" dirty="0" err="1"/>
              <a:t>siento</a:t>
            </a:r>
            <a:r>
              <a:rPr lang="en-US" dirty="0"/>
              <a:t> </a:t>
            </a:r>
            <a:r>
              <a:rPr lang="en-US" dirty="0" err="1"/>
              <a:t>inútil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01DA67-6EFB-56EE-2C02-A6AF15E70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67025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9DC245-BAE2-4A60-7616-EAF8F4DE3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77" y="425249"/>
            <a:ext cx="1110404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17. </a:t>
            </a:r>
            <a:r>
              <a:rPr lang="es-ES" dirty="0"/>
              <a:t>Tengo que pensar en cosas particulares (como números o palabras) para evitar los malos pensamientos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4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649" y="365125"/>
            <a:ext cx="5600700" cy="1325563"/>
          </a:xfrm>
        </p:spPr>
        <p:txBody>
          <a:bodyPr/>
          <a:lstStyle/>
          <a:p>
            <a:r>
              <a:rPr lang="en-US" dirty="0"/>
              <a:t>18. </a:t>
            </a:r>
            <a:r>
              <a:rPr lang="en-US" dirty="0" err="1"/>
              <a:t>Pienso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muerte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299E0-E1A2-2461-02AF-9CEA748E3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46009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32" y="365125"/>
            <a:ext cx="8328134" cy="1325563"/>
          </a:xfrm>
        </p:spPr>
        <p:txBody>
          <a:bodyPr/>
          <a:lstStyle/>
          <a:p>
            <a:r>
              <a:rPr lang="en-US" dirty="0"/>
              <a:t>19. </a:t>
            </a:r>
            <a:r>
              <a:rPr lang="es-ES" dirty="0"/>
              <a:t>Siento que no quiero moverme 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7BF789-6ECC-C148-107D-CA0033FA4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40776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06" y="470056"/>
            <a:ext cx="9677400" cy="1325563"/>
          </a:xfrm>
        </p:spPr>
        <p:txBody>
          <a:bodyPr>
            <a:normAutofit/>
          </a:bodyPr>
          <a:lstStyle/>
          <a:p>
            <a:r>
              <a:rPr lang="en-US" dirty="0"/>
              <a:t>20. </a:t>
            </a:r>
            <a:r>
              <a:rPr lang="es-ES" dirty="0"/>
              <a:t>Me preocupa tener miedo de repente cuando no hay nada que temer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0790BF-C6AE-3B1D-12BF-BBB839D5B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43657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263" y="365125"/>
            <a:ext cx="5246806" cy="1325563"/>
          </a:xfrm>
        </p:spPr>
        <p:txBody>
          <a:bodyPr/>
          <a:lstStyle/>
          <a:p>
            <a:r>
              <a:rPr lang="en-US" dirty="0"/>
              <a:t>21. Me canso </a:t>
            </a:r>
            <a:r>
              <a:rPr lang="en-US" dirty="0" err="1"/>
              <a:t>mucho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61B7EA-5BDF-765A-AA2E-CF969F285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04106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361" y="302063"/>
            <a:ext cx="9551276" cy="1325563"/>
          </a:xfrm>
        </p:spPr>
        <p:txBody>
          <a:bodyPr/>
          <a:lstStyle/>
          <a:p>
            <a:r>
              <a:rPr lang="en-US" dirty="0"/>
              <a:t>22. </a:t>
            </a:r>
            <a:r>
              <a:rPr lang="es-ES" dirty="0"/>
              <a:t>Tengo miedo de verme ridículo/a delante de la gente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8343E0-F7CB-573C-9253-5CFB602EB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21720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7" y="312359"/>
            <a:ext cx="100084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23. </a:t>
            </a:r>
            <a:r>
              <a:rPr lang="es-ES" dirty="0"/>
              <a:t>Tengo que hacer ciertas cosas de la manera correcta para evitar que ocurran cosas malas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1FBA54-C639-6333-C86B-9F3915175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27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" y="1901530"/>
            <a:ext cx="4883361" cy="46858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15. </a:t>
            </a:r>
            <a:r>
              <a:rPr lang="es-ES" sz="3600" dirty="0"/>
              <a:t>¿Alguna vez un compañero ha acosado a 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en Internet o en persona (por ejemplo, le ha insultado, se ha burlado de él/ella, se ha inventado historias sobre él/ella, le ha dicho repetidamente que no era bueno/a, le ha excluido o le ha amenazado con hacerle daño</a:t>
            </a:r>
            <a:r>
              <a:rPr lang="en-US" sz="3600" dirty="0"/>
              <a:t>)?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9762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568" y="312359"/>
            <a:ext cx="6619763" cy="1325563"/>
          </a:xfrm>
        </p:spPr>
        <p:txBody>
          <a:bodyPr/>
          <a:lstStyle/>
          <a:p>
            <a:r>
              <a:rPr lang="en-US" dirty="0"/>
              <a:t>24. Me </a:t>
            </a:r>
            <a:r>
              <a:rPr lang="en-US" dirty="0" err="1"/>
              <a:t>siento</a:t>
            </a:r>
            <a:r>
              <a:rPr lang="en-US" dirty="0"/>
              <a:t> </a:t>
            </a:r>
            <a:r>
              <a:rPr lang="en-US" dirty="0" err="1"/>
              <a:t>inquieto</a:t>
            </a:r>
            <a:r>
              <a:rPr lang="en-US" dirty="0"/>
              <a:t>/a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8BB726-D632-1446-D17B-4E109C999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63073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94" y="428187"/>
            <a:ext cx="8659210" cy="1325563"/>
          </a:xfrm>
        </p:spPr>
        <p:txBody>
          <a:bodyPr/>
          <a:lstStyle/>
          <a:p>
            <a:r>
              <a:rPr lang="en-US" dirty="0"/>
              <a:t>25. </a:t>
            </a:r>
            <a:r>
              <a:rPr lang="es-ES" dirty="0"/>
              <a:t>Me preocupa que le pase algo malo a mi padre o a mi madre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83EE40-E411-0A67-4CF1-8651682A0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6846"/>
              </p:ext>
            </p:extLst>
          </p:nvPr>
        </p:nvGraphicFramePr>
        <p:xfrm>
          <a:off x="543977" y="1637922"/>
          <a:ext cx="11104045" cy="56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8466" imgH="3052336" progId="Word.Document.12">
                  <p:embed/>
                </p:oleObj>
              </mc:Choice>
              <mc:Fallback>
                <p:oleObj name="Document" r:id="rId2" imgW="5948466" imgH="305233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977" y="1637922"/>
                        <a:ext cx="11104045" cy="56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Folded Corner 5">
            <a:hlinkClick r:id="rId4" action="ppaction://hlinksldjump"/>
            <a:extLst>
              <a:ext uri="{FF2B5EF4-FFF2-40B4-BE49-F238E27FC236}">
                <a16:creationId xmlns:a16="http://schemas.microsoft.com/office/drawing/2014/main" id="{8FADBBAE-53B7-CC7F-77F3-0CBF7D99C92A}"/>
              </a:ext>
            </a:extLst>
          </p:cNvPr>
          <p:cNvSpPr/>
          <p:nvPr/>
        </p:nvSpPr>
        <p:spPr>
          <a:xfrm>
            <a:off x="852196" y="6059155"/>
            <a:ext cx="1366348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6359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Escala de </a:t>
            </a:r>
            <a:r>
              <a:rPr lang="en-US" sz="3600" dirty="0" err="1">
                <a:solidFill>
                  <a:schemeClr val="bg1"/>
                </a:solidFill>
              </a:rPr>
              <a:t>Síntomas</a:t>
            </a:r>
            <a:r>
              <a:rPr lang="en-US" sz="3600" dirty="0">
                <a:solidFill>
                  <a:schemeClr val="bg1"/>
                </a:solidFill>
              </a:rPr>
              <a:t> de TEPT </a:t>
            </a:r>
            <a:r>
              <a:rPr lang="en-US" sz="3600" dirty="0" err="1">
                <a:solidFill>
                  <a:schemeClr val="bg1"/>
                </a:solidFill>
              </a:rPr>
              <a:t>Infantil</a:t>
            </a:r>
            <a:r>
              <a:rPr lang="en-US" sz="3600" dirty="0">
                <a:solidFill>
                  <a:schemeClr val="bg1"/>
                </a:solidFill>
              </a:rPr>
              <a:t> - Niño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16371" y="6343650"/>
            <a:ext cx="5823328" cy="40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13970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  <a:tabLst>
                <a:tab pos="134620" algn="l"/>
              </a:tabLst>
            </a:pPr>
            <a:r>
              <a:rPr lang="en-US" sz="2000" dirty="0" err="1">
                <a:solidFill>
                  <a:schemeClr val="tx2"/>
                </a:solidFill>
              </a:rPr>
              <a:t>Creado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</a:t>
            </a:r>
            <a:r>
              <a:rPr lang="en-US" sz="2000" dirty="0">
                <a:solidFill>
                  <a:schemeClr val="tx2"/>
                </a:solidFill>
              </a:rPr>
              <a:t> Yale Child Study Center</a:t>
            </a:r>
            <a:endParaRPr lang="en-US" sz="2000" dirty="0">
              <a:solidFill>
                <a:schemeClr val="tx2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C75B6-BF54-4952-98B4-60CD5CAFF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8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94269"/>
            <a:ext cx="9820438" cy="2318994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¿Tuviste pensamientos perturbadores o imágenes sobre la experiencia que te vinieron a la cabeza cuando no querías que lo hicieran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583552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25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A1E8-D754-44F2-9769-14798AD8D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064" y="363894"/>
            <a:ext cx="9961919" cy="14234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En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el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último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mes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: 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</a:br>
            <a:r>
              <a:rPr lang="es-E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¿Tuviste pesadillas o malos sueños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?</a:t>
            </a:r>
            <a:endParaRPr lang="en-US" sz="36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206480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255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0C49-EAF9-4C0D-A694-B2D534E6C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86840"/>
            <a:ext cx="10552867" cy="209275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En </a:t>
            </a:r>
            <a:r>
              <a:rPr lang="en-US" sz="4000" cap="none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el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000" cap="none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último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000" cap="none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mes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: </a:t>
            </a:r>
            <a:b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</a:br>
            <a:r>
              <a:rPr lang="es-E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¿Actuaste o sentiste como si la experiencia se repitiera (por ejemplo, viste u oíste algo o sentiste como si estuvieras allí de nuevo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)?</a:t>
            </a:r>
            <a:endParaRPr lang="en-US" sz="4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743808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060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FD9A-D245-4CCF-8020-BC5365CD6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0"/>
            <a:ext cx="9961920" cy="2373619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¿Te sentiste mal cuando te recordaron lo ocurrido (por ejemplo, asustado/a, enfadado/a, triste, culpable o confundido/a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715527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2773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8121-2457-4F5A-9F06-A6EF97BED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14" y="0"/>
            <a:ext cx="10219573" cy="2286355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¿Sentiste algo en el cuerpo cuando te acordaste de lo que había pasado (por ejemplo, sudaste, el corazón te latió deprisa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4" y="2677820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143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0204-E9B6-4A1A-9B6D-DC2F1928B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177282"/>
            <a:ext cx="9961920" cy="189478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40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¿Intentaste no pensar, hablar o tener sentimientos sobre la experiencia</a:t>
            </a: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316840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39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C568-2662-4FAD-B3CB-3D4CE5A06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167951"/>
            <a:ext cx="9961920" cy="1828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el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último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mes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Intentaste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evitar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actividades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, personas o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lugares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que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te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recordaran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 lo </a:t>
            </a:r>
            <a:r>
              <a:rPr lang="en-US" sz="4000" cap="none" dirty="0" err="1">
                <a:solidFill>
                  <a:schemeClr val="accent6">
                    <a:lumMod val="50000"/>
                  </a:schemeClr>
                </a:solidFill>
              </a:rPr>
              <a:t>sucedido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271991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0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4209C727-0F1A-63ED-9229-1768A45B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2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Instrucciones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470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700" dirty="0"/>
              <a:t>A continuación se presenta una lista de medidas de evaluación con hiperenlaces.  Utilice las medidas que sean apropiadas para su agencia y cliente visto</a:t>
            </a:r>
            <a:r>
              <a:rPr lang="en-US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643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" y="1901530"/>
            <a:ext cx="4883361" cy="21759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16. </a:t>
            </a:r>
            <a:r>
              <a:rPr lang="es-ES" sz="3600" dirty="0"/>
              <a:t>¿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ha tenido alguna vez problemas de alimentación o de vivienda</a:t>
            </a:r>
            <a:r>
              <a:rPr lang="en-US" sz="3600" dirty="0"/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02528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DFF2-569F-4A93-99CE-2D891373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732" y="233265"/>
            <a:ext cx="10190376" cy="178166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¿Te costó recordar alguna parte importante de la experiencia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42" y="2211430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568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861C-5685-42B7-A577-0E0C456D7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796" y="0"/>
            <a:ext cx="11243388" cy="2168165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3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¿Tuviste malos pensamientos sobre ti mismo/a, sobre otras personas o sobre el mundo (por ejemplo, "no puedo hacer nada bien", "todas las personas son malas", "el mundo es un lugar que da miedo</a:t>
            </a:r>
            <a:r>
              <a:rPr lang="en-US" sz="3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526992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791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2A89-05F1-4932-AEDE-9162A6F51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298580"/>
            <a:ext cx="9961920" cy="184765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¿Sentiste que lo sucedido era culpa tuya (por ejemplo, "Debería haberlo sabido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300747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036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95D5-6B7D-46C9-BA05-BB45CE8F8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3" y="307910"/>
            <a:ext cx="9433554" cy="17707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Tuviste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fuertes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sentimientos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perturbadores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miedo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ira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culpa o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vergüenza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366735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92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FB67-78E8-4302-A9D9-3E6DCCD5D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1" y="251927"/>
            <a:ext cx="9961919" cy="194529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¿tenías mucho menos interés en hacer cosas que antes te gustaban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329028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433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A422-D088-41FB-89B2-14509A66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430555"/>
            <a:ext cx="9961919" cy="1545996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¿Te costaba sentirte cerca de la gente? ¿Sentías que no querías estar con otras personas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065078"/>
            <a:ext cx="9961920" cy="3802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500987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FE2-0368-495F-A722-0B736EFC0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382" y="429208"/>
            <a:ext cx="9603236" cy="183414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¿Te costó tener algún sentimiento bueno (como felicidad o amor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357309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243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5AA0-595C-4ADF-B0CC-A7E49AAFE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261257"/>
            <a:ext cx="9961920" cy="179109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¿Te enojaste con facilidad (por ejemplo, gritando, golpeando a otros, arrojando cosas</a:t>
            </a:r>
            <a: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251806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955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817F-3B06-46F5-95F6-46AD74C54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242596"/>
            <a:ext cx="9783115" cy="231125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¿Hiciste algo que pudiera perjudicarte (por ejemplo, tomar drogas, cortarte o escaparte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687247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310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DB42-659A-454B-BED7-94B510B88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308" y="326450"/>
            <a:ext cx="9961920" cy="1696825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¿Tuviste mucho cuidado o estuviste atento/a (por ejemplo, comprobando quién te rodeaba y qué había a tu alrededor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08" y="2023275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" y="3838659"/>
            <a:ext cx="4883361" cy="21759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ea typeface="+mj-lt"/>
                <a:cs typeface="+mj-lt"/>
              </a:rPr>
              <a:t>17. </a:t>
            </a:r>
            <a:r>
              <a:rPr lang="es-ES" sz="3600" dirty="0">
                <a:ea typeface="+mj-lt"/>
                <a:cs typeface="+mj-lt"/>
              </a:rPr>
              <a:t>¿Ha habido algún momento en la vida de </a:t>
            </a:r>
            <a:r>
              <a:rPr lang="es-ES" sz="3600">
                <a:ea typeface="+mj-lt"/>
                <a:cs typeface="+mj-lt"/>
              </a:rPr>
              <a:t>su hijo/</a:t>
            </a:r>
            <a:r>
              <a:rPr lang="es-ES" sz="3600" dirty="0" err="1">
                <a:ea typeface="+mj-lt"/>
                <a:cs typeface="+mj-lt"/>
              </a:rPr>
              <a:t>a</a:t>
            </a:r>
            <a:r>
              <a:rPr lang="es-ES" sz="3600" dirty="0">
                <a:ea typeface="+mj-lt"/>
                <a:cs typeface="+mj-lt"/>
              </a:rPr>
              <a:t> en el que un adulto no haya cuidado de él/ella (por ejemplo, cuando no le han dado de comer, no ha tenido ropa o no le han llevado al colegio o al médico cuando necesitaba ir</a:t>
            </a:r>
            <a:r>
              <a:rPr lang="en-US" sz="3600" dirty="0">
                <a:ea typeface="+mj-lt"/>
                <a:cs typeface="+mj-lt"/>
              </a:rPr>
              <a:t>)?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809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AEF4-742D-4BDD-8406-9FEB8A614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0" y="0"/>
            <a:ext cx="10277485" cy="232695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¿Estabas nervioso/a o te asustabas con facilidad (por ejemplo, cuando alguien caminaba detrás de ti o cuando oías un ruido fuerte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621260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2298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5292-6EC0-4335-AD19-5FD1FAAE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041" y="207999"/>
            <a:ext cx="9961920" cy="1913641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algn="l"/>
            <a:r>
              <a:rPr lang="en-U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2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¿Tuviste problemas para prestar atención (por ejemplo, perdiste el hilo de una historia en la televisión, olvidaste lo que leías o no pudiste prestar atención en la escuela</a:t>
            </a:r>
            <a:r>
              <a:rPr lang="en-US" sz="32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2121640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551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3B10-326F-4DF1-9BEF-7B2DC1DBA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86" y="330545"/>
            <a:ext cx="11296816" cy="1414021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n-US" sz="39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el</a:t>
            </a:r>
            <a:r>
              <a:rPr lang="en-U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9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último</a:t>
            </a:r>
            <a:r>
              <a:rPr lang="en-U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900" cap="none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mes</a:t>
            </a:r>
            <a:r>
              <a:rPr lang="en-U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br>
              <a:rPr lang="en-U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¿Tuviste problemas para conciliar o mantener el sueño</a:t>
            </a:r>
            <a:r>
              <a:rPr lang="en-US" sz="39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" y="1744566"/>
            <a:ext cx="9961920" cy="38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160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A319-13C9-4A2A-B9BA-26FFD957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382" y="578498"/>
            <a:ext cx="9363236" cy="1155813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  <a:ea typeface="+mj-lt"/>
                <a:cs typeface="+mj-lt"/>
              </a:rPr>
              <a:t>¿Estos síntomas han interferido en tus oraciones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  <a:ea typeface="+mj-lt"/>
                <a:cs typeface="+mj-lt"/>
              </a:rPr>
              <a:t>?</a:t>
            </a:r>
            <a:endParaRPr lang="en-US" sz="36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366581-8E2C-FE0D-ED2A-18C85B05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51536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9653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7EC6-050D-4D18-B3F7-C9D6436DF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559836"/>
            <a:ext cx="9400673" cy="1244565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¿Estos síntomas han interferido con tus tareas y deberes en casa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48AC6C-02AD-EBD3-3373-C693E3865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3810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815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0BD8-984C-4691-8070-5BE809636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164" y="391886"/>
            <a:ext cx="9305671" cy="178094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¿Estos síntomas han interferido en tus relaciones con tus amigos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9BE8E6-C235-85EB-A613-B47B9984C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3810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12828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36EF-F251-4FC6-BD5F-B5B9E34B8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666" y="709127"/>
            <a:ext cx="9160667" cy="130121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¿Estos síntomas han interferido con tus actividades de diversión y pasatiempos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ea typeface="Calibri" panose="020F0502020204030204" pitchFamily="34" charset="0"/>
              </a:rPr>
              <a:t>?</a:t>
            </a:r>
            <a:endParaRPr lang="en-US" sz="36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EAFF9B-29B9-4A79-8C10-C72B63E02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3810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6276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78A4-3D3F-456D-8588-9681824E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812"/>
            <a:ext cx="10515600" cy="122571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¿Estos síntomas han interferido con tu trabajo escolar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646E9D-1D0C-FBCC-944A-7CCEE1147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3810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2840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3CF5-B216-4DA9-9A80-93D12D01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059" y="746449"/>
            <a:ext cx="9385881" cy="129705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ES" sz="40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¿Estos síntomas han interferido en tus relaciones familiares</a:t>
            </a:r>
            <a:r>
              <a:rPr lang="en-US" sz="40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379779-64DA-9DA1-8482-77DD598E6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3810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95332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EFA4-7845-4D21-AA3F-508BCBE1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26" y="279919"/>
            <a:ext cx="9352547" cy="175202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E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¿Estos síntomas han interferido en tu felicidad general con tu vida</a:t>
            </a:r>
            <a:r>
              <a:rPr lang="en-US" sz="36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3E39BC-33DA-E0BE-3865-AF75CF85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3810"/>
              </p:ext>
            </p:extLst>
          </p:nvPr>
        </p:nvGraphicFramePr>
        <p:xfrm>
          <a:off x="4531753" y="4883564"/>
          <a:ext cx="2527044" cy="86125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258280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68764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861251"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188595" marR="188595" marT="188595" marB="942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  <p:sp>
        <p:nvSpPr>
          <p:cNvPr id="6" name="Rectangle: Folded Corner 5">
            <a:hlinkClick r:id="rId2" action="ppaction://hlinksldjump"/>
            <a:extLst>
              <a:ext uri="{FF2B5EF4-FFF2-40B4-BE49-F238E27FC236}">
                <a16:creationId xmlns:a16="http://schemas.microsoft.com/office/drawing/2014/main" id="{0C9A08FB-7FE8-CD96-2691-B1D8A1507D4E}"/>
              </a:ext>
            </a:extLst>
          </p:cNvPr>
          <p:cNvSpPr/>
          <p:nvPr/>
        </p:nvSpPr>
        <p:spPr>
          <a:xfrm>
            <a:off x="10583056" y="6040105"/>
            <a:ext cx="1379095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2" y="1548882"/>
            <a:ext cx="4883361" cy="28328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19. </a:t>
            </a:r>
            <a:r>
              <a:rPr lang="es-ES" sz="3600" dirty="0"/>
              <a:t>¿Ha visto alguna vez 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a alguien en su casa beber demasiado (emborracharse</a:t>
            </a:r>
            <a:r>
              <a:rPr lang="en-US" sz="3600" dirty="0">
                <a:ea typeface="+mj-lt"/>
                <a:cs typeface="+mj-lt"/>
              </a:rPr>
              <a:t>)?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8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2" y="1548882"/>
            <a:ext cx="4883361" cy="28328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18. </a:t>
            </a:r>
            <a:r>
              <a:rPr lang="es-ES" sz="3600" dirty="0"/>
              <a:t>¿Ha visto 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alguna vez a alguien consumir drogas, como fumar drogas (que no sean cigarrillos) o utilizar agujas</a:t>
            </a:r>
            <a:r>
              <a:rPr lang="en-US" sz="3600" dirty="0"/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8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88" y="2090801"/>
            <a:ext cx="4883361" cy="34957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20. </a:t>
            </a:r>
            <a:r>
              <a:rPr lang="es-ES" sz="3600" dirty="0"/>
              <a:t>¿Ha estado su hijo/a expuesto/a alguna vez a una catástrofe natural (por ejemplo, una tormenta muy fuerte, como un huracán o un tornado, o un incendio, inundación o terremoto</a:t>
            </a:r>
            <a:r>
              <a:rPr lang="en-US" sz="3600" dirty="0"/>
              <a:t>)?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73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17" y="2736602"/>
            <a:ext cx="4883361" cy="34957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ea typeface="+mj-lt"/>
                <a:cs typeface="+mj-lt"/>
              </a:rPr>
              <a:t>21. </a:t>
            </a:r>
            <a:r>
              <a:rPr lang="es-ES" sz="3600" dirty="0">
                <a:ea typeface="+mj-lt"/>
                <a:cs typeface="+mj-lt"/>
              </a:rPr>
              <a:t>¿Ha sufrido su hijo/a alguna vez una catástrofe provocada por el hombre (por ejemplo, bombardeos u otra situación en la que alguien hizo algo que hirió o mató a mucha gente al mismo tiempo) o ha estado expuesto/a </a:t>
            </a:r>
            <a:r>
              <a:rPr lang="es-ES" sz="3600" dirty="0" err="1">
                <a:ea typeface="+mj-lt"/>
                <a:cs typeface="+mj-lt"/>
              </a:rPr>
              <a:t>a</a:t>
            </a:r>
            <a:r>
              <a:rPr lang="es-ES" sz="3600" dirty="0">
                <a:ea typeface="+mj-lt"/>
                <a:cs typeface="+mj-lt"/>
              </a:rPr>
              <a:t> la guerra</a:t>
            </a:r>
            <a:r>
              <a:rPr lang="en-US" sz="3600" dirty="0">
                <a:ea typeface="+mj-lt"/>
                <a:cs typeface="+mj-lt"/>
              </a:rPr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3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6" y="1060349"/>
            <a:ext cx="4883361" cy="34957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22. </a:t>
            </a:r>
            <a:r>
              <a:rPr lang="es-ES" sz="3600" dirty="0"/>
              <a:t>¿Ha presenciado 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alguna vez la detención de un familiar o ha tenido a un familiar en la cárcel</a:t>
            </a:r>
            <a:r>
              <a:rPr lang="en-US" sz="3600" dirty="0"/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1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6" y="1060349"/>
            <a:ext cx="4883361" cy="34957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23. </a:t>
            </a:r>
            <a:r>
              <a:rPr lang="es-ES" sz="3600" dirty="0"/>
              <a:t>¿Le han ocurrido a </a:t>
            </a:r>
            <a:r>
              <a:rPr lang="es-ES" sz="3600"/>
              <a:t>su hijo/</a:t>
            </a:r>
            <a:r>
              <a:rPr lang="es-ES" sz="3600" dirty="0" err="1"/>
              <a:t>a</a:t>
            </a:r>
            <a:r>
              <a:rPr lang="es-ES" sz="3600" dirty="0"/>
              <a:t> otras cosas que le hayan asustado o perturbado mucho</a:t>
            </a:r>
            <a:r>
              <a:rPr lang="en-US" sz="3600" dirty="0"/>
              <a:t>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  <p:sp>
        <p:nvSpPr>
          <p:cNvPr id="9" name="Rectangle: Folded Corner 8">
            <a:hlinkClick r:id="rId2" action="ppaction://hlinksldjump"/>
            <a:extLst>
              <a:ext uri="{FF2B5EF4-FFF2-40B4-BE49-F238E27FC236}">
                <a16:creationId xmlns:a16="http://schemas.microsoft.com/office/drawing/2014/main" id="{98F33296-534F-95B4-3468-F71ED34A96FA}"/>
              </a:ext>
            </a:extLst>
          </p:cNvPr>
          <p:cNvSpPr/>
          <p:nvPr/>
        </p:nvSpPr>
        <p:spPr>
          <a:xfrm>
            <a:off x="10343214" y="6040105"/>
            <a:ext cx="1450522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49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8091"/>
            <a:ext cx="10515600" cy="2603240"/>
          </a:xfrm>
        </p:spPr>
        <p:txBody>
          <a:bodyPr>
            <a:noAutofit/>
          </a:bodyPr>
          <a:lstStyle/>
          <a:p>
            <a:pPr algn="ctr"/>
            <a:r>
              <a:rPr lang="es-ES" sz="6000" dirty="0">
                <a:solidFill>
                  <a:schemeClr val="tx2"/>
                </a:solidFill>
              </a:rPr>
              <a:t>Escala Revisada de Ansiedad y Depresión Infantil</a:t>
            </a: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>
                <a:solidFill>
                  <a:schemeClr val="tx2"/>
                </a:solidFill>
              </a:rPr>
              <a:t>R-CADS-P-25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4879910"/>
            <a:ext cx="12014718" cy="3917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©1998 Bruce F. </a:t>
            </a:r>
            <a:r>
              <a:rPr lang="en-US" sz="1800" dirty="0" err="1">
                <a:solidFill>
                  <a:schemeClr val="tx2"/>
                </a:solidFill>
              </a:rPr>
              <a:t>Chorpita</a:t>
            </a:r>
            <a:r>
              <a:rPr lang="en-US" sz="1800" dirty="0">
                <a:solidFill>
                  <a:schemeClr val="tx2"/>
                </a:solidFill>
              </a:rPr>
              <a:t> y Susan H. Spence– </a:t>
            </a:r>
            <a:r>
              <a:rPr lang="es-ES" sz="1800" dirty="0">
                <a:solidFill>
                  <a:schemeClr val="tx2"/>
                </a:solidFill>
              </a:rPr>
              <a:t>Para las condiciones de uso, consulte la Guía del Usuario en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www.childfirst.ucla.edu/resources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siente triste o vacío/a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Tabla</a:t>
            </a:r>
            <a:r>
              <a:rPr lang="en-US" dirty="0"/>
              <a:t> de </a:t>
            </a:r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3653"/>
            <a:ext cx="10172700" cy="460787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>
                <a:ea typeface="Cambria Math"/>
              </a:rPr>
              <a:t>Medidas</a:t>
            </a:r>
            <a:r>
              <a:rPr lang="en-US" b="1" dirty="0">
                <a:ea typeface="Cambria Math"/>
              </a:rPr>
              <a:t> para </a:t>
            </a:r>
            <a:r>
              <a:rPr lang="en-US" b="1" dirty="0" err="1">
                <a:ea typeface="Cambria Math"/>
              </a:rPr>
              <a:t>Cuidadores</a:t>
            </a:r>
            <a:endParaRPr lang="en-US" b="1" dirty="0">
              <a:ea typeface="Cambria Math"/>
            </a:endParaRPr>
          </a:p>
          <a:p>
            <a:r>
              <a:rPr lang="en-US" dirty="0" err="1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Cuestionario</a:t>
            </a:r>
            <a:r>
              <a:rPr lang="en-US" dirty="0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dirty="0" err="1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Antecedentes</a:t>
            </a:r>
            <a:r>
              <a:rPr lang="en-US" dirty="0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Traumáticos</a:t>
            </a:r>
            <a:r>
              <a:rPr lang="en-US" dirty="0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(THQ) - </a:t>
            </a:r>
            <a:r>
              <a:rPr lang="en-US" dirty="0" err="1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Cuidador</a:t>
            </a:r>
            <a:r>
              <a:rPr lang="en-US" dirty="0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(3-18 </a:t>
            </a:r>
            <a:r>
              <a:rPr lang="en-US" dirty="0" err="1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años</a:t>
            </a:r>
            <a:r>
              <a:rPr lang="en-US" dirty="0">
                <a:solidFill>
                  <a:schemeClr val="accent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solidFill>
                <a:schemeClr val="accent6"/>
              </a:solidFill>
              <a:ea typeface="Cambria Math"/>
            </a:endParaRPr>
          </a:p>
          <a:p>
            <a:r>
              <a:rPr lang="en-US" dirty="0">
                <a:solidFill>
                  <a:schemeClr val="accent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RCADS-P-25 - </a:t>
            </a:r>
            <a:r>
              <a:rPr lang="en-US" dirty="0" err="1">
                <a:solidFill>
                  <a:schemeClr val="accent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Cuidador</a:t>
            </a:r>
            <a:r>
              <a:rPr lang="en-US" dirty="0">
                <a:solidFill>
                  <a:schemeClr val="accent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(8-18 </a:t>
            </a:r>
            <a:r>
              <a:rPr lang="en-US" dirty="0" err="1">
                <a:solidFill>
                  <a:schemeClr val="accent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años</a:t>
            </a:r>
            <a:r>
              <a:rPr lang="en-US" dirty="0">
                <a:solidFill>
                  <a:schemeClr val="accent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s-ES" dirty="0">
                <a:solidFill>
                  <a:schemeClr val="accent6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Comprobación del TEPT en Niños Pequeños (YCPC) - Cuidador (3-6 años)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Escala de </a:t>
            </a:r>
            <a:r>
              <a:rPr lang="en-US" dirty="0" err="1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Síntomas</a:t>
            </a:r>
            <a:r>
              <a:rPr lang="en-US" dirty="0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TEPT </a:t>
            </a:r>
            <a:r>
              <a:rPr lang="en-US" dirty="0" err="1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Infantil</a:t>
            </a:r>
            <a:r>
              <a:rPr lang="en-US" dirty="0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(CPSS 5) - </a:t>
            </a:r>
            <a:r>
              <a:rPr lang="en-US" dirty="0" err="1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Cuidador</a:t>
            </a:r>
            <a:r>
              <a:rPr lang="en-US" dirty="0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(3-18 </a:t>
            </a:r>
            <a:r>
              <a:rPr lang="en-US" dirty="0" err="1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años</a:t>
            </a:r>
            <a:r>
              <a:rPr lang="en-US" dirty="0">
                <a:solidFill>
                  <a:schemeClr val="accent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s-ES" dirty="0">
                <a:solidFill>
                  <a:schemeClr val="accent6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Comprobación del TEPT para el DSM-5 (PCL5) - Para adultos</a:t>
            </a:r>
            <a:r>
              <a:rPr lang="en-US" dirty="0">
                <a:solidFill>
                  <a:schemeClr val="accent6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s-ES" dirty="0">
                <a:solidFill>
                  <a:schemeClr val="accent6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Barreras al Tratamiento - Cuidador (todas las edades)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ea typeface="Cambria Math"/>
            </a:endParaRPr>
          </a:p>
          <a:p>
            <a:pPr marL="0" indent="0">
              <a:buNone/>
            </a:pPr>
            <a:r>
              <a:rPr lang="en-US" b="1" dirty="0" err="1">
                <a:ea typeface="Cambria Math"/>
              </a:rPr>
              <a:t>Medidas</a:t>
            </a:r>
            <a:r>
              <a:rPr lang="en-US" b="1" dirty="0">
                <a:ea typeface="Cambria Math"/>
              </a:rPr>
              <a:t> para </a:t>
            </a:r>
            <a:r>
              <a:rPr lang="en-US" b="1" dirty="0" err="1">
                <a:ea typeface="Cambria Math"/>
              </a:rPr>
              <a:t>Niños</a:t>
            </a:r>
            <a:endParaRPr lang="en-US" b="1" dirty="0">
              <a:ea typeface="Cambria Math"/>
            </a:endParaRPr>
          </a:p>
          <a:p>
            <a:r>
              <a:rPr lang="es-ES" dirty="0">
                <a:solidFill>
                  <a:schemeClr val="accent6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 del Estrés Traumático en Niños y Adolescentes - Niño (5-18 años)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s-ES" dirty="0">
                <a:solidFill>
                  <a:schemeClr val="accent6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Cuestionario de Antecedentes Traumáticos - Niño (7-18 años)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s-ES" dirty="0">
                <a:solidFill>
                  <a:schemeClr val="accent6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RCADS-C-25- Niño (8-18 años)</a:t>
            </a:r>
            <a:endParaRPr lang="en-US" dirty="0">
              <a:solidFill>
                <a:schemeClr val="accent6"/>
              </a:solidFill>
              <a:hlinkClick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dirty="0">
                <a:solidFill>
                  <a:schemeClr val="accent6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Escala de Síntomas de TEPT Infantil - Niño (7-18 años)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D176A6-72B9-4454-173C-5C86672000B5}"/>
              </a:ext>
            </a:extLst>
          </p:cNvPr>
          <p:cNvSpPr/>
          <p:nvPr/>
        </p:nvSpPr>
        <p:spPr>
          <a:xfrm>
            <a:off x="0" y="5721531"/>
            <a:ext cx="12192000" cy="113646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73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727835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2. </a:t>
            </a:r>
            <a:r>
              <a:rPr lang="es-ES" sz="4000">
                <a:solidFill>
                  <a:schemeClr val="bg1"/>
                </a:solidFill>
              </a:rPr>
              <a:t>Mi hijo/</a:t>
            </a:r>
            <a:r>
              <a:rPr lang="es-ES" sz="4000" dirty="0" err="1">
                <a:solidFill>
                  <a:schemeClr val="bg1"/>
                </a:solidFill>
              </a:rPr>
              <a:t>a</a:t>
            </a:r>
            <a:r>
              <a:rPr lang="es-ES" sz="4000" dirty="0">
                <a:solidFill>
                  <a:schemeClr val="bg1"/>
                </a:solidFill>
              </a:rPr>
              <a:t> se preocupa cuando cree que ha hecho algo mal</a:t>
            </a:r>
            <a:endParaRPr lang="en-US" sz="3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7870" y="606538"/>
            <a:ext cx="13219489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3. </a:t>
            </a:r>
            <a:r>
              <a:rPr lang="es-ES" sz="4000">
                <a:solidFill>
                  <a:schemeClr val="bg1"/>
                </a:solidFill>
              </a:rPr>
              <a:t>Mi hijo/</a:t>
            </a:r>
            <a:r>
              <a:rPr lang="es-ES" sz="4000" dirty="0" err="1">
                <a:solidFill>
                  <a:schemeClr val="bg1"/>
                </a:solidFill>
              </a:rPr>
              <a:t>a</a:t>
            </a:r>
            <a:r>
              <a:rPr lang="es-ES" sz="4000" dirty="0">
                <a:solidFill>
                  <a:schemeClr val="bg1"/>
                </a:solidFill>
              </a:rPr>
              <a:t> tiene miedo de quedarse solo/a en casa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5191" y="643860"/>
            <a:ext cx="13380098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</a:t>
            </a:r>
            <a:r>
              <a:rPr kumimoji="0" lang="es-E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 hijo/</a:t>
            </a:r>
            <a:r>
              <a:rPr kumimoji="0" lang="es-E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ya no le divierte nada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718505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preocupa que le ocurra algo horrible a alguien de la familia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0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6709" y="1148028"/>
            <a:ext cx="14910318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miedo de estar en lugares donde hay mucha gente (como centros comerciales, cines, autobuses, parques infantiles muy transitados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5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23" y="727835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preocupa lo que los demás piensen de él/ella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12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problemas para dormir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3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6" y="643860"/>
            <a:ext cx="11665927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miedo de dormir solo/a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4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27" y="653191"/>
            <a:ext cx="11665927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problemas de apetito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5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2" y="662521"/>
            <a:ext cx="11665927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marea o se desmaya de repente cuando no hay ninguna razón para ello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hand holding a pen and shading circles on a sheet">
            <a:extLst>
              <a:ext uri="{FF2B5EF4-FFF2-40B4-BE49-F238E27FC236}">
                <a16:creationId xmlns:a16="http://schemas.microsoft.com/office/drawing/2014/main" id="{CDA21FC6-3FC8-3FB5-0B60-CF85ED6F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 err="1"/>
              <a:t>Cuestionario</a:t>
            </a:r>
            <a:r>
              <a:rPr lang="en-US" sz="6600" dirty="0"/>
              <a:t> de </a:t>
            </a:r>
            <a:r>
              <a:rPr lang="en-US" sz="6600" dirty="0" err="1"/>
              <a:t>Antecedentes</a:t>
            </a:r>
            <a:r>
              <a:rPr lang="en-US" sz="6600" dirty="0"/>
              <a:t> </a:t>
            </a:r>
            <a:r>
              <a:rPr lang="en-US" sz="6600" dirty="0" err="1"/>
              <a:t>Traumáticos</a:t>
            </a:r>
            <a:r>
              <a:rPr lang="en-US" sz="6600" dirty="0"/>
              <a:t> - </a:t>
            </a:r>
            <a:r>
              <a:rPr lang="en-US" sz="6600" dirty="0" err="1"/>
              <a:t>Cuidador</a:t>
            </a:r>
            <a:endParaRPr lang="en-US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A86AB-6302-0D88-F516-E1D064A8571C}"/>
              </a:ext>
            </a:extLst>
          </p:cNvPr>
          <p:cNvSpPr txBox="1"/>
          <p:nvPr/>
        </p:nvSpPr>
        <p:spPr>
          <a:xfrm>
            <a:off x="5769646" y="6356350"/>
            <a:ext cx="646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Desarrollado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Yale Childhood Violent Trauma Center 5/29/14</a:t>
            </a:r>
          </a:p>
        </p:txBody>
      </p:sp>
    </p:spTree>
    <p:extLst>
      <p:ext uri="{BB962C8B-B14F-4D97-AF65-F5344CB8AC3E}">
        <p14:creationId xmlns:p14="http://schemas.microsoft.com/office/powerpoint/2010/main" val="415617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2" y="1138382"/>
            <a:ext cx="11665927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que hacer algunas cosas una y otra vez (como lavarse las manos, limpiar o poner las cosas en un orden determinado)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2" y="466578"/>
            <a:ext cx="11287859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tiene energía para hacer cosas 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5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699844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empieza a temblar de repente cuando no hay ninguna razón para ello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56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puede pensar con claridad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9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siente inútil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2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1157043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que pensar en cosas particulares (como números o palabras) para evitar los malos pensamientos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5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18.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piensa en la muerte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1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36" y="634529"/>
            <a:ext cx="11665927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siente que no quiere moverse 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5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87" y="1166374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20. 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preocupa tener miedo de repente cuando no hay nada que temer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83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21.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cansa mucho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2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s-E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 hijo/</a:t>
            </a:r>
            <a:r>
              <a:rPr lang="es-E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 sufrido alguna vez un accidente grave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16744"/>
              </p:ext>
            </p:extLst>
          </p:nvPr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446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709174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22.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tiene miedo de verse tonto/a delante de los demás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3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6213" y="680468"/>
            <a:ext cx="14109325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23.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siente que tiene que hacer ciertas cosas de la manera correcta para evitar que ocurran cosas malas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5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siente inquieto/a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4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699843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25. </a:t>
            </a:r>
            <a:r>
              <a:rPr lang="es-E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hijo/</a:t>
            </a:r>
            <a:r>
              <a:rPr lang="es-E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teme que le ocurra algo malo 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5FB46-763C-09A1-2515-D904AED3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r="1423" b="10746"/>
          <a:stretch/>
        </p:blipFill>
        <p:spPr>
          <a:xfrm>
            <a:off x="1839928" y="2509911"/>
            <a:ext cx="8457044" cy="3997637"/>
          </a:xfrm>
          <a:prstGeom prst="rect">
            <a:avLst/>
          </a:prstGeom>
        </p:spPr>
      </p:pic>
      <p:sp>
        <p:nvSpPr>
          <p:cNvPr id="6" name="Rectangle: Folded Corner 5">
            <a:hlinkClick r:id="rId3" action="ppaction://hlinksldjump"/>
            <a:extLst>
              <a:ext uri="{FF2B5EF4-FFF2-40B4-BE49-F238E27FC236}">
                <a16:creationId xmlns:a16="http://schemas.microsoft.com/office/drawing/2014/main" id="{BEC5E5B1-EB21-6A10-5E62-ABA7B63BDFE6}"/>
              </a:ext>
            </a:extLst>
          </p:cNvPr>
          <p:cNvSpPr/>
          <p:nvPr/>
        </p:nvSpPr>
        <p:spPr>
          <a:xfrm>
            <a:off x="10463134" y="6040105"/>
            <a:ext cx="1330601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44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681" y="696289"/>
            <a:ext cx="12924105" cy="2147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 del TEPT </a:t>
            </a:r>
            <a:br>
              <a:rPr lang="es-E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s-E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Niños Pequeños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6649" y="3509010"/>
            <a:ext cx="10258733" cy="305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©Michael </a:t>
            </a:r>
            <a:r>
              <a:rPr lang="en-US" sz="2000" dirty="0" err="1"/>
              <a:t>Scheeringa</a:t>
            </a:r>
            <a:r>
              <a:rPr lang="en-US" sz="2000" dirty="0"/>
              <a:t>, MD, MPH, 2010, Tulane University, New Orleans, LA. </a:t>
            </a:r>
            <a:r>
              <a:rPr lang="en-US" sz="2000" u="sng" dirty="0"/>
              <a:t>mscheer@tulane.edu</a:t>
            </a:r>
            <a:r>
              <a:rPr lang="en-US" sz="2000" dirty="0"/>
              <a:t>. </a:t>
            </a:r>
            <a:r>
              <a:rPr lang="es-ES" sz="2000" dirty="0"/>
              <a:t>Este formulario puede reproducirse y utilizarse gratuitamente, pero no venderse, sin autorización previa del autor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2769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1. </a:t>
            </a:r>
            <a:r>
              <a:rPr lang="es-ES" sz="4400" dirty="0"/>
              <a:t>¿Su hijo/a tiene recuerdos intrusivos del trauma? ¿Los recuerda por sí mismo/a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1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1012455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2. </a:t>
            </a:r>
            <a:r>
              <a:rPr lang="es-ES" sz="4400" dirty="0"/>
              <a:t>¿Su hijo/a recrea el trauma jugando con muñecas o juguetes? Se trataría de escenas parecidas al trauma. ¿O lo representa solo/a o con otros niños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0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3. </a:t>
            </a:r>
            <a:r>
              <a:rPr lang="es-ES" sz="4400" dirty="0"/>
              <a:t>¿Su hijo/a tiene más pesadillas desde que ocurrió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2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913987"/>
            <a:ext cx="10224469" cy="1593764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4. </a:t>
            </a:r>
            <a:r>
              <a:rPr lang="es-ES" sz="3200" dirty="0"/>
              <a:t>¿Su hijo/a actúa como si el suceso traumático estuviera ocurriendo de nuevo, incluso cuando no es así? Esto es cuando un niño actúa como si estuviera de nuevo en el suceso traumático y no está en contacto con la realidad. Esto es algo bastante obvio cuando ocurre.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5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874" y="951998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5. </a:t>
            </a:r>
            <a:r>
              <a:rPr lang="es-ES" sz="4400" dirty="0"/>
              <a:t>Desde que sufrió el trauma, ¿su hijo/a ha tenido episodios en los que parece paralizarse? Es posible que haya intentado sacarle de ese estado, pero no ha respondido</a:t>
            </a:r>
            <a:r>
              <a:rPr lang="en-US" sz="4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3" y="206674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¿Alguien cercano a </a:t>
            </a:r>
            <a:r>
              <a:rPr lang="es-E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 hijo/</a:t>
            </a:r>
            <a:r>
              <a:rPr lang="es-E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 estado alguna vez muy enfermo/a o muy herido/a o lesionado/a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03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951998"/>
            <a:ext cx="10224469" cy="1593764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6. </a:t>
            </a:r>
            <a:r>
              <a:rPr lang="es-ES" sz="3200" dirty="0"/>
              <a:t>¿Su hijo/a se altera cuando se expone a recuerdos del suceso? Por ejemplo, un niño que ha sufrido un accidente de tránsito puede ponerse nervioso/a cuando viaja en coche. O un niño que sufrió abusos sexuales puede ponerse nervioso/a cuando alguien le toca de forma no sexual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2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1012455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7. </a:t>
            </a:r>
            <a:r>
              <a:rPr lang="es-ES" sz="4400" dirty="0"/>
              <a:t>¿Su hijo/a se angustia físicamente cuando se expone a recordatorios? ¿Se le acelera el corazón, le tiemblan las manos, suda, le falta el aire o se le revuelve el estómago</a:t>
            </a:r>
            <a:r>
              <a:rPr lang="en-US" sz="4400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79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566685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8. </a:t>
            </a:r>
            <a:r>
              <a:rPr lang="es-ES" sz="4400" dirty="0"/>
              <a:t>¿Su hijo/a intenta evitar conversaciones que puedan recordarle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0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1088105"/>
            <a:ext cx="10442376" cy="1593764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9. </a:t>
            </a:r>
            <a:r>
              <a:rPr lang="es-ES" sz="3200" dirty="0"/>
              <a:t>¿Su hijo/a intenta evitar cosas o lugares que le recuerden el trauma? Por ejemplo, un niño que ha sufrido un accidente de tránsito puede evitar subirse a un coche. O un niño que ha sufrido abusos sexuales puede ponerse nervioso/a al irse a la cama porque fue allí donde se produjeron los abusos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778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95199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10. </a:t>
            </a:r>
            <a:r>
              <a:rPr lang="es-ES" sz="4400" dirty="0"/>
              <a:t>¿A su hijo/a le cuesta recordar todo el incidente? ¿Ha bloqueado todo el suceso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8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549294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11. </a:t>
            </a:r>
            <a:r>
              <a:rPr lang="es-ES" sz="4400" dirty="0"/>
              <a:t>¿Ha perdido su hijo/a el interés por hacer cosas que antes le gustaban desde que sufrió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23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1012455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12. </a:t>
            </a:r>
            <a:r>
              <a:rPr lang="es-ES" sz="4400" dirty="0"/>
              <a:t>¿Desde el trauma, su hijo/a muestra una gama restringida de emociones en su cara en comparación con antes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3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1012455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13. </a:t>
            </a:r>
            <a:r>
              <a:rPr lang="es-ES" sz="4400" dirty="0"/>
              <a:t>¿Ha perdido su hijo/a la esperanza en el futuro? Por ejemplo, cree que no se divertirá o que nunca será bueno/a en nada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05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160" y="951998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14. </a:t>
            </a:r>
            <a:r>
              <a:rPr lang="es-ES" sz="4400" dirty="0"/>
              <a:t>Desde el trauma, ¿se ha vuelto su hijo/a más distante y distanciado/a de sus familiares, parientes o amigos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85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444363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15. </a:t>
            </a:r>
            <a:r>
              <a:rPr lang="es-ES" sz="4400" dirty="0"/>
              <a:t>¿Su hijo/a ha tenido dificultades para conciliar el sueño o permanecer dormido/a desde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0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3. </a:t>
            </a:r>
            <a:r>
              <a:rPr lang="es-ES" sz="4800" dirty="0"/>
              <a:t>¿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ha sufrido alguna vez una enfermedad o lesión grave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7413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951998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16. </a:t>
            </a:r>
            <a:r>
              <a:rPr lang="es-ES" sz="4400" dirty="0"/>
              <a:t>¿Su hijo/a se ha vuelto más irritable, ha tenido ataques de ira o ha desarrollado rabietas extremas desde que sufrió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3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17. </a:t>
            </a:r>
            <a:r>
              <a:rPr lang="es-ES" sz="4400" dirty="0"/>
              <a:t>¿Su hijo/a ha tenido más problemas de concentración desde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7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160" y="951998"/>
            <a:ext cx="10595991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18. </a:t>
            </a:r>
            <a:r>
              <a:rPr lang="es-ES" sz="4400" dirty="0"/>
              <a:t>¿Ha estado su hijo/a más "alerto/a" ante la posibilidad de que ocurran cosas malas? Por ejemplo, ¿mira a su alrededor en busca de peligro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126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160" y="1012455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19. </a:t>
            </a:r>
            <a:r>
              <a:rPr lang="es-ES" sz="4400" dirty="0"/>
              <a:t>¿Se sobresalta su hijo/a con más facilidad que antes del trauma? Por ejemplo, si hay un ruido fuerte o alguien se acerca por detrás, ¿salta o parece asustado/a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42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160" y="1012455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20. </a:t>
            </a:r>
            <a:r>
              <a:rPr lang="es-ES" sz="4400" dirty="0"/>
              <a:t>¿Se ha vuelto su hijo/a más agresivo/a físicamente desde el trauma (como pegar, dar patadas, morder o romper cosas)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8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21. </a:t>
            </a:r>
            <a:r>
              <a:rPr lang="es-ES" sz="4400" dirty="0"/>
              <a:t>¿Su hijo/a se ha vuelto más apegado/a </a:t>
            </a:r>
            <a:r>
              <a:rPr lang="es-ES" sz="4400" dirty="0" err="1"/>
              <a:t>a</a:t>
            </a:r>
            <a:r>
              <a:rPr lang="es-ES" sz="4400" dirty="0"/>
              <a:t> usted desde el trauma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01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982" y="891540"/>
            <a:ext cx="10224469" cy="1593764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22. </a:t>
            </a:r>
            <a:r>
              <a:rPr lang="es-ES" sz="3200" dirty="0"/>
              <a:t>¿Los terrores nocturnos empezaron o empeoraron después del trauma? Los terrores nocturnos son diferentes de las pesadillas: en los terrores nocturnos, el niño suele gritar mientras duerme, no se despierta y no lo recuerda al día siguiente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9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36" y="1117386"/>
            <a:ext cx="10640961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23. </a:t>
            </a:r>
            <a:r>
              <a:rPr lang="es-ES" sz="4400" dirty="0"/>
              <a:t>Desde el trauma, ¿ha perdido su hijo/a habilidades previamente adquiridas? Por ejemplo, ha perdido el control de esfínteres, habilidades lingüísticas o motrices (capacidad para atarse los zapatos, abrocharse botones o cremalleras</a:t>
            </a:r>
            <a:r>
              <a:rPr lang="en-US" sz="4400" dirty="0"/>
              <a:t>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565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951998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24. </a:t>
            </a:r>
            <a:r>
              <a:rPr lang="es-ES" sz="4400" dirty="0"/>
              <a:t>Desde el trauma, ¿ha desarrollado su hijo/a nuevos temores sobre cosas no relacionadas (como la oscuridad o ir al baño solo/a</a:t>
            </a:r>
            <a:r>
              <a:rPr lang="en-US" sz="4400" dirty="0"/>
              <a:t>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147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913987"/>
            <a:ext cx="10011156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25. </a:t>
            </a:r>
            <a:r>
              <a:rPr lang="es-ES" sz="4400" dirty="0"/>
              <a:t>¿Los síntomas "interfieren" sustancialmente en la forma en que su hijo/a se lleva con usted, interfieren en su relación o le hacen sentirse molesto/a o irritado/a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49" y="2483900"/>
            <a:ext cx="428651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4. </a:t>
            </a:r>
            <a:r>
              <a:rPr lang="es-ES" sz="4800" dirty="0"/>
              <a:t>¿Ha sufrido 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alguna vez un tratamiento médico doloroso o atemorizante cuando estaba herido/a o enfermo/a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5383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70" y="913987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26. </a:t>
            </a:r>
            <a:r>
              <a:rPr lang="es-ES" sz="4400" dirty="0"/>
              <a:t>¿Estos síntomas "interfieren" en su relación con sus hermanos o les hacen sentirse molestos/as o irritados/as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95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27. </a:t>
            </a:r>
            <a:r>
              <a:rPr lang="es-ES" sz="4400" dirty="0"/>
              <a:t>¿Estos síntomas molestan al profesor o a la clase de su hijo/a más de lo normal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7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160" y="951998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28. ¿</a:t>
            </a:r>
            <a:r>
              <a:rPr lang="es-ES" sz="4400" dirty="0"/>
              <a:t>Los síntomas "se interponen" en la forma en que su hijo/a se lleva con sus amigos de la guardería, el colegio o su vecindario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651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6" y="891540"/>
            <a:ext cx="10224469" cy="15937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29. </a:t>
            </a:r>
            <a:r>
              <a:rPr lang="es-ES" sz="4400" dirty="0"/>
              <a:t>¿Los síntomas le dificultan sacar a su hijo/a en público más que a la mayoría de los niños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97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17" y="528268"/>
            <a:ext cx="10224469" cy="15937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30. </a:t>
            </a:r>
            <a:r>
              <a:rPr lang="es-ES" sz="4400" dirty="0"/>
              <a:t>¿Cree que estos comportamientos hacen que su hijo/a se sienta molesto/a</a:t>
            </a:r>
            <a:r>
              <a:rPr lang="en-US" sz="4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75441-77FB-8CED-6EBE-AD68FF1F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73" y="2606219"/>
            <a:ext cx="10011156" cy="3698748"/>
          </a:xfrm>
          <a:prstGeom prst="rect">
            <a:avLst/>
          </a:prstGeom>
        </p:spPr>
      </p:pic>
      <p:sp>
        <p:nvSpPr>
          <p:cNvPr id="8" name="Rectangle: Folded Corner 7">
            <a:hlinkClick r:id="rId3" action="ppaction://hlinksldjump"/>
            <a:extLst>
              <a:ext uri="{FF2B5EF4-FFF2-40B4-BE49-F238E27FC236}">
                <a16:creationId xmlns:a16="http://schemas.microsoft.com/office/drawing/2014/main" id="{D9BDB97F-73BB-9BD8-3238-D90A16B4B4E8}"/>
              </a:ext>
            </a:extLst>
          </p:cNvPr>
          <p:cNvSpPr/>
          <p:nvPr/>
        </p:nvSpPr>
        <p:spPr>
          <a:xfrm>
            <a:off x="10418164" y="6040105"/>
            <a:ext cx="1375571" cy="52251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guet Script" panose="020B0604020202020204" pitchFamily="2" charset="0"/>
              </a:rPr>
              <a:t>Regresar</a:t>
            </a:r>
            <a:endParaRPr lang="en-US" sz="2400" dirty="0">
              <a:latin typeface="Baguet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489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A9A1751-C6A3-4477-8A0B-E39B6D3E1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151E4E-D344-4696-8247-CF6F22312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955967" cy="6858000"/>
          </a:xfrm>
          <a:custGeom>
            <a:avLst/>
            <a:gdLst>
              <a:gd name="connsiteX0" fmla="*/ 0 w 6955967"/>
              <a:gd name="connsiteY0" fmla="*/ 0 h 6858000"/>
              <a:gd name="connsiteX1" fmla="*/ 6955967 w 6955967"/>
              <a:gd name="connsiteY1" fmla="*/ 0 h 6858000"/>
              <a:gd name="connsiteX2" fmla="*/ 6950928 w 6955967"/>
              <a:gd name="connsiteY2" fmla="*/ 66675 h 6858000"/>
              <a:gd name="connsiteX3" fmla="*/ 6942530 w 6955967"/>
              <a:gd name="connsiteY3" fmla="*/ 122237 h 6858000"/>
              <a:gd name="connsiteX4" fmla="*/ 6932453 w 6955967"/>
              <a:gd name="connsiteY4" fmla="*/ 174625 h 6858000"/>
              <a:gd name="connsiteX5" fmla="*/ 6915657 w 6955967"/>
              <a:gd name="connsiteY5" fmla="*/ 217487 h 6858000"/>
              <a:gd name="connsiteX6" fmla="*/ 6898861 w 6955967"/>
              <a:gd name="connsiteY6" fmla="*/ 260350 h 6858000"/>
              <a:gd name="connsiteX7" fmla="*/ 6878706 w 6955967"/>
              <a:gd name="connsiteY7" fmla="*/ 296862 h 6858000"/>
              <a:gd name="connsiteX8" fmla="*/ 6858551 w 6955967"/>
              <a:gd name="connsiteY8" fmla="*/ 334962 h 6858000"/>
              <a:gd name="connsiteX9" fmla="*/ 6840075 w 6955967"/>
              <a:gd name="connsiteY9" fmla="*/ 369887 h 6858000"/>
              <a:gd name="connsiteX10" fmla="*/ 6821599 w 6955967"/>
              <a:gd name="connsiteY10" fmla="*/ 409575 h 6858000"/>
              <a:gd name="connsiteX11" fmla="*/ 6804804 w 6955967"/>
              <a:gd name="connsiteY11" fmla="*/ 450850 h 6858000"/>
              <a:gd name="connsiteX12" fmla="*/ 6789687 w 6955967"/>
              <a:gd name="connsiteY12" fmla="*/ 496887 h 6858000"/>
              <a:gd name="connsiteX13" fmla="*/ 6777930 w 6955967"/>
              <a:gd name="connsiteY13" fmla="*/ 546100 h 6858000"/>
              <a:gd name="connsiteX14" fmla="*/ 6769531 w 6955967"/>
              <a:gd name="connsiteY14" fmla="*/ 606425 h 6858000"/>
              <a:gd name="connsiteX15" fmla="*/ 6766172 w 6955967"/>
              <a:gd name="connsiteY15" fmla="*/ 673100 h 6858000"/>
              <a:gd name="connsiteX16" fmla="*/ 6769531 w 6955967"/>
              <a:gd name="connsiteY16" fmla="*/ 744537 h 6858000"/>
              <a:gd name="connsiteX17" fmla="*/ 6777930 w 6955967"/>
              <a:gd name="connsiteY17" fmla="*/ 801687 h 6858000"/>
              <a:gd name="connsiteX18" fmla="*/ 6789687 w 6955967"/>
              <a:gd name="connsiteY18" fmla="*/ 854075 h 6858000"/>
              <a:gd name="connsiteX19" fmla="*/ 6804804 w 6955967"/>
              <a:gd name="connsiteY19" fmla="*/ 901700 h 6858000"/>
              <a:gd name="connsiteX20" fmla="*/ 6821599 w 6955967"/>
              <a:gd name="connsiteY20" fmla="*/ 942975 h 6858000"/>
              <a:gd name="connsiteX21" fmla="*/ 6841755 w 6955967"/>
              <a:gd name="connsiteY21" fmla="*/ 981075 h 6858000"/>
              <a:gd name="connsiteX22" fmla="*/ 6861910 w 6955967"/>
              <a:gd name="connsiteY22" fmla="*/ 1017587 h 6858000"/>
              <a:gd name="connsiteX23" fmla="*/ 6882065 w 6955967"/>
              <a:gd name="connsiteY23" fmla="*/ 1055687 h 6858000"/>
              <a:gd name="connsiteX24" fmla="*/ 6900540 w 6955967"/>
              <a:gd name="connsiteY24" fmla="*/ 1095375 h 6858000"/>
              <a:gd name="connsiteX25" fmla="*/ 6919016 w 6955967"/>
              <a:gd name="connsiteY25" fmla="*/ 1136650 h 6858000"/>
              <a:gd name="connsiteX26" fmla="*/ 6934132 w 6955967"/>
              <a:gd name="connsiteY26" fmla="*/ 1182687 h 6858000"/>
              <a:gd name="connsiteX27" fmla="*/ 6944210 w 6955967"/>
              <a:gd name="connsiteY27" fmla="*/ 1235075 h 6858000"/>
              <a:gd name="connsiteX28" fmla="*/ 6954287 w 6955967"/>
              <a:gd name="connsiteY28" fmla="*/ 1295400 h 6858000"/>
              <a:gd name="connsiteX29" fmla="*/ 6955967 w 6955967"/>
              <a:gd name="connsiteY29" fmla="*/ 1363662 h 6858000"/>
              <a:gd name="connsiteX30" fmla="*/ 6954287 w 6955967"/>
              <a:gd name="connsiteY30" fmla="*/ 1431925 h 6858000"/>
              <a:gd name="connsiteX31" fmla="*/ 6944210 w 6955967"/>
              <a:gd name="connsiteY31" fmla="*/ 1492250 h 6858000"/>
              <a:gd name="connsiteX32" fmla="*/ 6934132 w 6955967"/>
              <a:gd name="connsiteY32" fmla="*/ 1544637 h 6858000"/>
              <a:gd name="connsiteX33" fmla="*/ 6919016 w 6955967"/>
              <a:gd name="connsiteY33" fmla="*/ 1589087 h 6858000"/>
              <a:gd name="connsiteX34" fmla="*/ 6900540 w 6955967"/>
              <a:gd name="connsiteY34" fmla="*/ 1631950 h 6858000"/>
              <a:gd name="connsiteX35" fmla="*/ 6882065 w 6955967"/>
              <a:gd name="connsiteY35" fmla="*/ 1671637 h 6858000"/>
              <a:gd name="connsiteX36" fmla="*/ 6861910 w 6955967"/>
              <a:gd name="connsiteY36" fmla="*/ 1708150 h 6858000"/>
              <a:gd name="connsiteX37" fmla="*/ 6841755 w 6955967"/>
              <a:gd name="connsiteY37" fmla="*/ 1743075 h 6858000"/>
              <a:gd name="connsiteX38" fmla="*/ 6821599 w 6955967"/>
              <a:gd name="connsiteY38" fmla="*/ 1782762 h 6858000"/>
              <a:gd name="connsiteX39" fmla="*/ 6804804 w 6955967"/>
              <a:gd name="connsiteY39" fmla="*/ 1824037 h 6858000"/>
              <a:gd name="connsiteX40" fmla="*/ 6789687 w 6955967"/>
              <a:gd name="connsiteY40" fmla="*/ 1870075 h 6858000"/>
              <a:gd name="connsiteX41" fmla="*/ 6777930 w 6955967"/>
              <a:gd name="connsiteY41" fmla="*/ 1922462 h 6858000"/>
              <a:gd name="connsiteX42" fmla="*/ 6769531 w 6955967"/>
              <a:gd name="connsiteY42" fmla="*/ 1982787 h 6858000"/>
              <a:gd name="connsiteX43" fmla="*/ 6766172 w 6955967"/>
              <a:gd name="connsiteY43" fmla="*/ 2051050 h 6858000"/>
              <a:gd name="connsiteX44" fmla="*/ 6769531 w 6955967"/>
              <a:gd name="connsiteY44" fmla="*/ 2119312 h 6858000"/>
              <a:gd name="connsiteX45" fmla="*/ 6777930 w 6955967"/>
              <a:gd name="connsiteY45" fmla="*/ 2179637 h 6858000"/>
              <a:gd name="connsiteX46" fmla="*/ 6789687 w 6955967"/>
              <a:gd name="connsiteY46" fmla="*/ 2232025 h 6858000"/>
              <a:gd name="connsiteX47" fmla="*/ 6804804 w 6955967"/>
              <a:gd name="connsiteY47" fmla="*/ 2278062 h 6858000"/>
              <a:gd name="connsiteX48" fmla="*/ 6821599 w 6955967"/>
              <a:gd name="connsiteY48" fmla="*/ 2319337 h 6858000"/>
              <a:gd name="connsiteX49" fmla="*/ 6841755 w 6955967"/>
              <a:gd name="connsiteY49" fmla="*/ 2359025 h 6858000"/>
              <a:gd name="connsiteX50" fmla="*/ 6861910 w 6955967"/>
              <a:gd name="connsiteY50" fmla="*/ 2395537 h 6858000"/>
              <a:gd name="connsiteX51" fmla="*/ 6882065 w 6955967"/>
              <a:gd name="connsiteY51" fmla="*/ 2433637 h 6858000"/>
              <a:gd name="connsiteX52" fmla="*/ 6900540 w 6955967"/>
              <a:gd name="connsiteY52" fmla="*/ 2471737 h 6858000"/>
              <a:gd name="connsiteX53" fmla="*/ 6919016 w 6955967"/>
              <a:gd name="connsiteY53" fmla="*/ 2513012 h 6858000"/>
              <a:gd name="connsiteX54" fmla="*/ 6934132 w 6955967"/>
              <a:gd name="connsiteY54" fmla="*/ 2560637 h 6858000"/>
              <a:gd name="connsiteX55" fmla="*/ 6944210 w 6955967"/>
              <a:gd name="connsiteY55" fmla="*/ 2613025 h 6858000"/>
              <a:gd name="connsiteX56" fmla="*/ 6954287 w 6955967"/>
              <a:gd name="connsiteY56" fmla="*/ 2671762 h 6858000"/>
              <a:gd name="connsiteX57" fmla="*/ 6955967 w 6955967"/>
              <a:gd name="connsiteY57" fmla="*/ 2741612 h 6858000"/>
              <a:gd name="connsiteX58" fmla="*/ 6954287 w 6955967"/>
              <a:gd name="connsiteY58" fmla="*/ 2809875 h 6858000"/>
              <a:gd name="connsiteX59" fmla="*/ 6944210 w 6955967"/>
              <a:gd name="connsiteY59" fmla="*/ 2868612 h 6858000"/>
              <a:gd name="connsiteX60" fmla="*/ 6934132 w 6955967"/>
              <a:gd name="connsiteY60" fmla="*/ 2922587 h 6858000"/>
              <a:gd name="connsiteX61" fmla="*/ 6919016 w 6955967"/>
              <a:gd name="connsiteY61" fmla="*/ 2967037 h 6858000"/>
              <a:gd name="connsiteX62" fmla="*/ 6900540 w 6955967"/>
              <a:gd name="connsiteY62" fmla="*/ 3009900 h 6858000"/>
              <a:gd name="connsiteX63" fmla="*/ 6882065 w 6955967"/>
              <a:gd name="connsiteY63" fmla="*/ 3046412 h 6858000"/>
              <a:gd name="connsiteX64" fmla="*/ 6861910 w 6955967"/>
              <a:gd name="connsiteY64" fmla="*/ 3084512 h 6858000"/>
              <a:gd name="connsiteX65" fmla="*/ 6841755 w 6955967"/>
              <a:gd name="connsiteY65" fmla="*/ 3121025 h 6858000"/>
              <a:gd name="connsiteX66" fmla="*/ 6821599 w 6955967"/>
              <a:gd name="connsiteY66" fmla="*/ 3160712 h 6858000"/>
              <a:gd name="connsiteX67" fmla="*/ 6804804 w 6955967"/>
              <a:gd name="connsiteY67" fmla="*/ 3201987 h 6858000"/>
              <a:gd name="connsiteX68" fmla="*/ 6789687 w 6955967"/>
              <a:gd name="connsiteY68" fmla="*/ 3248025 h 6858000"/>
              <a:gd name="connsiteX69" fmla="*/ 6777930 w 6955967"/>
              <a:gd name="connsiteY69" fmla="*/ 3300412 h 6858000"/>
              <a:gd name="connsiteX70" fmla="*/ 6769531 w 6955967"/>
              <a:gd name="connsiteY70" fmla="*/ 3360737 h 6858000"/>
              <a:gd name="connsiteX71" fmla="*/ 6766172 w 6955967"/>
              <a:gd name="connsiteY71" fmla="*/ 3427412 h 6858000"/>
              <a:gd name="connsiteX72" fmla="*/ 6769531 w 6955967"/>
              <a:gd name="connsiteY72" fmla="*/ 3497262 h 6858000"/>
              <a:gd name="connsiteX73" fmla="*/ 6777930 w 6955967"/>
              <a:gd name="connsiteY73" fmla="*/ 3557587 h 6858000"/>
              <a:gd name="connsiteX74" fmla="*/ 6789687 w 6955967"/>
              <a:gd name="connsiteY74" fmla="*/ 3609975 h 6858000"/>
              <a:gd name="connsiteX75" fmla="*/ 6804804 w 6955967"/>
              <a:gd name="connsiteY75" fmla="*/ 3656012 h 6858000"/>
              <a:gd name="connsiteX76" fmla="*/ 6821599 w 6955967"/>
              <a:gd name="connsiteY76" fmla="*/ 3697287 h 6858000"/>
              <a:gd name="connsiteX77" fmla="*/ 6841755 w 6955967"/>
              <a:gd name="connsiteY77" fmla="*/ 3736975 h 6858000"/>
              <a:gd name="connsiteX78" fmla="*/ 6882065 w 6955967"/>
              <a:gd name="connsiteY78" fmla="*/ 3811587 h 6858000"/>
              <a:gd name="connsiteX79" fmla="*/ 6900540 w 6955967"/>
              <a:gd name="connsiteY79" fmla="*/ 3848100 h 6858000"/>
              <a:gd name="connsiteX80" fmla="*/ 6919016 w 6955967"/>
              <a:gd name="connsiteY80" fmla="*/ 3890962 h 6858000"/>
              <a:gd name="connsiteX81" fmla="*/ 6934132 w 6955967"/>
              <a:gd name="connsiteY81" fmla="*/ 3935412 h 6858000"/>
              <a:gd name="connsiteX82" fmla="*/ 6944210 w 6955967"/>
              <a:gd name="connsiteY82" fmla="*/ 3987800 h 6858000"/>
              <a:gd name="connsiteX83" fmla="*/ 6954287 w 6955967"/>
              <a:gd name="connsiteY83" fmla="*/ 4048125 h 6858000"/>
              <a:gd name="connsiteX84" fmla="*/ 6955967 w 6955967"/>
              <a:gd name="connsiteY84" fmla="*/ 4116387 h 6858000"/>
              <a:gd name="connsiteX85" fmla="*/ 6954287 w 6955967"/>
              <a:gd name="connsiteY85" fmla="*/ 4186237 h 6858000"/>
              <a:gd name="connsiteX86" fmla="*/ 6944210 w 6955967"/>
              <a:gd name="connsiteY86" fmla="*/ 4244975 h 6858000"/>
              <a:gd name="connsiteX87" fmla="*/ 6934132 w 6955967"/>
              <a:gd name="connsiteY87" fmla="*/ 4297362 h 6858000"/>
              <a:gd name="connsiteX88" fmla="*/ 6919016 w 6955967"/>
              <a:gd name="connsiteY88" fmla="*/ 4343400 h 6858000"/>
              <a:gd name="connsiteX89" fmla="*/ 6900540 w 6955967"/>
              <a:gd name="connsiteY89" fmla="*/ 4386262 h 6858000"/>
              <a:gd name="connsiteX90" fmla="*/ 6882065 w 6955967"/>
              <a:gd name="connsiteY90" fmla="*/ 4424362 h 6858000"/>
              <a:gd name="connsiteX91" fmla="*/ 6841755 w 6955967"/>
              <a:gd name="connsiteY91" fmla="*/ 4498975 h 6858000"/>
              <a:gd name="connsiteX92" fmla="*/ 6821599 w 6955967"/>
              <a:gd name="connsiteY92" fmla="*/ 4537075 h 6858000"/>
              <a:gd name="connsiteX93" fmla="*/ 6804804 w 6955967"/>
              <a:gd name="connsiteY93" fmla="*/ 4579937 h 6858000"/>
              <a:gd name="connsiteX94" fmla="*/ 6789687 w 6955967"/>
              <a:gd name="connsiteY94" fmla="*/ 4625975 h 6858000"/>
              <a:gd name="connsiteX95" fmla="*/ 6777930 w 6955967"/>
              <a:gd name="connsiteY95" fmla="*/ 4678362 h 6858000"/>
              <a:gd name="connsiteX96" fmla="*/ 6769531 w 6955967"/>
              <a:gd name="connsiteY96" fmla="*/ 4738687 h 6858000"/>
              <a:gd name="connsiteX97" fmla="*/ 6766172 w 6955967"/>
              <a:gd name="connsiteY97" fmla="*/ 4806950 h 6858000"/>
              <a:gd name="connsiteX98" fmla="*/ 6769531 w 6955967"/>
              <a:gd name="connsiteY98" fmla="*/ 4875212 h 6858000"/>
              <a:gd name="connsiteX99" fmla="*/ 6777930 w 6955967"/>
              <a:gd name="connsiteY99" fmla="*/ 4935537 h 6858000"/>
              <a:gd name="connsiteX100" fmla="*/ 6789687 w 6955967"/>
              <a:gd name="connsiteY100" fmla="*/ 4987925 h 6858000"/>
              <a:gd name="connsiteX101" fmla="*/ 6804804 w 6955967"/>
              <a:gd name="connsiteY101" fmla="*/ 5033962 h 6858000"/>
              <a:gd name="connsiteX102" fmla="*/ 6821599 w 6955967"/>
              <a:gd name="connsiteY102" fmla="*/ 5075237 h 6858000"/>
              <a:gd name="connsiteX103" fmla="*/ 6841755 w 6955967"/>
              <a:gd name="connsiteY103" fmla="*/ 5114925 h 6858000"/>
              <a:gd name="connsiteX104" fmla="*/ 6861910 w 6955967"/>
              <a:gd name="connsiteY104" fmla="*/ 5149850 h 6858000"/>
              <a:gd name="connsiteX105" fmla="*/ 6882065 w 6955967"/>
              <a:gd name="connsiteY105" fmla="*/ 5186362 h 6858000"/>
              <a:gd name="connsiteX106" fmla="*/ 6900540 w 6955967"/>
              <a:gd name="connsiteY106" fmla="*/ 5226050 h 6858000"/>
              <a:gd name="connsiteX107" fmla="*/ 6919016 w 6955967"/>
              <a:gd name="connsiteY107" fmla="*/ 5268912 h 6858000"/>
              <a:gd name="connsiteX108" fmla="*/ 6934132 w 6955967"/>
              <a:gd name="connsiteY108" fmla="*/ 5313362 h 6858000"/>
              <a:gd name="connsiteX109" fmla="*/ 6944210 w 6955967"/>
              <a:gd name="connsiteY109" fmla="*/ 5365750 h 6858000"/>
              <a:gd name="connsiteX110" fmla="*/ 6954287 w 6955967"/>
              <a:gd name="connsiteY110" fmla="*/ 5426075 h 6858000"/>
              <a:gd name="connsiteX111" fmla="*/ 6955967 w 6955967"/>
              <a:gd name="connsiteY111" fmla="*/ 5494337 h 6858000"/>
              <a:gd name="connsiteX112" fmla="*/ 6954287 w 6955967"/>
              <a:gd name="connsiteY112" fmla="*/ 5562600 h 6858000"/>
              <a:gd name="connsiteX113" fmla="*/ 6944210 w 6955967"/>
              <a:gd name="connsiteY113" fmla="*/ 5622925 h 6858000"/>
              <a:gd name="connsiteX114" fmla="*/ 6934132 w 6955967"/>
              <a:gd name="connsiteY114" fmla="*/ 5675312 h 6858000"/>
              <a:gd name="connsiteX115" fmla="*/ 6919016 w 6955967"/>
              <a:gd name="connsiteY115" fmla="*/ 5721350 h 6858000"/>
              <a:gd name="connsiteX116" fmla="*/ 6900540 w 6955967"/>
              <a:gd name="connsiteY116" fmla="*/ 5762625 h 6858000"/>
              <a:gd name="connsiteX117" fmla="*/ 6882065 w 6955967"/>
              <a:gd name="connsiteY117" fmla="*/ 5802312 h 6858000"/>
              <a:gd name="connsiteX118" fmla="*/ 6861910 w 6955967"/>
              <a:gd name="connsiteY118" fmla="*/ 5840412 h 6858000"/>
              <a:gd name="connsiteX119" fmla="*/ 6841755 w 6955967"/>
              <a:gd name="connsiteY119" fmla="*/ 5876925 h 6858000"/>
              <a:gd name="connsiteX120" fmla="*/ 6821599 w 6955967"/>
              <a:gd name="connsiteY120" fmla="*/ 5915025 h 6858000"/>
              <a:gd name="connsiteX121" fmla="*/ 6804804 w 6955967"/>
              <a:gd name="connsiteY121" fmla="*/ 5956300 h 6858000"/>
              <a:gd name="connsiteX122" fmla="*/ 6789687 w 6955967"/>
              <a:gd name="connsiteY122" fmla="*/ 6003925 h 6858000"/>
              <a:gd name="connsiteX123" fmla="*/ 6777930 w 6955967"/>
              <a:gd name="connsiteY123" fmla="*/ 6056312 h 6858000"/>
              <a:gd name="connsiteX124" fmla="*/ 6769531 w 6955967"/>
              <a:gd name="connsiteY124" fmla="*/ 6113462 h 6858000"/>
              <a:gd name="connsiteX125" fmla="*/ 6766172 w 6955967"/>
              <a:gd name="connsiteY125" fmla="*/ 6183312 h 6858000"/>
              <a:gd name="connsiteX126" fmla="*/ 6769531 w 6955967"/>
              <a:gd name="connsiteY126" fmla="*/ 6251575 h 6858000"/>
              <a:gd name="connsiteX127" fmla="*/ 6777930 w 6955967"/>
              <a:gd name="connsiteY127" fmla="*/ 6311900 h 6858000"/>
              <a:gd name="connsiteX128" fmla="*/ 6789687 w 6955967"/>
              <a:gd name="connsiteY128" fmla="*/ 6361112 h 6858000"/>
              <a:gd name="connsiteX129" fmla="*/ 6804804 w 6955967"/>
              <a:gd name="connsiteY129" fmla="*/ 6407150 h 6858000"/>
              <a:gd name="connsiteX130" fmla="*/ 6821599 w 6955967"/>
              <a:gd name="connsiteY130" fmla="*/ 6448425 h 6858000"/>
              <a:gd name="connsiteX131" fmla="*/ 6840075 w 6955967"/>
              <a:gd name="connsiteY131" fmla="*/ 6488112 h 6858000"/>
              <a:gd name="connsiteX132" fmla="*/ 6858551 w 6955967"/>
              <a:gd name="connsiteY132" fmla="*/ 6523037 h 6858000"/>
              <a:gd name="connsiteX133" fmla="*/ 6878706 w 6955967"/>
              <a:gd name="connsiteY133" fmla="*/ 6561137 h 6858000"/>
              <a:gd name="connsiteX134" fmla="*/ 6898861 w 6955967"/>
              <a:gd name="connsiteY134" fmla="*/ 6597650 h 6858000"/>
              <a:gd name="connsiteX135" fmla="*/ 6915657 w 6955967"/>
              <a:gd name="connsiteY135" fmla="*/ 6640512 h 6858000"/>
              <a:gd name="connsiteX136" fmla="*/ 6932453 w 6955967"/>
              <a:gd name="connsiteY136" fmla="*/ 6683375 h 6858000"/>
              <a:gd name="connsiteX137" fmla="*/ 6942530 w 6955967"/>
              <a:gd name="connsiteY137" fmla="*/ 6735762 h 6858000"/>
              <a:gd name="connsiteX138" fmla="*/ 6950928 w 6955967"/>
              <a:gd name="connsiteY138" fmla="*/ 6791325 h 6858000"/>
              <a:gd name="connsiteX139" fmla="*/ 6955967 w 6955967"/>
              <a:gd name="connsiteY139" fmla="*/ 6858000 h 6858000"/>
              <a:gd name="connsiteX140" fmla="*/ 0 w 6955967"/>
              <a:gd name="connsiteY140" fmla="*/ 6858000 h 6858000"/>
              <a:gd name="connsiteX141" fmla="*/ 0 w 6955967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955967" h="6858000">
                <a:moveTo>
                  <a:pt x="0" y="0"/>
                </a:moveTo>
                <a:lnTo>
                  <a:pt x="6955967" y="0"/>
                </a:lnTo>
                <a:lnTo>
                  <a:pt x="6950928" y="66675"/>
                </a:lnTo>
                <a:lnTo>
                  <a:pt x="6942530" y="122237"/>
                </a:lnTo>
                <a:lnTo>
                  <a:pt x="6932453" y="174625"/>
                </a:lnTo>
                <a:lnTo>
                  <a:pt x="6915657" y="217487"/>
                </a:lnTo>
                <a:lnTo>
                  <a:pt x="6898861" y="260350"/>
                </a:lnTo>
                <a:lnTo>
                  <a:pt x="6878706" y="296862"/>
                </a:lnTo>
                <a:lnTo>
                  <a:pt x="6858551" y="334962"/>
                </a:lnTo>
                <a:lnTo>
                  <a:pt x="6840075" y="369887"/>
                </a:lnTo>
                <a:lnTo>
                  <a:pt x="6821599" y="409575"/>
                </a:lnTo>
                <a:lnTo>
                  <a:pt x="6804804" y="450850"/>
                </a:lnTo>
                <a:lnTo>
                  <a:pt x="6789687" y="496887"/>
                </a:lnTo>
                <a:lnTo>
                  <a:pt x="6777930" y="546100"/>
                </a:lnTo>
                <a:lnTo>
                  <a:pt x="6769531" y="606425"/>
                </a:lnTo>
                <a:lnTo>
                  <a:pt x="6766172" y="673100"/>
                </a:lnTo>
                <a:lnTo>
                  <a:pt x="6769531" y="744537"/>
                </a:lnTo>
                <a:lnTo>
                  <a:pt x="6777930" y="801687"/>
                </a:lnTo>
                <a:lnTo>
                  <a:pt x="6789687" y="854075"/>
                </a:lnTo>
                <a:lnTo>
                  <a:pt x="6804804" y="901700"/>
                </a:lnTo>
                <a:lnTo>
                  <a:pt x="6821599" y="942975"/>
                </a:lnTo>
                <a:lnTo>
                  <a:pt x="6841755" y="981075"/>
                </a:lnTo>
                <a:lnTo>
                  <a:pt x="6861910" y="1017587"/>
                </a:lnTo>
                <a:lnTo>
                  <a:pt x="6882065" y="1055687"/>
                </a:lnTo>
                <a:lnTo>
                  <a:pt x="6900540" y="1095375"/>
                </a:lnTo>
                <a:lnTo>
                  <a:pt x="6919016" y="1136650"/>
                </a:lnTo>
                <a:lnTo>
                  <a:pt x="6934132" y="1182687"/>
                </a:lnTo>
                <a:lnTo>
                  <a:pt x="6944210" y="1235075"/>
                </a:lnTo>
                <a:lnTo>
                  <a:pt x="6954287" y="1295400"/>
                </a:lnTo>
                <a:lnTo>
                  <a:pt x="6955967" y="1363662"/>
                </a:lnTo>
                <a:lnTo>
                  <a:pt x="6954287" y="1431925"/>
                </a:lnTo>
                <a:lnTo>
                  <a:pt x="6944210" y="1492250"/>
                </a:lnTo>
                <a:lnTo>
                  <a:pt x="6934132" y="1544637"/>
                </a:lnTo>
                <a:lnTo>
                  <a:pt x="6919016" y="1589087"/>
                </a:lnTo>
                <a:lnTo>
                  <a:pt x="6900540" y="1631950"/>
                </a:lnTo>
                <a:lnTo>
                  <a:pt x="6882065" y="1671637"/>
                </a:lnTo>
                <a:lnTo>
                  <a:pt x="6861910" y="1708150"/>
                </a:lnTo>
                <a:lnTo>
                  <a:pt x="6841755" y="1743075"/>
                </a:lnTo>
                <a:lnTo>
                  <a:pt x="6821599" y="1782762"/>
                </a:lnTo>
                <a:lnTo>
                  <a:pt x="6804804" y="1824037"/>
                </a:lnTo>
                <a:lnTo>
                  <a:pt x="6789687" y="1870075"/>
                </a:lnTo>
                <a:lnTo>
                  <a:pt x="6777930" y="1922462"/>
                </a:lnTo>
                <a:lnTo>
                  <a:pt x="6769531" y="1982787"/>
                </a:lnTo>
                <a:lnTo>
                  <a:pt x="6766172" y="2051050"/>
                </a:lnTo>
                <a:lnTo>
                  <a:pt x="6769531" y="2119312"/>
                </a:lnTo>
                <a:lnTo>
                  <a:pt x="6777930" y="2179637"/>
                </a:lnTo>
                <a:lnTo>
                  <a:pt x="6789687" y="2232025"/>
                </a:lnTo>
                <a:lnTo>
                  <a:pt x="6804804" y="2278062"/>
                </a:lnTo>
                <a:lnTo>
                  <a:pt x="6821599" y="2319337"/>
                </a:lnTo>
                <a:lnTo>
                  <a:pt x="6841755" y="2359025"/>
                </a:lnTo>
                <a:lnTo>
                  <a:pt x="6861910" y="2395537"/>
                </a:lnTo>
                <a:lnTo>
                  <a:pt x="6882065" y="2433637"/>
                </a:lnTo>
                <a:lnTo>
                  <a:pt x="6900540" y="2471737"/>
                </a:lnTo>
                <a:lnTo>
                  <a:pt x="6919016" y="2513012"/>
                </a:lnTo>
                <a:lnTo>
                  <a:pt x="6934132" y="2560637"/>
                </a:lnTo>
                <a:lnTo>
                  <a:pt x="6944210" y="2613025"/>
                </a:lnTo>
                <a:lnTo>
                  <a:pt x="6954287" y="2671762"/>
                </a:lnTo>
                <a:lnTo>
                  <a:pt x="6955967" y="2741612"/>
                </a:lnTo>
                <a:lnTo>
                  <a:pt x="6954287" y="2809875"/>
                </a:lnTo>
                <a:lnTo>
                  <a:pt x="6944210" y="2868612"/>
                </a:lnTo>
                <a:lnTo>
                  <a:pt x="6934132" y="2922587"/>
                </a:lnTo>
                <a:lnTo>
                  <a:pt x="6919016" y="2967037"/>
                </a:lnTo>
                <a:lnTo>
                  <a:pt x="6900540" y="3009900"/>
                </a:lnTo>
                <a:lnTo>
                  <a:pt x="6882065" y="3046412"/>
                </a:lnTo>
                <a:lnTo>
                  <a:pt x="6861910" y="3084512"/>
                </a:lnTo>
                <a:lnTo>
                  <a:pt x="6841755" y="3121025"/>
                </a:lnTo>
                <a:lnTo>
                  <a:pt x="6821599" y="3160712"/>
                </a:lnTo>
                <a:lnTo>
                  <a:pt x="6804804" y="3201987"/>
                </a:lnTo>
                <a:lnTo>
                  <a:pt x="6789687" y="3248025"/>
                </a:lnTo>
                <a:lnTo>
                  <a:pt x="6777930" y="3300412"/>
                </a:lnTo>
                <a:lnTo>
                  <a:pt x="6769531" y="3360737"/>
                </a:lnTo>
                <a:lnTo>
                  <a:pt x="6766172" y="3427412"/>
                </a:lnTo>
                <a:lnTo>
                  <a:pt x="6769531" y="3497262"/>
                </a:lnTo>
                <a:lnTo>
                  <a:pt x="6777930" y="3557587"/>
                </a:lnTo>
                <a:lnTo>
                  <a:pt x="6789687" y="3609975"/>
                </a:lnTo>
                <a:lnTo>
                  <a:pt x="6804804" y="3656012"/>
                </a:lnTo>
                <a:lnTo>
                  <a:pt x="6821599" y="3697287"/>
                </a:lnTo>
                <a:lnTo>
                  <a:pt x="6841755" y="3736975"/>
                </a:lnTo>
                <a:lnTo>
                  <a:pt x="6882065" y="3811587"/>
                </a:lnTo>
                <a:lnTo>
                  <a:pt x="6900540" y="3848100"/>
                </a:lnTo>
                <a:lnTo>
                  <a:pt x="6919016" y="3890962"/>
                </a:lnTo>
                <a:lnTo>
                  <a:pt x="6934132" y="3935412"/>
                </a:lnTo>
                <a:lnTo>
                  <a:pt x="6944210" y="3987800"/>
                </a:lnTo>
                <a:lnTo>
                  <a:pt x="6954287" y="4048125"/>
                </a:lnTo>
                <a:lnTo>
                  <a:pt x="6955967" y="4116387"/>
                </a:lnTo>
                <a:lnTo>
                  <a:pt x="6954287" y="4186237"/>
                </a:lnTo>
                <a:lnTo>
                  <a:pt x="6944210" y="4244975"/>
                </a:lnTo>
                <a:lnTo>
                  <a:pt x="6934132" y="4297362"/>
                </a:lnTo>
                <a:lnTo>
                  <a:pt x="6919016" y="4343400"/>
                </a:lnTo>
                <a:lnTo>
                  <a:pt x="6900540" y="4386262"/>
                </a:lnTo>
                <a:lnTo>
                  <a:pt x="6882065" y="4424362"/>
                </a:lnTo>
                <a:lnTo>
                  <a:pt x="6841755" y="4498975"/>
                </a:lnTo>
                <a:lnTo>
                  <a:pt x="6821599" y="4537075"/>
                </a:lnTo>
                <a:lnTo>
                  <a:pt x="6804804" y="4579937"/>
                </a:lnTo>
                <a:lnTo>
                  <a:pt x="6789687" y="4625975"/>
                </a:lnTo>
                <a:lnTo>
                  <a:pt x="6777930" y="4678362"/>
                </a:lnTo>
                <a:lnTo>
                  <a:pt x="6769531" y="4738687"/>
                </a:lnTo>
                <a:lnTo>
                  <a:pt x="6766172" y="4806950"/>
                </a:lnTo>
                <a:lnTo>
                  <a:pt x="6769531" y="4875212"/>
                </a:lnTo>
                <a:lnTo>
                  <a:pt x="6777930" y="4935537"/>
                </a:lnTo>
                <a:lnTo>
                  <a:pt x="6789687" y="4987925"/>
                </a:lnTo>
                <a:lnTo>
                  <a:pt x="6804804" y="5033962"/>
                </a:lnTo>
                <a:lnTo>
                  <a:pt x="6821599" y="5075237"/>
                </a:lnTo>
                <a:lnTo>
                  <a:pt x="6841755" y="5114925"/>
                </a:lnTo>
                <a:lnTo>
                  <a:pt x="6861910" y="5149850"/>
                </a:lnTo>
                <a:lnTo>
                  <a:pt x="6882065" y="5186362"/>
                </a:lnTo>
                <a:lnTo>
                  <a:pt x="6900540" y="5226050"/>
                </a:lnTo>
                <a:lnTo>
                  <a:pt x="6919016" y="5268912"/>
                </a:lnTo>
                <a:lnTo>
                  <a:pt x="6934132" y="5313362"/>
                </a:lnTo>
                <a:lnTo>
                  <a:pt x="6944210" y="5365750"/>
                </a:lnTo>
                <a:lnTo>
                  <a:pt x="6954287" y="5426075"/>
                </a:lnTo>
                <a:lnTo>
                  <a:pt x="6955967" y="5494337"/>
                </a:lnTo>
                <a:lnTo>
                  <a:pt x="6954287" y="5562600"/>
                </a:lnTo>
                <a:lnTo>
                  <a:pt x="6944210" y="5622925"/>
                </a:lnTo>
                <a:lnTo>
                  <a:pt x="6934132" y="5675312"/>
                </a:lnTo>
                <a:lnTo>
                  <a:pt x="6919016" y="5721350"/>
                </a:lnTo>
                <a:lnTo>
                  <a:pt x="6900540" y="5762625"/>
                </a:lnTo>
                <a:lnTo>
                  <a:pt x="6882065" y="5802312"/>
                </a:lnTo>
                <a:lnTo>
                  <a:pt x="6861910" y="5840412"/>
                </a:lnTo>
                <a:lnTo>
                  <a:pt x="6841755" y="5876925"/>
                </a:lnTo>
                <a:lnTo>
                  <a:pt x="6821599" y="5915025"/>
                </a:lnTo>
                <a:lnTo>
                  <a:pt x="6804804" y="5956300"/>
                </a:lnTo>
                <a:lnTo>
                  <a:pt x="6789687" y="6003925"/>
                </a:lnTo>
                <a:lnTo>
                  <a:pt x="6777930" y="6056312"/>
                </a:lnTo>
                <a:lnTo>
                  <a:pt x="6769531" y="6113462"/>
                </a:lnTo>
                <a:lnTo>
                  <a:pt x="6766172" y="6183312"/>
                </a:lnTo>
                <a:lnTo>
                  <a:pt x="6769531" y="6251575"/>
                </a:lnTo>
                <a:lnTo>
                  <a:pt x="6777930" y="6311900"/>
                </a:lnTo>
                <a:lnTo>
                  <a:pt x="6789687" y="6361112"/>
                </a:lnTo>
                <a:lnTo>
                  <a:pt x="6804804" y="6407150"/>
                </a:lnTo>
                <a:lnTo>
                  <a:pt x="6821599" y="6448425"/>
                </a:lnTo>
                <a:lnTo>
                  <a:pt x="6840075" y="6488112"/>
                </a:lnTo>
                <a:lnTo>
                  <a:pt x="6858551" y="6523037"/>
                </a:lnTo>
                <a:lnTo>
                  <a:pt x="6878706" y="6561137"/>
                </a:lnTo>
                <a:lnTo>
                  <a:pt x="6898861" y="6597650"/>
                </a:lnTo>
                <a:lnTo>
                  <a:pt x="6915657" y="6640512"/>
                </a:lnTo>
                <a:lnTo>
                  <a:pt x="6932453" y="6683375"/>
                </a:lnTo>
                <a:lnTo>
                  <a:pt x="6942530" y="6735762"/>
                </a:lnTo>
                <a:lnTo>
                  <a:pt x="6950928" y="6791325"/>
                </a:lnTo>
                <a:lnTo>
                  <a:pt x="695596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01" y="637200"/>
            <a:ext cx="5359200" cy="5583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Escala de </a:t>
            </a:r>
            <a:r>
              <a:rPr lang="en-US" sz="8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Síntomas</a:t>
            </a:r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TEPT </a:t>
            </a:r>
            <a:r>
              <a:rPr lang="en-US" sz="8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Infantil</a:t>
            </a:r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8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Cuidador</a:t>
            </a:r>
            <a:endParaRPr lang="en-US" sz="8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C0140D0-CF1D-4663-AE31-2C6D3D22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0553" y="0"/>
            <a:ext cx="5281447" cy="6858000"/>
          </a:xfrm>
          <a:custGeom>
            <a:avLst/>
            <a:gdLst>
              <a:gd name="connsiteX0" fmla="*/ 189795 w 5281447"/>
              <a:gd name="connsiteY0" fmla="*/ 0 h 6858000"/>
              <a:gd name="connsiteX1" fmla="*/ 4443250 w 5281447"/>
              <a:gd name="connsiteY1" fmla="*/ 0 h 6858000"/>
              <a:gd name="connsiteX2" fmla="*/ 5138140 w 5281447"/>
              <a:gd name="connsiteY2" fmla="*/ 0 h 6858000"/>
              <a:gd name="connsiteX3" fmla="*/ 5281447 w 5281447"/>
              <a:gd name="connsiteY3" fmla="*/ 0 h 6858000"/>
              <a:gd name="connsiteX4" fmla="*/ 5281447 w 5281447"/>
              <a:gd name="connsiteY4" fmla="*/ 6858000 h 6858000"/>
              <a:gd name="connsiteX5" fmla="*/ 5138140 w 5281447"/>
              <a:gd name="connsiteY5" fmla="*/ 6858000 h 6858000"/>
              <a:gd name="connsiteX6" fmla="*/ 4443250 w 5281447"/>
              <a:gd name="connsiteY6" fmla="*/ 6858000 h 6858000"/>
              <a:gd name="connsiteX7" fmla="*/ 189795 w 5281447"/>
              <a:gd name="connsiteY7" fmla="*/ 6858000 h 6858000"/>
              <a:gd name="connsiteX8" fmla="*/ 184756 w 5281447"/>
              <a:gd name="connsiteY8" fmla="*/ 6791325 h 6858000"/>
              <a:gd name="connsiteX9" fmla="*/ 176358 w 5281447"/>
              <a:gd name="connsiteY9" fmla="*/ 6735762 h 6858000"/>
              <a:gd name="connsiteX10" fmla="*/ 166281 w 5281447"/>
              <a:gd name="connsiteY10" fmla="*/ 6683375 h 6858000"/>
              <a:gd name="connsiteX11" fmla="*/ 149485 w 5281447"/>
              <a:gd name="connsiteY11" fmla="*/ 6640512 h 6858000"/>
              <a:gd name="connsiteX12" fmla="*/ 132689 w 5281447"/>
              <a:gd name="connsiteY12" fmla="*/ 6597650 h 6858000"/>
              <a:gd name="connsiteX13" fmla="*/ 112534 w 5281447"/>
              <a:gd name="connsiteY13" fmla="*/ 6561137 h 6858000"/>
              <a:gd name="connsiteX14" fmla="*/ 92379 w 5281447"/>
              <a:gd name="connsiteY14" fmla="*/ 6523037 h 6858000"/>
              <a:gd name="connsiteX15" fmla="*/ 73903 w 5281447"/>
              <a:gd name="connsiteY15" fmla="*/ 6488112 h 6858000"/>
              <a:gd name="connsiteX16" fmla="*/ 55427 w 5281447"/>
              <a:gd name="connsiteY16" fmla="*/ 6448425 h 6858000"/>
              <a:gd name="connsiteX17" fmla="*/ 38632 w 5281447"/>
              <a:gd name="connsiteY17" fmla="*/ 6407150 h 6858000"/>
              <a:gd name="connsiteX18" fmla="*/ 23515 w 5281447"/>
              <a:gd name="connsiteY18" fmla="*/ 6361112 h 6858000"/>
              <a:gd name="connsiteX19" fmla="*/ 11758 w 5281447"/>
              <a:gd name="connsiteY19" fmla="*/ 6311900 h 6858000"/>
              <a:gd name="connsiteX20" fmla="*/ 3359 w 5281447"/>
              <a:gd name="connsiteY20" fmla="*/ 6251575 h 6858000"/>
              <a:gd name="connsiteX21" fmla="*/ 0 w 5281447"/>
              <a:gd name="connsiteY21" fmla="*/ 6183312 h 6858000"/>
              <a:gd name="connsiteX22" fmla="*/ 3359 w 5281447"/>
              <a:gd name="connsiteY22" fmla="*/ 6113462 h 6858000"/>
              <a:gd name="connsiteX23" fmla="*/ 11758 w 5281447"/>
              <a:gd name="connsiteY23" fmla="*/ 6056312 h 6858000"/>
              <a:gd name="connsiteX24" fmla="*/ 23515 w 5281447"/>
              <a:gd name="connsiteY24" fmla="*/ 6003925 h 6858000"/>
              <a:gd name="connsiteX25" fmla="*/ 38632 w 5281447"/>
              <a:gd name="connsiteY25" fmla="*/ 5956300 h 6858000"/>
              <a:gd name="connsiteX26" fmla="*/ 55427 w 5281447"/>
              <a:gd name="connsiteY26" fmla="*/ 5915025 h 6858000"/>
              <a:gd name="connsiteX27" fmla="*/ 75583 w 5281447"/>
              <a:gd name="connsiteY27" fmla="*/ 5876925 h 6858000"/>
              <a:gd name="connsiteX28" fmla="*/ 95738 w 5281447"/>
              <a:gd name="connsiteY28" fmla="*/ 5840412 h 6858000"/>
              <a:gd name="connsiteX29" fmla="*/ 115893 w 5281447"/>
              <a:gd name="connsiteY29" fmla="*/ 5802312 h 6858000"/>
              <a:gd name="connsiteX30" fmla="*/ 134368 w 5281447"/>
              <a:gd name="connsiteY30" fmla="*/ 5762625 h 6858000"/>
              <a:gd name="connsiteX31" fmla="*/ 152844 w 5281447"/>
              <a:gd name="connsiteY31" fmla="*/ 5721350 h 6858000"/>
              <a:gd name="connsiteX32" fmla="*/ 167960 w 5281447"/>
              <a:gd name="connsiteY32" fmla="*/ 5675312 h 6858000"/>
              <a:gd name="connsiteX33" fmla="*/ 178038 w 5281447"/>
              <a:gd name="connsiteY33" fmla="*/ 5622925 h 6858000"/>
              <a:gd name="connsiteX34" fmla="*/ 188115 w 5281447"/>
              <a:gd name="connsiteY34" fmla="*/ 5562600 h 6858000"/>
              <a:gd name="connsiteX35" fmla="*/ 189795 w 5281447"/>
              <a:gd name="connsiteY35" fmla="*/ 5494337 h 6858000"/>
              <a:gd name="connsiteX36" fmla="*/ 188115 w 5281447"/>
              <a:gd name="connsiteY36" fmla="*/ 5426075 h 6858000"/>
              <a:gd name="connsiteX37" fmla="*/ 178038 w 5281447"/>
              <a:gd name="connsiteY37" fmla="*/ 5365750 h 6858000"/>
              <a:gd name="connsiteX38" fmla="*/ 167960 w 5281447"/>
              <a:gd name="connsiteY38" fmla="*/ 5313362 h 6858000"/>
              <a:gd name="connsiteX39" fmla="*/ 152844 w 5281447"/>
              <a:gd name="connsiteY39" fmla="*/ 5268912 h 6858000"/>
              <a:gd name="connsiteX40" fmla="*/ 134368 w 5281447"/>
              <a:gd name="connsiteY40" fmla="*/ 5226050 h 6858000"/>
              <a:gd name="connsiteX41" fmla="*/ 115893 w 5281447"/>
              <a:gd name="connsiteY41" fmla="*/ 5186362 h 6858000"/>
              <a:gd name="connsiteX42" fmla="*/ 95738 w 5281447"/>
              <a:gd name="connsiteY42" fmla="*/ 5149850 h 6858000"/>
              <a:gd name="connsiteX43" fmla="*/ 75583 w 5281447"/>
              <a:gd name="connsiteY43" fmla="*/ 5114925 h 6858000"/>
              <a:gd name="connsiteX44" fmla="*/ 55427 w 5281447"/>
              <a:gd name="connsiteY44" fmla="*/ 5075237 h 6858000"/>
              <a:gd name="connsiteX45" fmla="*/ 38632 w 5281447"/>
              <a:gd name="connsiteY45" fmla="*/ 5033962 h 6858000"/>
              <a:gd name="connsiteX46" fmla="*/ 23515 w 5281447"/>
              <a:gd name="connsiteY46" fmla="*/ 4987925 h 6858000"/>
              <a:gd name="connsiteX47" fmla="*/ 11758 w 5281447"/>
              <a:gd name="connsiteY47" fmla="*/ 4935537 h 6858000"/>
              <a:gd name="connsiteX48" fmla="*/ 3359 w 5281447"/>
              <a:gd name="connsiteY48" fmla="*/ 4875212 h 6858000"/>
              <a:gd name="connsiteX49" fmla="*/ 0 w 5281447"/>
              <a:gd name="connsiteY49" fmla="*/ 4806950 h 6858000"/>
              <a:gd name="connsiteX50" fmla="*/ 3359 w 5281447"/>
              <a:gd name="connsiteY50" fmla="*/ 4738687 h 6858000"/>
              <a:gd name="connsiteX51" fmla="*/ 11758 w 5281447"/>
              <a:gd name="connsiteY51" fmla="*/ 4678362 h 6858000"/>
              <a:gd name="connsiteX52" fmla="*/ 23515 w 5281447"/>
              <a:gd name="connsiteY52" fmla="*/ 4625975 h 6858000"/>
              <a:gd name="connsiteX53" fmla="*/ 38632 w 5281447"/>
              <a:gd name="connsiteY53" fmla="*/ 4579937 h 6858000"/>
              <a:gd name="connsiteX54" fmla="*/ 55427 w 5281447"/>
              <a:gd name="connsiteY54" fmla="*/ 4537075 h 6858000"/>
              <a:gd name="connsiteX55" fmla="*/ 75583 w 5281447"/>
              <a:gd name="connsiteY55" fmla="*/ 4498975 h 6858000"/>
              <a:gd name="connsiteX56" fmla="*/ 115893 w 5281447"/>
              <a:gd name="connsiteY56" fmla="*/ 4424362 h 6858000"/>
              <a:gd name="connsiteX57" fmla="*/ 134368 w 5281447"/>
              <a:gd name="connsiteY57" fmla="*/ 4386262 h 6858000"/>
              <a:gd name="connsiteX58" fmla="*/ 152844 w 5281447"/>
              <a:gd name="connsiteY58" fmla="*/ 4343400 h 6858000"/>
              <a:gd name="connsiteX59" fmla="*/ 167960 w 5281447"/>
              <a:gd name="connsiteY59" fmla="*/ 4297362 h 6858000"/>
              <a:gd name="connsiteX60" fmla="*/ 178038 w 5281447"/>
              <a:gd name="connsiteY60" fmla="*/ 4244975 h 6858000"/>
              <a:gd name="connsiteX61" fmla="*/ 188115 w 5281447"/>
              <a:gd name="connsiteY61" fmla="*/ 4186237 h 6858000"/>
              <a:gd name="connsiteX62" fmla="*/ 189795 w 5281447"/>
              <a:gd name="connsiteY62" fmla="*/ 4116387 h 6858000"/>
              <a:gd name="connsiteX63" fmla="*/ 188115 w 5281447"/>
              <a:gd name="connsiteY63" fmla="*/ 4048125 h 6858000"/>
              <a:gd name="connsiteX64" fmla="*/ 178038 w 5281447"/>
              <a:gd name="connsiteY64" fmla="*/ 3987800 h 6858000"/>
              <a:gd name="connsiteX65" fmla="*/ 167960 w 5281447"/>
              <a:gd name="connsiteY65" fmla="*/ 3935412 h 6858000"/>
              <a:gd name="connsiteX66" fmla="*/ 152844 w 5281447"/>
              <a:gd name="connsiteY66" fmla="*/ 3890962 h 6858000"/>
              <a:gd name="connsiteX67" fmla="*/ 134368 w 5281447"/>
              <a:gd name="connsiteY67" fmla="*/ 3848100 h 6858000"/>
              <a:gd name="connsiteX68" fmla="*/ 115893 w 5281447"/>
              <a:gd name="connsiteY68" fmla="*/ 3811587 h 6858000"/>
              <a:gd name="connsiteX69" fmla="*/ 75583 w 5281447"/>
              <a:gd name="connsiteY69" fmla="*/ 3736975 h 6858000"/>
              <a:gd name="connsiteX70" fmla="*/ 55427 w 5281447"/>
              <a:gd name="connsiteY70" fmla="*/ 3697287 h 6858000"/>
              <a:gd name="connsiteX71" fmla="*/ 38632 w 5281447"/>
              <a:gd name="connsiteY71" fmla="*/ 3656012 h 6858000"/>
              <a:gd name="connsiteX72" fmla="*/ 23515 w 5281447"/>
              <a:gd name="connsiteY72" fmla="*/ 3609975 h 6858000"/>
              <a:gd name="connsiteX73" fmla="*/ 11758 w 5281447"/>
              <a:gd name="connsiteY73" fmla="*/ 3557587 h 6858000"/>
              <a:gd name="connsiteX74" fmla="*/ 3359 w 5281447"/>
              <a:gd name="connsiteY74" fmla="*/ 3497262 h 6858000"/>
              <a:gd name="connsiteX75" fmla="*/ 0 w 5281447"/>
              <a:gd name="connsiteY75" fmla="*/ 3427412 h 6858000"/>
              <a:gd name="connsiteX76" fmla="*/ 3359 w 5281447"/>
              <a:gd name="connsiteY76" fmla="*/ 3360737 h 6858000"/>
              <a:gd name="connsiteX77" fmla="*/ 11758 w 5281447"/>
              <a:gd name="connsiteY77" fmla="*/ 3300412 h 6858000"/>
              <a:gd name="connsiteX78" fmla="*/ 23515 w 5281447"/>
              <a:gd name="connsiteY78" fmla="*/ 3248025 h 6858000"/>
              <a:gd name="connsiteX79" fmla="*/ 38632 w 5281447"/>
              <a:gd name="connsiteY79" fmla="*/ 3201987 h 6858000"/>
              <a:gd name="connsiteX80" fmla="*/ 55427 w 5281447"/>
              <a:gd name="connsiteY80" fmla="*/ 3160712 h 6858000"/>
              <a:gd name="connsiteX81" fmla="*/ 75583 w 5281447"/>
              <a:gd name="connsiteY81" fmla="*/ 3121025 h 6858000"/>
              <a:gd name="connsiteX82" fmla="*/ 95738 w 5281447"/>
              <a:gd name="connsiteY82" fmla="*/ 3084512 h 6858000"/>
              <a:gd name="connsiteX83" fmla="*/ 115893 w 5281447"/>
              <a:gd name="connsiteY83" fmla="*/ 3046412 h 6858000"/>
              <a:gd name="connsiteX84" fmla="*/ 134368 w 5281447"/>
              <a:gd name="connsiteY84" fmla="*/ 3009900 h 6858000"/>
              <a:gd name="connsiteX85" fmla="*/ 152844 w 5281447"/>
              <a:gd name="connsiteY85" fmla="*/ 2967037 h 6858000"/>
              <a:gd name="connsiteX86" fmla="*/ 167960 w 5281447"/>
              <a:gd name="connsiteY86" fmla="*/ 2922587 h 6858000"/>
              <a:gd name="connsiteX87" fmla="*/ 178038 w 5281447"/>
              <a:gd name="connsiteY87" fmla="*/ 2868612 h 6858000"/>
              <a:gd name="connsiteX88" fmla="*/ 188115 w 5281447"/>
              <a:gd name="connsiteY88" fmla="*/ 2809875 h 6858000"/>
              <a:gd name="connsiteX89" fmla="*/ 189795 w 5281447"/>
              <a:gd name="connsiteY89" fmla="*/ 2741612 h 6858000"/>
              <a:gd name="connsiteX90" fmla="*/ 188115 w 5281447"/>
              <a:gd name="connsiteY90" fmla="*/ 2671762 h 6858000"/>
              <a:gd name="connsiteX91" fmla="*/ 178038 w 5281447"/>
              <a:gd name="connsiteY91" fmla="*/ 2613025 h 6858000"/>
              <a:gd name="connsiteX92" fmla="*/ 167960 w 5281447"/>
              <a:gd name="connsiteY92" fmla="*/ 2560637 h 6858000"/>
              <a:gd name="connsiteX93" fmla="*/ 152844 w 5281447"/>
              <a:gd name="connsiteY93" fmla="*/ 2513012 h 6858000"/>
              <a:gd name="connsiteX94" fmla="*/ 134368 w 5281447"/>
              <a:gd name="connsiteY94" fmla="*/ 2471737 h 6858000"/>
              <a:gd name="connsiteX95" fmla="*/ 115893 w 5281447"/>
              <a:gd name="connsiteY95" fmla="*/ 2433637 h 6858000"/>
              <a:gd name="connsiteX96" fmla="*/ 95738 w 5281447"/>
              <a:gd name="connsiteY96" fmla="*/ 2395537 h 6858000"/>
              <a:gd name="connsiteX97" fmla="*/ 75583 w 5281447"/>
              <a:gd name="connsiteY97" fmla="*/ 2359025 h 6858000"/>
              <a:gd name="connsiteX98" fmla="*/ 55427 w 5281447"/>
              <a:gd name="connsiteY98" fmla="*/ 2319337 h 6858000"/>
              <a:gd name="connsiteX99" fmla="*/ 38632 w 5281447"/>
              <a:gd name="connsiteY99" fmla="*/ 2278062 h 6858000"/>
              <a:gd name="connsiteX100" fmla="*/ 23515 w 5281447"/>
              <a:gd name="connsiteY100" fmla="*/ 2232025 h 6858000"/>
              <a:gd name="connsiteX101" fmla="*/ 11758 w 5281447"/>
              <a:gd name="connsiteY101" fmla="*/ 2179637 h 6858000"/>
              <a:gd name="connsiteX102" fmla="*/ 3359 w 5281447"/>
              <a:gd name="connsiteY102" fmla="*/ 2119312 h 6858000"/>
              <a:gd name="connsiteX103" fmla="*/ 0 w 5281447"/>
              <a:gd name="connsiteY103" fmla="*/ 2051050 h 6858000"/>
              <a:gd name="connsiteX104" fmla="*/ 3359 w 5281447"/>
              <a:gd name="connsiteY104" fmla="*/ 1982787 h 6858000"/>
              <a:gd name="connsiteX105" fmla="*/ 11758 w 5281447"/>
              <a:gd name="connsiteY105" fmla="*/ 1922462 h 6858000"/>
              <a:gd name="connsiteX106" fmla="*/ 23515 w 5281447"/>
              <a:gd name="connsiteY106" fmla="*/ 1870075 h 6858000"/>
              <a:gd name="connsiteX107" fmla="*/ 38632 w 5281447"/>
              <a:gd name="connsiteY107" fmla="*/ 1824037 h 6858000"/>
              <a:gd name="connsiteX108" fmla="*/ 55427 w 5281447"/>
              <a:gd name="connsiteY108" fmla="*/ 1782762 h 6858000"/>
              <a:gd name="connsiteX109" fmla="*/ 75583 w 5281447"/>
              <a:gd name="connsiteY109" fmla="*/ 1743075 h 6858000"/>
              <a:gd name="connsiteX110" fmla="*/ 95738 w 5281447"/>
              <a:gd name="connsiteY110" fmla="*/ 1708150 h 6858000"/>
              <a:gd name="connsiteX111" fmla="*/ 115893 w 5281447"/>
              <a:gd name="connsiteY111" fmla="*/ 1671637 h 6858000"/>
              <a:gd name="connsiteX112" fmla="*/ 134368 w 5281447"/>
              <a:gd name="connsiteY112" fmla="*/ 1631950 h 6858000"/>
              <a:gd name="connsiteX113" fmla="*/ 152844 w 5281447"/>
              <a:gd name="connsiteY113" fmla="*/ 1589087 h 6858000"/>
              <a:gd name="connsiteX114" fmla="*/ 167960 w 5281447"/>
              <a:gd name="connsiteY114" fmla="*/ 1544637 h 6858000"/>
              <a:gd name="connsiteX115" fmla="*/ 178038 w 5281447"/>
              <a:gd name="connsiteY115" fmla="*/ 1492250 h 6858000"/>
              <a:gd name="connsiteX116" fmla="*/ 188115 w 5281447"/>
              <a:gd name="connsiteY116" fmla="*/ 1431925 h 6858000"/>
              <a:gd name="connsiteX117" fmla="*/ 189795 w 5281447"/>
              <a:gd name="connsiteY117" fmla="*/ 1363662 h 6858000"/>
              <a:gd name="connsiteX118" fmla="*/ 188115 w 5281447"/>
              <a:gd name="connsiteY118" fmla="*/ 1295400 h 6858000"/>
              <a:gd name="connsiteX119" fmla="*/ 178038 w 5281447"/>
              <a:gd name="connsiteY119" fmla="*/ 1235075 h 6858000"/>
              <a:gd name="connsiteX120" fmla="*/ 167960 w 5281447"/>
              <a:gd name="connsiteY120" fmla="*/ 1182687 h 6858000"/>
              <a:gd name="connsiteX121" fmla="*/ 152844 w 5281447"/>
              <a:gd name="connsiteY121" fmla="*/ 1136650 h 6858000"/>
              <a:gd name="connsiteX122" fmla="*/ 134368 w 5281447"/>
              <a:gd name="connsiteY122" fmla="*/ 1095375 h 6858000"/>
              <a:gd name="connsiteX123" fmla="*/ 115893 w 5281447"/>
              <a:gd name="connsiteY123" fmla="*/ 1055687 h 6858000"/>
              <a:gd name="connsiteX124" fmla="*/ 95738 w 5281447"/>
              <a:gd name="connsiteY124" fmla="*/ 1017587 h 6858000"/>
              <a:gd name="connsiteX125" fmla="*/ 75583 w 5281447"/>
              <a:gd name="connsiteY125" fmla="*/ 981075 h 6858000"/>
              <a:gd name="connsiteX126" fmla="*/ 55427 w 5281447"/>
              <a:gd name="connsiteY126" fmla="*/ 942975 h 6858000"/>
              <a:gd name="connsiteX127" fmla="*/ 38632 w 5281447"/>
              <a:gd name="connsiteY127" fmla="*/ 901700 h 6858000"/>
              <a:gd name="connsiteX128" fmla="*/ 23515 w 5281447"/>
              <a:gd name="connsiteY128" fmla="*/ 854075 h 6858000"/>
              <a:gd name="connsiteX129" fmla="*/ 11758 w 5281447"/>
              <a:gd name="connsiteY129" fmla="*/ 801687 h 6858000"/>
              <a:gd name="connsiteX130" fmla="*/ 3359 w 5281447"/>
              <a:gd name="connsiteY130" fmla="*/ 744537 h 6858000"/>
              <a:gd name="connsiteX131" fmla="*/ 0 w 5281447"/>
              <a:gd name="connsiteY131" fmla="*/ 673100 h 6858000"/>
              <a:gd name="connsiteX132" fmla="*/ 3359 w 5281447"/>
              <a:gd name="connsiteY132" fmla="*/ 606425 h 6858000"/>
              <a:gd name="connsiteX133" fmla="*/ 11758 w 5281447"/>
              <a:gd name="connsiteY133" fmla="*/ 546100 h 6858000"/>
              <a:gd name="connsiteX134" fmla="*/ 23515 w 5281447"/>
              <a:gd name="connsiteY134" fmla="*/ 496887 h 6858000"/>
              <a:gd name="connsiteX135" fmla="*/ 38632 w 5281447"/>
              <a:gd name="connsiteY135" fmla="*/ 450850 h 6858000"/>
              <a:gd name="connsiteX136" fmla="*/ 55427 w 5281447"/>
              <a:gd name="connsiteY136" fmla="*/ 409575 h 6858000"/>
              <a:gd name="connsiteX137" fmla="*/ 73903 w 5281447"/>
              <a:gd name="connsiteY137" fmla="*/ 369887 h 6858000"/>
              <a:gd name="connsiteX138" fmla="*/ 92379 w 5281447"/>
              <a:gd name="connsiteY138" fmla="*/ 334962 h 6858000"/>
              <a:gd name="connsiteX139" fmla="*/ 112534 w 5281447"/>
              <a:gd name="connsiteY139" fmla="*/ 296862 h 6858000"/>
              <a:gd name="connsiteX140" fmla="*/ 132689 w 5281447"/>
              <a:gd name="connsiteY140" fmla="*/ 260350 h 6858000"/>
              <a:gd name="connsiteX141" fmla="*/ 149485 w 5281447"/>
              <a:gd name="connsiteY141" fmla="*/ 217487 h 6858000"/>
              <a:gd name="connsiteX142" fmla="*/ 166281 w 5281447"/>
              <a:gd name="connsiteY142" fmla="*/ 174625 h 6858000"/>
              <a:gd name="connsiteX143" fmla="*/ 176358 w 5281447"/>
              <a:gd name="connsiteY143" fmla="*/ 122237 h 6858000"/>
              <a:gd name="connsiteX144" fmla="*/ 184756 w 5281447"/>
              <a:gd name="connsiteY144" fmla="*/ 66675 h 6858000"/>
              <a:gd name="connsiteX145" fmla="*/ 189795 w 5281447"/>
              <a:gd name="connsiteY14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281447" h="6858000">
                <a:moveTo>
                  <a:pt x="189795" y="0"/>
                </a:moveTo>
                <a:lnTo>
                  <a:pt x="4443250" y="0"/>
                </a:lnTo>
                <a:lnTo>
                  <a:pt x="5138140" y="0"/>
                </a:lnTo>
                <a:lnTo>
                  <a:pt x="5281447" y="0"/>
                </a:lnTo>
                <a:lnTo>
                  <a:pt x="5281447" y="6858000"/>
                </a:lnTo>
                <a:lnTo>
                  <a:pt x="5138140" y="6858000"/>
                </a:lnTo>
                <a:lnTo>
                  <a:pt x="4443250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0569BAF-8EBE-447D-B1D4-6AF15B773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334174" cy="6858000"/>
          </a:xfrm>
          <a:custGeom>
            <a:avLst/>
            <a:gdLst>
              <a:gd name="connsiteX0" fmla="*/ 189795 w 334174"/>
              <a:gd name="connsiteY0" fmla="*/ 0 h 6858000"/>
              <a:gd name="connsiteX1" fmla="*/ 334174 w 334174"/>
              <a:gd name="connsiteY1" fmla="*/ 0 h 6858000"/>
              <a:gd name="connsiteX2" fmla="*/ 329135 w 334174"/>
              <a:gd name="connsiteY2" fmla="*/ 66675 h 6858000"/>
              <a:gd name="connsiteX3" fmla="*/ 320737 w 334174"/>
              <a:gd name="connsiteY3" fmla="*/ 122237 h 6858000"/>
              <a:gd name="connsiteX4" fmla="*/ 310660 w 334174"/>
              <a:gd name="connsiteY4" fmla="*/ 174625 h 6858000"/>
              <a:gd name="connsiteX5" fmla="*/ 293864 w 334174"/>
              <a:gd name="connsiteY5" fmla="*/ 217487 h 6858000"/>
              <a:gd name="connsiteX6" fmla="*/ 277068 w 334174"/>
              <a:gd name="connsiteY6" fmla="*/ 260350 h 6858000"/>
              <a:gd name="connsiteX7" fmla="*/ 256913 w 334174"/>
              <a:gd name="connsiteY7" fmla="*/ 296862 h 6858000"/>
              <a:gd name="connsiteX8" fmla="*/ 236758 w 334174"/>
              <a:gd name="connsiteY8" fmla="*/ 334962 h 6858000"/>
              <a:gd name="connsiteX9" fmla="*/ 218282 w 334174"/>
              <a:gd name="connsiteY9" fmla="*/ 369887 h 6858000"/>
              <a:gd name="connsiteX10" fmla="*/ 199806 w 334174"/>
              <a:gd name="connsiteY10" fmla="*/ 409575 h 6858000"/>
              <a:gd name="connsiteX11" fmla="*/ 183011 w 334174"/>
              <a:gd name="connsiteY11" fmla="*/ 450850 h 6858000"/>
              <a:gd name="connsiteX12" fmla="*/ 167894 w 334174"/>
              <a:gd name="connsiteY12" fmla="*/ 496887 h 6858000"/>
              <a:gd name="connsiteX13" fmla="*/ 156137 w 334174"/>
              <a:gd name="connsiteY13" fmla="*/ 546100 h 6858000"/>
              <a:gd name="connsiteX14" fmla="*/ 147738 w 334174"/>
              <a:gd name="connsiteY14" fmla="*/ 606425 h 6858000"/>
              <a:gd name="connsiteX15" fmla="*/ 144379 w 334174"/>
              <a:gd name="connsiteY15" fmla="*/ 673100 h 6858000"/>
              <a:gd name="connsiteX16" fmla="*/ 147738 w 334174"/>
              <a:gd name="connsiteY16" fmla="*/ 744537 h 6858000"/>
              <a:gd name="connsiteX17" fmla="*/ 156137 w 334174"/>
              <a:gd name="connsiteY17" fmla="*/ 801687 h 6858000"/>
              <a:gd name="connsiteX18" fmla="*/ 167894 w 334174"/>
              <a:gd name="connsiteY18" fmla="*/ 854075 h 6858000"/>
              <a:gd name="connsiteX19" fmla="*/ 183011 w 334174"/>
              <a:gd name="connsiteY19" fmla="*/ 901700 h 6858000"/>
              <a:gd name="connsiteX20" fmla="*/ 199806 w 334174"/>
              <a:gd name="connsiteY20" fmla="*/ 942975 h 6858000"/>
              <a:gd name="connsiteX21" fmla="*/ 219962 w 334174"/>
              <a:gd name="connsiteY21" fmla="*/ 981075 h 6858000"/>
              <a:gd name="connsiteX22" fmla="*/ 240117 w 334174"/>
              <a:gd name="connsiteY22" fmla="*/ 1017587 h 6858000"/>
              <a:gd name="connsiteX23" fmla="*/ 260272 w 334174"/>
              <a:gd name="connsiteY23" fmla="*/ 1055687 h 6858000"/>
              <a:gd name="connsiteX24" fmla="*/ 278747 w 334174"/>
              <a:gd name="connsiteY24" fmla="*/ 1095375 h 6858000"/>
              <a:gd name="connsiteX25" fmla="*/ 297223 w 334174"/>
              <a:gd name="connsiteY25" fmla="*/ 1136650 h 6858000"/>
              <a:gd name="connsiteX26" fmla="*/ 312339 w 334174"/>
              <a:gd name="connsiteY26" fmla="*/ 1182687 h 6858000"/>
              <a:gd name="connsiteX27" fmla="*/ 322417 w 334174"/>
              <a:gd name="connsiteY27" fmla="*/ 1235075 h 6858000"/>
              <a:gd name="connsiteX28" fmla="*/ 332494 w 334174"/>
              <a:gd name="connsiteY28" fmla="*/ 1295400 h 6858000"/>
              <a:gd name="connsiteX29" fmla="*/ 334174 w 334174"/>
              <a:gd name="connsiteY29" fmla="*/ 1363662 h 6858000"/>
              <a:gd name="connsiteX30" fmla="*/ 332494 w 334174"/>
              <a:gd name="connsiteY30" fmla="*/ 1431925 h 6858000"/>
              <a:gd name="connsiteX31" fmla="*/ 322417 w 334174"/>
              <a:gd name="connsiteY31" fmla="*/ 1492250 h 6858000"/>
              <a:gd name="connsiteX32" fmla="*/ 312339 w 334174"/>
              <a:gd name="connsiteY32" fmla="*/ 1544637 h 6858000"/>
              <a:gd name="connsiteX33" fmla="*/ 297223 w 334174"/>
              <a:gd name="connsiteY33" fmla="*/ 1589087 h 6858000"/>
              <a:gd name="connsiteX34" fmla="*/ 278747 w 334174"/>
              <a:gd name="connsiteY34" fmla="*/ 1631950 h 6858000"/>
              <a:gd name="connsiteX35" fmla="*/ 260272 w 334174"/>
              <a:gd name="connsiteY35" fmla="*/ 1671637 h 6858000"/>
              <a:gd name="connsiteX36" fmla="*/ 240117 w 334174"/>
              <a:gd name="connsiteY36" fmla="*/ 1708150 h 6858000"/>
              <a:gd name="connsiteX37" fmla="*/ 219962 w 334174"/>
              <a:gd name="connsiteY37" fmla="*/ 1743075 h 6858000"/>
              <a:gd name="connsiteX38" fmla="*/ 199806 w 334174"/>
              <a:gd name="connsiteY38" fmla="*/ 1782762 h 6858000"/>
              <a:gd name="connsiteX39" fmla="*/ 183011 w 334174"/>
              <a:gd name="connsiteY39" fmla="*/ 1824037 h 6858000"/>
              <a:gd name="connsiteX40" fmla="*/ 167894 w 334174"/>
              <a:gd name="connsiteY40" fmla="*/ 1870075 h 6858000"/>
              <a:gd name="connsiteX41" fmla="*/ 156137 w 334174"/>
              <a:gd name="connsiteY41" fmla="*/ 1922462 h 6858000"/>
              <a:gd name="connsiteX42" fmla="*/ 147738 w 334174"/>
              <a:gd name="connsiteY42" fmla="*/ 1982787 h 6858000"/>
              <a:gd name="connsiteX43" fmla="*/ 144379 w 334174"/>
              <a:gd name="connsiteY43" fmla="*/ 2051050 h 6858000"/>
              <a:gd name="connsiteX44" fmla="*/ 147738 w 334174"/>
              <a:gd name="connsiteY44" fmla="*/ 2119312 h 6858000"/>
              <a:gd name="connsiteX45" fmla="*/ 156137 w 334174"/>
              <a:gd name="connsiteY45" fmla="*/ 2179637 h 6858000"/>
              <a:gd name="connsiteX46" fmla="*/ 167894 w 334174"/>
              <a:gd name="connsiteY46" fmla="*/ 2232025 h 6858000"/>
              <a:gd name="connsiteX47" fmla="*/ 183011 w 334174"/>
              <a:gd name="connsiteY47" fmla="*/ 2278062 h 6858000"/>
              <a:gd name="connsiteX48" fmla="*/ 199806 w 334174"/>
              <a:gd name="connsiteY48" fmla="*/ 2319337 h 6858000"/>
              <a:gd name="connsiteX49" fmla="*/ 219962 w 334174"/>
              <a:gd name="connsiteY49" fmla="*/ 2359025 h 6858000"/>
              <a:gd name="connsiteX50" fmla="*/ 240117 w 334174"/>
              <a:gd name="connsiteY50" fmla="*/ 2395537 h 6858000"/>
              <a:gd name="connsiteX51" fmla="*/ 260272 w 334174"/>
              <a:gd name="connsiteY51" fmla="*/ 2433637 h 6858000"/>
              <a:gd name="connsiteX52" fmla="*/ 278747 w 334174"/>
              <a:gd name="connsiteY52" fmla="*/ 2471737 h 6858000"/>
              <a:gd name="connsiteX53" fmla="*/ 297223 w 334174"/>
              <a:gd name="connsiteY53" fmla="*/ 2513012 h 6858000"/>
              <a:gd name="connsiteX54" fmla="*/ 312339 w 334174"/>
              <a:gd name="connsiteY54" fmla="*/ 2560637 h 6858000"/>
              <a:gd name="connsiteX55" fmla="*/ 322417 w 334174"/>
              <a:gd name="connsiteY55" fmla="*/ 2613025 h 6858000"/>
              <a:gd name="connsiteX56" fmla="*/ 332494 w 334174"/>
              <a:gd name="connsiteY56" fmla="*/ 2671762 h 6858000"/>
              <a:gd name="connsiteX57" fmla="*/ 334174 w 334174"/>
              <a:gd name="connsiteY57" fmla="*/ 2741612 h 6858000"/>
              <a:gd name="connsiteX58" fmla="*/ 332494 w 334174"/>
              <a:gd name="connsiteY58" fmla="*/ 2809875 h 6858000"/>
              <a:gd name="connsiteX59" fmla="*/ 322417 w 334174"/>
              <a:gd name="connsiteY59" fmla="*/ 2868612 h 6858000"/>
              <a:gd name="connsiteX60" fmla="*/ 312339 w 334174"/>
              <a:gd name="connsiteY60" fmla="*/ 2922587 h 6858000"/>
              <a:gd name="connsiteX61" fmla="*/ 297223 w 334174"/>
              <a:gd name="connsiteY61" fmla="*/ 2967037 h 6858000"/>
              <a:gd name="connsiteX62" fmla="*/ 278747 w 334174"/>
              <a:gd name="connsiteY62" fmla="*/ 3009900 h 6858000"/>
              <a:gd name="connsiteX63" fmla="*/ 260272 w 334174"/>
              <a:gd name="connsiteY63" fmla="*/ 3046412 h 6858000"/>
              <a:gd name="connsiteX64" fmla="*/ 240117 w 334174"/>
              <a:gd name="connsiteY64" fmla="*/ 3084512 h 6858000"/>
              <a:gd name="connsiteX65" fmla="*/ 219962 w 334174"/>
              <a:gd name="connsiteY65" fmla="*/ 3121025 h 6858000"/>
              <a:gd name="connsiteX66" fmla="*/ 199806 w 334174"/>
              <a:gd name="connsiteY66" fmla="*/ 3160712 h 6858000"/>
              <a:gd name="connsiteX67" fmla="*/ 183011 w 334174"/>
              <a:gd name="connsiteY67" fmla="*/ 3201987 h 6858000"/>
              <a:gd name="connsiteX68" fmla="*/ 167894 w 334174"/>
              <a:gd name="connsiteY68" fmla="*/ 3248025 h 6858000"/>
              <a:gd name="connsiteX69" fmla="*/ 156137 w 334174"/>
              <a:gd name="connsiteY69" fmla="*/ 3300412 h 6858000"/>
              <a:gd name="connsiteX70" fmla="*/ 147738 w 334174"/>
              <a:gd name="connsiteY70" fmla="*/ 3360737 h 6858000"/>
              <a:gd name="connsiteX71" fmla="*/ 144379 w 334174"/>
              <a:gd name="connsiteY71" fmla="*/ 3427412 h 6858000"/>
              <a:gd name="connsiteX72" fmla="*/ 147738 w 334174"/>
              <a:gd name="connsiteY72" fmla="*/ 3497262 h 6858000"/>
              <a:gd name="connsiteX73" fmla="*/ 156137 w 334174"/>
              <a:gd name="connsiteY73" fmla="*/ 3557587 h 6858000"/>
              <a:gd name="connsiteX74" fmla="*/ 167894 w 334174"/>
              <a:gd name="connsiteY74" fmla="*/ 3609975 h 6858000"/>
              <a:gd name="connsiteX75" fmla="*/ 183011 w 334174"/>
              <a:gd name="connsiteY75" fmla="*/ 3656012 h 6858000"/>
              <a:gd name="connsiteX76" fmla="*/ 199806 w 334174"/>
              <a:gd name="connsiteY76" fmla="*/ 3697287 h 6858000"/>
              <a:gd name="connsiteX77" fmla="*/ 219962 w 334174"/>
              <a:gd name="connsiteY77" fmla="*/ 3736975 h 6858000"/>
              <a:gd name="connsiteX78" fmla="*/ 260272 w 334174"/>
              <a:gd name="connsiteY78" fmla="*/ 3811587 h 6858000"/>
              <a:gd name="connsiteX79" fmla="*/ 278747 w 334174"/>
              <a:gd name="connsiteY79" fmla="*/ 3848100 h 6858000"/>
              <a:gd name="connsiteX80" fmla="*/ 297223 w 334174"/>
              <a:gd name="connsiteY80" fmla="*/ 3890962 h 6858000"/>
              <a:gd name="connsiteX81" fmla="*/ 312339 w 334174"/>
              <a:gd name="connsiteY81" fmla="*/ 3935412 h 6858000"/>
              <a:gd name="connsiteX82" fmla="*/ 322417 w 334174"/>
              <a:gd name="connsiteY82" fmla="*/ 3987800 h 6858000"/>
              <a:gd name="connsiteX83" fmla="*/ 332494 w 334174"/>
              <a:gd name="connsiteY83" fmla="*/ 4048125 h 6858000"/>
              <a:gd name="connsiteX84" fmla="*/ 334174 w 334174"/>
              <a:gd name="connsiteY84" fmla="*/ 4116387 h 6858000"/>
              <a:gd name="connsiteX85" fmla="*/ 332494 w 334174"/>
              <a:gd name="connsiteY85" fmla="*/ 4186237 h 6858000"/>
              <a:gd name="connsiteX86" fmla="*/ 322417 w 334174"/>
              <a:gd name="connsiteY86" fmla="*/ 4244975 h 6858000"/>
              <a:gd name="connsiteX87" fmla="*/ 312339 w 334174"/>
              <a:gd name="connsiteY87" fmla="*/ 4297362 h 6858000"/>
              <a:gd name="connsiteX88" fmla="*/ 297223 w 334174"/>
              <a:gd name="connsiteY88" fmla="*/ 4343400 h 6858000"/>
              <a:gd name="connsiteX89" fmla="*/ 278747 w 334174"/>
              <a:gd name="connsiteY89" fmla="*/ 4386262 h 6858000"/>
              <a:gd name="connsiteX90" fmla="*/ 260272 w 334174"/>
              <a:gd name="connsiteY90" fmla="*/ 4424362 h 6858000"/>
              <a:gd name="connsiteX91" fmla="*/ 219962 w 334174"/>
              <a:gd name="connsiteY91" fmla="*/ 4498975 h 6858000"/>
              <a:gd name="connsiteX92" fmla="*/ 199806 w 334174"/>
              <a:gd name="connsiteY92" fmla="*/ 4537075 h 6858000"/>
              <a:gd name="connsiteX93" fmla="*/ 183011 w 334174"/>
              <a:gd name="connsiteY93" fmla="*/ 4579937 h 6858000"/>
              <a:gd name="connsiteX94" fmla="*/ 167894 w 334174"/>
              <a:gd name="connsiteY94" fmla="*/ 4625975 h 6858000"/>
              <a:gd name="connsiteX95" fmla="*/ 156137 w 334174"/>
              <a:gd name="connsiteY95" fmla="*/ 4678362 h 6858000"/>
              <a:gd name="connsiteX96" fmla="*/ 147738 w 334174"/>
              <a:gd name="connsiteY96" fmla="*/ 4738687 h 6858000"/>
              <a:gd name="connsiteX97" fmla="*/ 144379 w 334174"/>
              <a:gd name="connsiteY97" fmla="*/ 4806950 h 6858000"/>
              <a:gd name="connsiteX98" fmla="*/ 147738 w 334174"/>
              <a:gd name="connsiteY98" fmla="*/ 4875212 h 6858000"/>
              <a:gd name="connsiteX99" fmla="*/ 156137 w 334174"/>
              <a:gd name="connsiteY99" fmla="*/ 4935537 h 6858000"/>
              <a:gd name="connsiteX100" fmla="*/ 167894 w 334174"/>
              <a:gd name="connsiteY100" fmla="*/ 4987925 h 6858000"/>
              <a:gd name="connsiteX101" fmla="*/ 183011 w 334174"/>
              <a:gd name="connsiteY101" fmla="*/ 5033962 h 6858000"/>
              <a:gd name="connsiteX102" fmla="*/ 199806 w 334174"/>
              <a:gd name="connsiteY102" fmla="*/ 5075237 h 6858000"/>
              <a:gd name="connsiteX103" fmla="*/ 219962 w 334174"/>
              <a:gd name="connsiteY103" fmla="*/ 5114925 h 6858000"/>
              <a:gd name="connsiteX104" fmla="*/ 240117 w 334174"/>
              <a:gd name="connsiteY104" fmla="*/ 5149850 h 6858000"/>
              <a:gd name="connsiteX105" fmla="*/ 260272 w 334174"/>
              <a:gd name="connsiteY105" fmla="*/ 5186362 h 6858000"/>
              <a:gd name="connsiteX106" fmla="*/ 278747 w 334174"/>
              <a:gd name="connsiteY106" fmla="*/ 5226050 h 6858000"/>
              <a:gd name="connsiteX107" fmla="*/ 297223 w 334174"/>
              <a:gd name="connsiteY107" fmla="*/ 5268912 h 6858000"/>
              <a:gd name="connsiteX108" fmla="*/ 312339 w 334174"/>
              <a:gd name="connsiteY108" fmla="*/ 5313362 h 6858000"/>
              <a:gd name="connsiteX109" fmla="*/ 322417 w 334174"/>
              <a:gd name="connsiteY109" fmla="*/ 5365750 h 6858000"/>
              <a:gd name="connsiteX110" fmla="*/ 332494 w 334174"/>
              <a:gd name="connsiteY110" fmla="*/ 5426075 h 6858000"/>
              <a:gd name="connsiteX111" fmla="*/ 334174 w 334174"/>
              <a:gd name="connsiteY111" fmla="*/ 5494337 h 6858000"/>
              <a:gd name="connsiteX112" fmla="*/ 332494 w 334174"/>
              <a:gd name="connsiteY112" fmla="*/ 5562600 h 6858000"/>
              <a:gd name="connsiteX113" fmla="*/ 322417 w 334174"/>
              <a:gd name="connsiteY113" fmla="*/ 5622925 h 6858000"/>
              <a:gd name="connsiteX114" fmla="*/ 312339 w 334174"/>
              <a:gd name="connsiteY114" fmla="*/ 5675312 h 6858000"/>
              <a:gd name="connsiteX115" fmla="*/ 297223 w 334174"/>
              <a:gd name="connsiteY115" fmla="*/ 5721350 h 6858000"/>
              <a:gd name="connsiteX116" fmla="*/ 278747 w 334174"/>
              <a:gd name="connsiteY116" fmla="*/ 5762625 h 6858000"/>
              <a:gd name="connsiteX117" fmla="*/ 260272 w 334174"/>
              <a:gd name="connsiteY117" fmla="*/ 5802312 h 6858000"/>
              <a:gd name="connsiteX118" fmla="*/ 240117 w 334174"/>
              <a:gd name="connsiteY118" fmla="*/ 5840412 h 6858000"/>
              <a:gd name="connsiteX119" fmla="*/ 219962 w 334174"/>
              <a:gd name="connsiteY119" fmla="*/ 5876925 h 6858000"/>
              <a:gd name="connsiteX120" fmla="*/ 199806 w 334174"/>
              <a:gd name="connsiteY120" fmla="*/ 5915025 h 6858000"/>
              <a:gd name="connsiteX121" fmla="*/ 183011 w 334174"/>
              <a:gd name="connsiteY121" fmla="*/ 5956300 h 6858000"/>
              <a:gd name="connsiteX122" fmla="*/ 167894 w 334174"/>
              <a:gd name="connsiteY122" fmla="*/ 6003925 h 6858000"/>
              <a:gd name="connsiteX123" fmla="*/ 156137 w 334174"/>
              <a:gd name="connsiteY123" fmla="*/ 6056312 h 6858000"/>
              <a:gd name="connsiteX124" fmla="*/ 147738 w 334174"/>
              <a:gd name="connsiteY124" fmla="*/ 6113462 h 6858000"/>
              <a:gd name="connsiteX125" fmla="*/ 144379 w 334174"/>
              <a:gd name="connsiteY125" fmla="*/ 6183312 h 6858000"/>
              <a:gd name="connsiteX126" fmla="*/ 147738 w 334174"/>
              <a:gd name="connsiteY126" fmla="*/ 6251575 h 6858000"/>
              <a:gd name="connsiteX127" fmla="*/ 156137 w 334174"/>
              <a:gd name="connsiteY127" fmla="*/ 6311900 h 6858000"/>
              <a:gd name="connsiteX128" fmla="*/ 167894 w 334174"/>
              <a:gd name="connsiteY128" fmla="*/ 6361112 h 6858000"/>
              <a:gd name="connsiteX129" fmla="*/ 183011 w 334174"/>
              <a:gd name="connsiteY129" fmla="*/ 6407150 h 6858000"/>
              <a:gd name="connsiteX130" fmla="*/ 199806 w 334174"/>
              <a:gd name="connsiteY130" fmla="*/ 6448425 h 6858000"/>
              <a:gd name="connsiteX131" fmla="*/ 218282 w 334174"/>
              <a:gd name="connsiteY131" fmla="*/ 6488112 h 6858000"/>
              <a:gd name="connsiteX132" fmla="*/ 236758 w 334174"/>
              <a:gd name="connsiteY132" fmla="*/ 6523037 h 6858000"/>
              <a:gd name="connsiteX133" fmla="*/ 256913 w 334174"/>
              <a:gd name="connsiteY133" fmla="*/ 6561137 h 6858000"/>
              <a:gd name="connsiteX134" fmla="*/ 277068 w 334174"/>
              <a:gd name="connsiteY134" fmla="*/ 6597650 h 6858000"/>
              <a:gd name="connsiteX135" fmla="*/ 293864 w 334174"/>
              <a:gd name="connsiteY135" fmla="*/ 6640512 h 6858000"/>
              <a:gd name="connsiteX136" fmla="*/ 310660 w 334174"/>
              <a:gd name="connsiteY136" fmla="*/ 6683375 h 6858000"/>
              <a:gd name="connsiteX137" fmla="*/ 320737 w 334174"/>
              <a:gd name="connsiteY137" fmla="*/ 6735762 h 6858000"/>
              <a:gd name="connsiteX138" fmla="*/ 329135 w 334174"/>
              <a:gd name="connsiteY138" fmla="*/ 6791325 h 6858000"/>
              <a:gd name="connsiteX139" fmla="*/ 334174 w 334174"/>
              <a:gd name="connsiteY139" fmla="*/ 6858000 h 6858000"/>
              <a:gd name="connsiteX140" fmla="*/ 189795 w 334174"/>
              <a:gd name="connsiteY140" fmla="*/ 6858000 h 6858000"/>
              <a:gd name="connsiteX141" fmla="*/ 184756 w 334174"/>
              <a:gd name="connsiteY141" fmla="*/ 6791325 h 6858000"/>
              <a:gd name="connsiteX142" fmla="*/ 176358 w 334174"/>
              <a:gd name="connsiteY142" fmla="*/ 6735762 h 6858000"/>
              <a:gd name="connsiteX143" fmla="*/ 166281 w 334174"/>
              <a:gd name="connsiteY143" fmla="*/ 6683375 h 6858000"/>
              <a:gd name="connsiteX144" fmla="*/ 149485 w 334174"/>
              <a:gd name="connsiteY144" fmla="*/ 6640512 h 6858000"/>
              <a:gd name="connsiteX145" fmla="*/ 132689 w 334174"/>
              <a:gd name="connsiteY145" fmla="*/ 6597650 h 6858000"/>
              <a:gd name="connsiteX146" fmla="*/ 112534 w 334174"/>
              <a:gd name="connsiteY146" fmla="*/ 6561137 h 6858000"/>
              <a:gd name="connsiteX147" fmla="*/ 92379 w 334174"/>
              <a:gd name="connsiteY147" fmla="*/ 6523037 h 6858000"/>
              <a:gd name="connsiteX148" fmla="*/ 73903 w 334174"/>
              <a:gd name="connsiteY148" fmla="*/ 6488112 h 6858000"/>
              <a:gd name="connsiteX149" fmla="*/ 55427 w 334174"/>
              <a:gd name="connsiteY149" fmla="*/ 6448425 h 6858000"/>
              <a:gd name="connsiteX150" fmla="*/ 38632 w 334174"/>
              <a:gd name="connsiteY150" fmla="*/ 6407150 h 6858000"/>
              <a:gd name="connsiteX151" fmla="*/ 23515 w 334174"/>
              <a:gd name="connsiteY151" fmla="*/ 6361112 h 6858000"/>
              <a:gd name="connsiteX152" fmla="*/ 11758 w 334174"/>
              <a:gd name="connsiteY152" fmla="*/ 6311900 h 6858000"/>
              <a:gd name="connsiteX153" fmla="*/ 3359 w 334174"/>
              <a:gd name="connsiteY153" fmla="*/ 6251575 h 6858000"/>
              <a:gd name="connsiteX154" fmla="*/ 0 w 334174"/>
              <a:gd name="connsiteY154" fmla="*/ 6183312 h 6858000"/>
              <a:gd name="connsiteX155" fmla="*/ 3359 w 334174"/>
              <a:gd name="connsiteY155" fmla="*/ 6113462 h 6858000"/>
              <a:gd name="connsiteX156" fmla="*/ 11758 w 334174"/>
              <a:gd name="connsiteY156" fmla="*/ 6056312 h 6858000"/>
              <a:gd name="connsiteX157" fmla="*/ 23515 w 334174"/>
              <a:gd name="connsiteY157" fmla="*/ 6003925 h 6858000"/>
              <a:gd name="connsiteX158" fmla="*/ 38632 w 334174"/>
              <a:gd name="connsiteY158" fmla="*/ 5956300 h 6858000"/>
              <a:gd name="connsiteX159" fmla="*/ 55427 w 334174"/>
              <a:gd name="connsiteY159" fmla="*/ 5915025 h 6858000"/>
              <a:gd name="connsiteX160" fmla="*/ 75583 w 334174"/>
              <a:gd name="connsiteY160" fmla="*/ 5876925 h 6858000"/>
              <a:gd name="connsiteX161" fmla="*/ 95738 w 334174"/>
              <a:gd name="connsiteY161" fmla="*/ 5840412 h 6858000"/>
              <a:gd name="connsiteX162" fmla="*/ 115893 w 334174"/>
              <a:gd name="connsiteY162" fmla="*/ 5802312 h 6858000"/>
              <a:gd name="connsiteX163" fmla="*/ 134368 w 334174"/>
              <a:gd name="connsiteY163" fmla="*/ 5762625 h 6858000"/>
              <a:gd name="connsiteX164" fmla="*/ 152844 w 334174"/>
              <a:gd name="connsiteY164" fmla="*/ 5721350 h 6858000"/>
              <a:gd name="connsiteX165" fmla="*/ 167960 w 334174"/>
              <a:gd name="connsiteY165" fmla="*/ 5675312 h 6858000"/>
              <a:gd name="connsiteX166" fmla="*/ 178038 w 334174"/>
              <a:gd name="connsiteY166" fmla="*/ 5622925 h 6858000"/>
              <a:gd name="connsiteX167" fmla="*/ 188115 w 334174"/>
              <a:gd name="connsiteY167" fmla="*/ 5562600 h 6858000"/>
              <a:gd name="connsiteX168" fmla="*/ 189795 w 334174"/>
              <a:gd name="connsiteY168" fmla="*/ 5494337 h 6858000"/>
              <a:gd name="connsiteX169" fmla="*/ 188115 w 334174"/>
              <a:gd name="connsiteY169" fmla="*/ 5426075 h 6858000"/>
              <a:gd name="connsiteX170" fmla="*/ 178038 w 334174"/>
              <a:gd name="connsiteY170" fmla="*/ 5365750 h 6858000"/>
              <a:gd name="connsiteX171" fmla="*/ 167960 w 334174"/>
              <a:gd name="connsiteY171" fmla="*/ 5313362 h 6858000"/>
              <a:gd name="connsiteX172" fmla="*/ 152844 w 334174"/>
              <a:gd name="connsiteY172" fmla="*/ 5268912 h 6858000"/>
              <a:gd name="connsiteX173" fmla="*/ 134368 w 334174"/>
              <a:gd name="connsiteY173" fmla="*/ 5226050 h 6858000"/>
              <a:gd name="connsiteX174" fmla="*/ 115893 w 334174"/>
              <a:gd name="connsiteY174" fmla="*/ 5186362 h 6858000"/>
              <a:gd name="connsiteX175" fmla="*/ 95738 w 334174"/>
              <a:gd name="connsiteY175" fmla="*/ 5149850 h 6858000"/>
              <a:gd name="connsiteX176" fmla="*/ 75583 w 334174"/>
              <a:gd name="connsiteY176" fmla="*/ 5114925 h 6858000"/>
              <a:gd name="connsiteX177" fmla="*/ 55427 w 334174"/>
              <a:gd name="connsiteY177" fmla="*/ 5075237 h 6858000"/>
              <a:gd name="connsiteX178" fmla="*/ 38632 w 334174"/>
              <a:gd name="connsiteY178" fmla="*/ 5033962 h 6858000"/>
              <a:gd name="connsiteX179" fmla="*/ 23515 w 334174"/>
              <a:gd name="connsiteY179" fmla="*/ 4987925 h 6858000"/>
              <a:gd name="connsiteX180" fmla="*/ 11758 w 334174"/>
              <a:gd name="connsiteY180" fmla="*/ 4935537 h 6858000"/>
              <a:gd name="connsiteX181" fmla="*/ 3359 w 334174"/>
              <a:gd name="connsiteY181" fmla="*/ 4875212 h 6858000"/>
              <a:gd name="connsiteX182" fmla="*/ 0 w 334174"/>
              <a:gd name="connsiteY182" fmla="*/ 4806950 h 6858000"/>
              <a:gd name="connsiteX183" fmla="*/ 3359 w 334174"/>
              <a:gd name="connsiteY183" fmla="*/ 4738687 h 6858000"/>
              <a:gd name="connsiteX184" fmla="*/ 11758 w 334174"/>
              <a:gd name="connsiteY184" fmla="*/ 4678362 h 6858000"/>
              <a:gd name="connsiteX185" fmla="*/ 23515 w 334174"/>
              <a:gd name="connsiteY185" fmla="*/ 4625975 h 6858000"/>
              <a:gd name="connsiteX186" fmla="*/ 38632 w 334174"/>
              <a:gd name="connsiteY186" fmla="*/ 4579937 h 6858000"/>
              <a:gd name="connsiteX187" fmla="*/ 55427 w 334174"/>
              <a:gd name="connsiteY187" fmla="*/ 4537075 h 6858000"/>
              <a:gd name="connsiteX188" fmla="*/ 75583 w 334174"/>
              <a:gd name="connsiteY188" fmla="*/ 4498975 h 6858000"/>
              <a:gd name="connsiteX189" fmla="*/ 115893 w 334174"/>
              <a:gd name="connsiteY189" fmla="*/ 4424362 h 6858000"/>
              <a:gd name="connsiteX190" fmla="*/ 134368 w 334174"/>
              <a:gd name="connsiteY190" fmla="*/ 4386262 h 6858000"/>
              <a:gd name="connsiteX191" fmla="*/ 152844 w 334174"/>
              <a:gd name="connsiteY191" fmla="*/ 4343400 h 6858000"/>
              <a:gd name="connsiteX192" fmla="*/ 167960 w 334174"/>
              <a:gd name="connsiteY192" fmla="*/ 4297362 h 6858000"/>
              <a:gd name="connsiteX193" fmla="*/ 178038 w 334174"/>
              <a:gd name="connsiteY193" fmla="*/ 4244975 h 6858000"/>
              <a:gd name="connsiteX194" fmla="*/ 188115 w 334174"/>
              <a:gd name="connsiteY194" fmla="*/ 4186237 h 6858000"/>
              <a:gd name="connsiteX195" fmla="*/ 189795 w 334174"/>
              <a:gd name="connsiteY195" fmla="*/ 4116387 h 6858000"/>
              <a:gd name="connsiteX196" fmla="*/ 188115 w 334174"/>
              <a:gd name="connsiteY196" fmla="*/ 4048125 h 6858000"/>
              <a:gd name="connsiteX197" fmla="*/ 178038 w 334174"/>
              <a:gd name="connsiteY197" fmla="*/ 3987800 h 6858000"/>
              <a:gd name="connsiteX198" fmla="*/ 167960 w 334174"/>
              <a:gd name="connsiteY198" fmla="*/ 3935412 h 6858000"/>
              <a:gd name="connsiteX199" fmla="*/ 152844 w 334174"/>
              <a:gd name="connsiteY199" fmla="*/ 3890962 h 6858000"/>
              <a:gd name="connsiteX200" fmla="*/ 134368 w 334174"/>
              <a:gd name="connsiteY200" fmla="*/ 3848100 h 6858000"/>
              <a:gd name="connsiteX201" fmla="*/ 115893 w 334174"/>
              <a:gd name="connsiteY201" fmla="*/ 3811587 h 6858000"/>
              <a:gd name="connsiteX202" fmla="*/ 75583 w 334174"/>
              <a:gd name="connsiteY202" fmla="*/ 3736975 h 6858000"/>
              <a:gd name="connsiteX203" fmla="*/ 55427 w 334174"/>
              <a:gd name="connsiteY203" fmla="*/ 3697287 h 6858000"/>
              <a:gd name="connsiteX204" fmla="*/ 38632 w 334174"/>
              <a:gd name="connsiteY204" fmla="*/ 3656012 h 6858000"/>
              <a:gd name="connsiteX205" fmla="*/ 23515 w 334174"/>
              <a:gd name="connsiteY205" fmla="*/ 3609975 h 6858000"/>
              <a:gd name="connsiteX206" fmla="*/ 11758 w 334174"/>
              <a:gd name="connsiteY206" fmla="*/ 3557587 h 6858000"/>
              <a:gd name="connsiteX207" fmla="*/ 3359 w 334174"/>
              <a:gd name="connsiteY207" fmla="*/ 3497262 h 6858000"/>
              <a:gd name="connsiteX208" fmla="*/ 0 w 334174"/>
              <a:gd name="connsiteY208" fmla="*/ 3427412 h 6858000"/>
              <a:gd name="connsiteX209" fmla="*/ 3359 w 334174"/>
              <a:gd name="connsiteY209" fmla="*/ 3360737 h 6858000"/>
              <a:gd name="connsiteX210" fmla="*/ 11758 w 334174"/>
              <a:gd name="connsiteY210" fmla="*/ 3300412 h 6858000"/>
              <a:gd name="connsiteX211" fmla="*/ 23515 w 334174"/>
              <a:gd name="connsiteY211" fmla="*/ 3248025 h 6858000"/>
              <a:gd name="connsiteX212" fmla="*/ 38632 w 334174"/>
              <a:gd name="connsiteY212" fmla="*/ 3201987 h 6858000"/>
              <a:gd name="connsiteX213" fmla="*/ 55427 w 334174"/>
              <a:gd name="connsiteY213" fmla="*/ 3160712 h 6858000"/>
              <a:gd name="connsiteX214" fmla="*/ 75583 w 334174"/>
              <a:gd name="connsiteY214" fmla="*/ 3121025 h 6858000"/>
              <a:gd name="connsiteX215" fmla="*/ 95738 w 334174"/>
              <a:gd name="connsiteY215" fmla="*/ 3084512 h 6858000"/>
              <a:gd name="connsiteX216" fmla="*/ 115893 w 334174"/>
              <a:gd name="connsiteY216" fmla="*/ 3046412 h 6858000"/>
              <a:gd name="connsiteX217" fmla="*/ 134368 w 334174"/>
              <a:gd name="connsiteY217" fmla="*/ 3009900 h 6858000"/>
              <a:gd name="connsiteX218" fmla="*/ 152844 w 334174"/>
              <a:gd name="connsiteY218" fmla="*/ 2967037 h 6858000"/>
              <a:gd name="connsiteX219" fmla="*/ 167960 w 334174"/>
              <a:gd name="connsiteY219" fmla="*/ 2922587 h 6858000"/>
              <a:gd name="connsiteX220" fmla="*/ 178038 w 334174"/>
              <a:gd name="connsiteY220" fmla="*/ 2868612 h 6858000"/>
              <a:gd name="connsiteX221" fmla="*/ 188115 w 334174"/>
              <a:gd name="connsiteY221" fmla="*/ 2809875 h 6858000"/>
              <a:gd name="connsiteX222" fmla="*/ 189795 w 334174"/>
              <a:gd name="connsiteY222" fmla="*/ 2741612 h 6858000"/>
              <a:gd name="connsiteX223" fmla="*/ 188115 w 334174"/>
              <a:gd name="connsiteY223" fmla="*/ 2671762 h 6858000"/>
              <a:gd name="connsiteX224" fmla="*/ 178038 w 334174"/>
              <a:gd name="connsiteY224" fmla="*/ 2613025 h 6858000"/>
              <a:gd name="connsiteX225" fmla="*/ 167960 w 334174"/>
              <a:gd name="connsiteY225" fmla="*/ 2560637 h 6858000"/>
              <a:gd name="connsiteX226" fmla="*/ 152844 w 334174"/>
              <a:gd name="connsiteY226" fmla="*/ 2513012 h 6858000"/>
              <a:gd name="connsiteX227" fmla="*/ 134368 w 334174"/>
              <a:gd name="connsiteY227" fmla="*/ 2471737 h 6858000"/>
              <a:gd name="connsiteX228" fmla="*/ 115893 w 334174"/>
              <a:gd name="connsiteY228" fmla="*/ 2433637 h 6858000"/>
              <a:gd name="connsiteX229" fmla="*/ 95738 w 334174"/>
              <a:gd name="connsiteY229" fmla="*/ 2395537 h 6858000"/>
              <a:gd name="connsiteX230" fmla="*/ 75583 w 334174"/>
              <a:gd name="connsiteY230" fmla="*/ 2359025 h 6858000"/>
              <a:gd name="connsiteX231" fmla="*/ 55427 w 334174"/>
              <a:gd name="connsiteY231" fmla="*/ 2319337 h 6858000"/>
              <a:gd name="connsiteX232" fmla="*/ 38632 w 334174"/>
              <a:gd name="connsiteY232" fmla="*/ 2278062 h 6858000"/>
              <a:gd name="connsiteX233" fmla="*/ 23515 w 334174"/>
              <a:gd name="connsiteY233" fmla="*/ 2232025 h 6858000"/>
              <a:gd name="connsiteX234" fmla="*/ 11758 w 334174"/>
              <a:gd name="connsiteY234" fmla="*/ 2179637 h 6858000"/>
              <a:gd name="connsiteX235" fmla="*/ 3359 w 334174"/>
              <a:gd name="connsiteY235" fmla="*/ 2119312 h 6858000"/>
              <a:gd name="connsiteX236" fmla="*/ 0 w 334174"/>
              <a:gd name="connsiteY236" fmla="*/ 2051050 h 6858000"/>
              <a:gd name="connsiteX237" fmla="*/ 3359 w 334174"/>
              <a:gd name="connsiteY237" fmla="*/ 1982787 h 6858000"/>
              <a:gd name="connsiteX238" fmla="*/ 11758 w 334174"/>
              <a:gd name="connsiteY238" fmla="*/ 1922462 h 6858000"/>
              <a:gd name="connsiteX239" fmla="*/ 23515 w 334174"/>
              <a:gd name="connsiteY239" fmla="*/ 1870075 h 6858000"/>
              <a:gd name="connsiteX240" fmla="*/ 38632 w 334174"/>
              <a:gd name="connsiteY240" fmla="*/ 1824037 h 6858000"/>
              <a:gd name="connsiteX241" fmla="*/ 55427 w 334174"/>
              <a:gd name="connsiteY241" fmla="*/ 1782762 h 6858000"/>
              <a:gd name="connsiteX242" fmla="*/ 75583 w 334174"/>
              <a:gd name="connsiteY242" fmla="*/ 1743075 h 6858000"/>
              <a:gd name="connsiteX243" fmla="*/ 95738 w 334174"/>
              <a:gd name="connsiteY243" fmla="*/ 1708150 h 6858000"/>
              <a:gd name="connsiteX244" fmla="*/ 115893 w 334174"/>
              <a:gd name="connsiteY244" fmla="*/ 1671637 h 6858000"/>
              <a:gd name="connsiteX245" fmla="*/ 134368 w 334174"/>
              <a:gd name="connsiteY245" fmla="*/ 1631950 h 6858000"/>
              <a:gd name="connsiteX246" fmla="*/ 152844 w 334174"/>
              <a:gd name="connsiteY246" fmla="*/ 1589087 h 6858000"/>
              <a:gd name="connsiteX247" fmla="*/ 167960 w 334174"/>
              <a:gd name="connsiteY247" fmla="*/ 1544637 h 6858000"/>
              <a:gd name="connsiteX248" fmla="*/ 178038 w 334174"/>
              <a:gd name="connsiteY248" fmla="*/ 1492250 h 6858000"/>
              <a:gd name="connsiteX249" fmla="*/ 188115 w 334174"/>
              <a:gd name="connsiteY249" fmla="*/ 1431925 h 6858000"/>
              <a:gd name="connsiteX250" fmla="*/ 189795 w 334174"/>
              <a:gd name="connsiteY250" fmla="*/ 1363662 h 6858000"/>
              <a:gd name="connsiteX251" fmla="*/ 188115 w 334174"/>
              <a:gd name="connsiteY251" fmla="*/ 1295400 h 6858000"/>
              <a:gd name="connsiteX252" fmla="*/ 178038 w 334174"/>
              <a:gd name="connsiteY252" fmla="*/ 1235075 h 6858000"/>
              <a:gd name="connsiteX253" fmla="*/ 167960 w 334174"/>
              <a:gd name="connsiteY253" fmla="*/ 1182687 h 6858000"/>
              <a:gd name="connsiteX254" fmla="*/ 152844 w 334174"/>
              <a:gd name="connsiteY254" fmla="*/ 1136650 h 6858000"/>
              <a:gd name="connsiteX255" fmla="*/ 134368 w 334174"/>
              <a:gd name="connsiteY255" fmla="*/ 1095375 h 6858000"/>
              <a:gd name="connsiteX256" fmla="*/ 115893 w 334174"/>
              <a:gd name="connsiteY256" fmla="*/ 1055687 h 6858000"/>
              <a:gd name="connsiteX257" fmla="*/ 95738 w 334174"/>
              <a:gd name="connsiteY257" fmla="*/ 1017587 h 6858000"/>
              <a:gd name="connsiteX258" fmla="*/ 75583 w 334174"/>
              <a:gd name="connsiteY258" fmla="*/ 981075 h 6858000"/>
              <a:gd name="connsiteX259" fmla="*/ 55427 w 334174"/>
              <a:gd name="connsiteY259" fmla="*/ 942975 h 6858000"/>
              <a:gd name="connsiteX260" fmla="*/ 38632 w 334174"/>
              <a:gd name="connsiteY260" fmla="*/ 901700 h 6858000"/>
              <a:gd name="connsiteX261" fmla="*/ 23515 w 334174"/>
              <a:gd name="connsiteY261" fmla="*/ 854075 h 6858000"/>
              <a:gd name="connsiteX262" fmla="*/ 11758 w 334174"/>
              <a:gd name="connsiteY262" fmla="*/ 801687 h 6858000"/>
              <a:gd name="connsiteX263" fmla="*/ 3359 w 334174"/>
              <a:gd name="connsiteY263" fmla="*/ 744537 h 6858000"/>
              <a:gd name="connsiteX264" fmla="*/ 0 w 334174"/>
              <a:gd name="connsiteY264" fmla="*/ 673100 h 6858000"/>
              <a:gd name="connsiteX265" fmla="*/ 3359 w 334174"/>
              <a:gd name="connsiteY265" fmla="*/ 606425 h 6858000"/>
              <a:gd name="connsiteX266" fmla="*/ 11758 w 334174"/>
              <a:gd name="connsiteY266" fmla="*/ 546100 h 6858000"/>
              <a:gd name="connsiteX267" fmla="*/ 23515 w 334174"/>
              <a:gd name="connsiteY267" fmla="*/ 496887 h 6858000"/>
              <a:gd name="connsiteX268" fmla="*/ 38632 w 334174"/>
              <a:gd name="connsiteY268" fmla="*/ 450850 h 6858000"/>
              <a:gd name="connsiteX269" fmla="*/ 55427 w 334174"/>
              <a:gd name="connsiteY269" fmla="*/ 409575 h 6858000"/>
              <a:gd name="connsiteX270" fmla="*/ 73903 w 334174"/>
              <a:gd name="connsiteY270" fmla="*/ 369887 h 6858000"/>
              <a:gd name="connsiteX271" fmla="*/ 92379 w 334174"/>
              <a:gd name="connsiteY271" fmla="*/ 334962 h 6858000"/>
              <a:gd name="connsiteX272" fmla="*/ 112534 w 334174"/>
              <a:gd name="connsiteY272" fmla="*/ 296862 h 6858000"/>
              <a:gd name="connsiteX273" fmla="*/ 132689 w 334174"/>
              <a:gd name="connsiteY273" fmla="*/ 260350 h 6858000"/>
              <a:gd name="connsiteX274" fmla="*/ 149485 w 334174"/>
              <a:gd name="connsiteY274" fmla="*/ 217487 h 6858000"/>
              <a:gd name="connsiteX275" fmla="*/ 166281 w 334174"/>
              <a:gd name="connsiteY275" fmla="*/ 174625 h 6858000"/>
              <a:gd name="connsiteX276" fmla="*/ 176358 w 334174"/>
              <a:gd name="connsiteY276" fmla="*/ 122237 h 6858000"/>
              <a:gd name="connsiteX277" fmla="*/ 184756 w 334174"/>
              <a:gd name="connsiteY277" fmla="*/ 66675 h 6858000"/>
              <a:gd name="connsiteX278" fmla="*/ 189795 w 334174"/>
              <a:gd name="connsiteY27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34174" h="6858000">
                <a:moveTo>
                  <a:pt x="189795" y="0"/>
                </a:moveTo>
                <a:lnTo>
                  <a:pt x="334174" y="0"/>
                </a:lnTo>
                <a:lnTo>
                  <a:pt x="329135" y="66675"/>
                </a:lnTo>
                <a:lnTo>
                  <a:pt x="320737" y="122237"/>
                </a:lnTo>
                <a:lnTo>
                  <a:pt x="310660" y="174625"/>
                </a:lnTo>
                <a:lnTo>
                  <a:pt x="293864" y="217487"/>
                </a:lnTo>
                <a:lnTo>
                  <a:pt x="277068" y="260350"/>
                </a:lnTo>
                <a:lnTo>
                  <a:pt x="256913" y="296862"/>
                </a:lnTo>
                <a:lnTo>
                  <a:pt x="236758" y="334962"/>
                </a:lnTo>
                <a:lnTo>
                  <a:pt x="218282" y="369887"/>
                </a:lnTo>
                <a:lnTo>
                  <a:pt x="199806" y="409575"/>
                </a:lnTo>
                <a:lnTo>
                  <a:pt x="183011" y="450850"/>
                </a:lnTo>
                <a:lnTo>
                  <a:pt x="167894" y="496887"/>
                </a:lnTo>
                <a:lnTo>
                  <a:pt x="156137" y="546100"/>
                </a:lnTo>
                <a:lnTo>
                  <a:pt x="147738" y="606425"/>
                </a:lnTo>
                <a:lnTo>
                  <a:pt x="144379" y="673100"/>
                </a:lnTo>
                <a:lnTo>
                  <a:pt x="147738" y="744537"/>
                </a:lnTo>
                <a:lnTo>
                  <a:pt x="156137" y="801687"/>
                </a:lnTo>
                <a:lnTo>
                  <a:pt x="167894" y="854075"/>
                </a:lnTo>
                <a:lnTo>
                  <a:pt x="183011" y="901700"/>
                </a:lnTo>
                <a:lnTo>
                  <a:pt x="199806" y="942975"/>
                </a:lnTo>
                <a:lnTo>
                  <a:pt x="219962" y="981075"/>
                </a:lnTo>
                <a:lnTo>
                  <a:pt x="240117" y="1017587"/>
                </a:lnTo>
                <a:lnTo>
                  <a:pt x="260272" y="1055687"/>
                </a:lnTo>
                <a:lnTo>
                  <a:pt x="278747" y="1095375"/>
                </a:lnTo>
                <a:lnTo>
                  <a:pt x="297223" y="1136650"/>
                </a:lnTo>
                <a:lnTo>
                  <a:pt x="312339" y="1182687"/>
                </a:lnTo>
                <a:lnTo>
                  <a:pt x="322417" y="1235075"/>
                </a:lnTo>
                <a:lnTo>
                  <a:pt x="332494" y="1295400"/>
                </a:lnTo>
                <a:lnTo>
                  <a:pt x="334174" y="1363662"/>
                </a:lnTo>
                <a:lnTo>
                  <a:pt x="332494" y="1431925"/>
                </a:lnTo>
                <a:lnTo>
                  <a:pt x="322417" y="1492250"/>
                </a:lnTo>
                <a:lnTo>
                  <a:pt x="312339" y="1544637"/>
                </a:lnTo>
                <a:lnTo>
                  <a:pt x="297223" y="1589087"/>
                </a:lnTo>
                <a:lnTo>
                  <a:pt x="278747" y="1631950"/>
                </a:lnTo>
                <a:lnTo>
                  <a:pt x="260272" y="1671637"/>
                </a:lnTo>
                <a:lnTo>
                  <a:pt x="240117" y="1708150"/>
                </a:lnTo>
                <a:lnTo>
                  <a:pt x="219962" y="1743075"/>
                </a:lnTo>
                <a:lnTo>
                  <a:pt x="199806" y="1782762"/>
                </a:lnTo>
                <a:lnTo>
                  <a:pt x="183011" y="1824037"/>
                </a:lnTo>
                <a:lnTo>
                  <a:pt x="167894" y="1870075"/>
                </a:lnTo>
                <a:lnTo>
                  <a:pt x="156137" y="1922462"/>
                </a:lnTo>
                <a:lnTo>
                  <a:pt x="147738" y="1982787"/>
                </a:lnTo>
                <a:lnTo>
                  <a:pt x="144379" y="2051050"/>
                </a:lnTo>
                <a:lnTo>
                  <a:pt x="147738" y="2119312"/>
                </a:lnTo>
                <a:lnTo>
                  <a:pt x="156137" y="2179637"/>
                </a:lnTo>
                <a:lnTo>
                  <a:pt x="167894" y="2232025"/>
                </a:lnTo>
                <a:lnTo>
                  <a:pt x="183011" y="2278062"/>
                </a:lnTo>
                <a:lnTo>
                  <a:pt x="199806" y="2319337"/>
                </a:lnTo>
                <a:lnTo>
                  <a:pt x="219962" y="2359025"/>
                </a:lnTo>
                <a:lnTo>
                  <a:pt x="240117" y="2395537"/>
                </a:lnTo>
                <a:lnTo>
                  <a:pt x="260272" y="2433637"/>
                </a:lnTo>
                <a:lnTo>
                  <a:pt x="278747" y="2471737"/>
                </a:lnTo>
                <a:lnTo>
                  <a:pt x="297223" y="2513012"/>
                </a:lnTo>
                <a:lnTo>
                  <a:pt x="312339" y="2560637"/>
                </a:lnTo>
                <a:lnTo>
                  <a:pt x="322417" y="2613025"/>
                </a:lnTo>
                <a:lnTo>
                  <a:pt x="332494" y="2671762"/>
                </a:lnTo>
                <a:lnTo>
                  <a:pt x="334174" y="2741612"/>
                </a:lnTo>
                <a:lnTo>
                  <a:pt x="332494" y="2809875"/>
                </a:lnTo>
                <a:lnTo>
                  <a:pt x="322417" y="2868612"/>
                </a:lnTo>
                <a:lnTo>
                  <a:pt x="312339" y="2922587"/>
                </a:lnTo>
                <a:lnTo>
                  <a:pt x="297223" y="2967037"/>
                </a:lnTo>
                <a:lnTo>
                  <a:pt x="278747" y="3009900"/>
                </a:lnTo>
                <a:lnTo>
                  <a:pt x="260272" y="3046412"/>
                </a:lnTo>
                <a:lnTo>
                  <a:pt x="240117" y="3084512"/>
                </a:lnTo>
                <a:lnTo>
                  <a:pt x="219962" y="3121025"/>
                </a:lnTo>
                <a:lnTo>
                  <a:pt x="199806" y="3160712"/>
                </a:lnTo>
                <a:lnTo>
                  <a:pt x="183011" y="3201987"/>
                </a:lnTo>
                <a:lnTo>
                  <a:pt x="167894" y="3248025"/>
                </a:lnTo>
                <a:lnTo>
                  <a:pt x="156137" y="3300412"/>
                </a:lnTo>
                <a:lnTo>
                  <a:pt x="147738" y="3360737"/>
                </a:lnTo>
                <a:lnTo>
                  <a:pt x="144379" y="3427412"/>
                </a:lnTo>
                <a:lnTo>
                  <a:pt x="147738" y="3497262"/>
                </a:lnTo>
                <a:lnTo>
                  <a:pt x="156137" y="3557587"/>
                </a:lnTo>
                <a:lnTo>
                  <a:pt x="167894" y="3609975"/>
                </a:lnTo>
                <a:lnTo>
                  <a:pt x="183011" y="3656012"/>
                </a:lnTo>
                <a:lnTo>
                  <a:pt x="199806" y="3697287"/>
                </a:lnTo>
                <a:lnTo>
                  <a:pt x="219962" y="3736975"/>
                </a:lnTo>
                <a:lnTo>
                  <a:pt x="260272" y="3811587"/>
                </a:lnTo>
                <a:lnTo>
                  <a:pt x="278747" y="3848100"/>
                </a:lnTo>
                <a:lnTo>
                  <a:pt x="297223" y="3890962"/>
                </a:lnTo>
                <a:lnTo>
                  <a:pt x="312339" y="3935412"/>
                </a:lnTo>
                <a:lnTo>
                  <a:pt x="322417" y="3987800"/>
                </a:lnTo>
                <a:lnTo>
                  <a:pt x="332494" y="4048125"/>
                </a:lnTo>
                <a:lnTo>
                  <a:pt x="334174" y="4116387"/>
                </a:lnTo>
                <a:lnTo>
                  <a:pt x="332494" y="4186237"/>
                </a:lnTo>
                <a:lnTo>
                  <a:pt x="322417" y="4244975"/>
                </a:lnTo>
                <a:lnTo>
                  <a:pt x="312339" y="4297362"/>
                </a:lnTo>
                <a:lnTo>
                  <a:pt x="297223" y="4343400"/>
                </a:lnTo>
                <a:lnTo>
                  <a:pt x="278747" y="4386262"/>
                </a:lnTo>
                <a:lnTo>
                  <a:pt x="260272" y="4424362"/>
                </a:lnTo>
                <a:lnTo>
                  <a:pt x="219962" y="4498975"/>
                </a:lnTo>
                <a:lnTo>
                  <a:pt x="199806" y="4537075"/>
                </a:lnTo>
                <a:lnTo>
                  <a:pt x="183011" y="4579937"/>
                </a:lnTo>
                <a:lnTo>
                  <a:pt x="167894" y="4625975"/>
                </a:lnTo>
                <a:lnTo>
                  <a:pt x="156137" y="4678362"/>
                </a:lnTo>
                <a:lnTo>
                  <a:pt x="147738" y="4738687"/>
                </a:lnTo>
                <a:lnTo>
                  <a:pt x="144379" y="4806950"/>
                </a:lnTo>
                <a:lnTo>
                  <a:pt x="147738" y="4875212"/>
                </a:lnTo>
                <a:lnTo>
                  <a:pt x="156137" y="4935537"/>
                </a:lnTo>
                <a:lnTo>
                  <a:pt x="167894" y="4987925"/>
                </a:lnTo>
                <a:lnTo>
                  <a:pt x="183011" y="5033962"/>
                </a:lnTo>
                <a:lnTo>
                  <a:pt x="199806" y="5075237"/>
                </a:lnTo>
                <a:lnTo>
                  <a:pt x="219962" y="5114925"/>
                </a:lnTo>
                <a:lnTo>
                  <a:pt x="240117" y="5149850"/>
                </a:lnTo>
                <a:lnTo>
                  <a:pt x="260272" y="5186362"/>
                </a:lnTo>
                <a:lnTo>
                  <a:pt x="278747" y="5226050"/>
                </a:lnTo>
                <a:lnTo>
                  <a:pt x="297223" y="5268912"/>
                </a:lnTo>
                <a:lnTo>
                  <a:pt x="312339" y="5313362"/>
                </a:lnTo>
                <a:lnTo>
                  <a:pt x="322417" y="5365750"/>
                </a:lnTo>
                <a:lnTo>
                  <a:pt x="332494" y="5426075"/>
                </a:lnTo>
                <a:lnTo>
                  <a:pt x="334174" y="5494337"/>
                </a:lnTo>
                <a:lnTo>
                  <a:pt x="332494" y="5562600"/>
                </a:lnTo>
                <a:lnTo>
                  <a:pt x="322417" y="5622925"/>
                </a:lnTo>
                <a:lnTo>
                  <a:pt x="312339" y="5675312"/>
                </a:lnTo>
                <a:lnTo>
                  <a:pt x="297223" y="5721350"/>
                </a:lnTo>
                <a:lnTo>
                  <a:pt x="278747" y="5762625"/>
                </a:lnTo>
                <a:lnTo>
                  <a:pt x="260272" y="5802312"/>
                </a:lnTo>
                <a:lnTo>
                  <a:pt x="240117" y="5840412"/>
                </a:lnTo>
                <a:lnTo>
                  <a:pt x="219962" y="5876925"/>
                </a:lnTo>
                <a:lnTo>
                  <a:pt x="199806" y="5915025"/>
                </a:lnTo>
                <a:lnTo>
                  <a:pt x="183011" y="5956300"/>
                </a:lnTo>
                <a:lnTo>
                  <a:pt x="167894" y="6003925"/>
                </a:lnTo>
                <a:lnTo>
                  <a:pt x="156137" y="6056312"/>
                </a:lnTo>
                <a:lnTo>
                  <a:pt x="147738" y="6113462"/>
                </a:lnTo>
                <a:lnTo>
                  <a:pt x="144379" y="6183312"/>
                </a:lnTo>
                <a:lnTo>
                  <a:pt x="147738" y="6251575"/>
                </a:lnTo>
                <a:lnTo>
                  <a:pt x="156137" y="6311900"/>
                </a:lnTo>
                <a:lnTo>
                  <a:pt x="167894" y="6361112"/>
                </a:lnTo>
                <a:lnTo>
                  <a:pt x="183011" y="6407150"/>
                </a:lnTo>
                <a:lnTo>
                  <a:pt x="199806" y="6448425"/>
                </a:lnTo>
                <a:lnTo>
                  <a:pt x="218282" y="6488112"/>
                </a:lnTo>
                <a:lnTo>
                  <a:pt x="236758" y="6523037"/>
                </a:lnTo>
                <a:lnTo>
                  <a:pt x="256913" y="6561137"/>
                </a:lnTo>
                <a:lnTo>
                  <a:pt x="277068" y="6597650"/>
                </a:lnTo>
                <a:lnTo>
                  <a:pt x="293864" y="6640512"/>
                </a:lnTo>
                <a:lnTo>
                  <a:pt x="310660" y="6683375"/>
                </a:lnTo>
                <a:lnTo>
                  <a:pt x="320737" y="6735762"/>
                </a:lnTo>
                <a:lnTo>
                  <a:pt x="329135" y="6791325"/>
                </a:lnTo>
                <a:lnTo>
                  <a:pt x="334174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0348" y="5886797"/>
            <a:ext cx="4910677" cy="64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1397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4620" algn="l"/>
              </a:tabLst>
            </a:pP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Creado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por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el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Yale Child Study Center</a:t>
            </a:r>
            <a:endParaRPr lang="en-US" sz="20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66760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0" y="5315250"/>
            <a:ext cx="10581391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tuvo pensamientos o imágenes perturbadoras sobre la experiencia que le vinieron a la cabeza cuando no quería que lo hicieran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5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2.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 </a:t>
            </a:r>
            <a:br>
              <a:rPr lang="en-US" sz="4000" dirty="0"/>
            </a:br>
            <a:r>
              <a:rPr lang="es-ES" sz="4000" dirty="0"/>
              <a:t>¿Tuvo su hijo/a pesadillas o malos sueños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37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4264090"/>
            <a:ext cx="10341854" cy="221036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3. En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el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último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mes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: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</a:br>
            <a:r>
              <a:rPr lang="es-E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¿Su hijo/a actuó o sintió como si la experiencia se repitiera (por ejemplo, vio o escuchó algo o sintió como si estuviera allí de nuevo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)?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83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356538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4.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se sintió molesto/a cuando le recordaron lo sucedido (por ejemplo, asustado/a, enfadado/a, triste, culpable o confundido/a</a:t>
            </a:r>
            <a:r>
              <a:rPr lang="en-US" sz="40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3074C-C820-40A5-AFA3-808ABDD4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0" y="1266022"/>
            <a:ext cx="428651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5. </a:t>
            </a:r>
            <a:r>
              <a:rPr lang="es-ES" sz="4800" dirty="0"/>
              <a:t>¿Ha sufrido </a:t>
            </a:r>
            <a:r>
              <a:rPr lang="es-ES" sz="4800"/>
              <a:t>su hijo/</a:t>
            </a:r>
            <a:r>
              <a:rPr lang="es-ES" sz="4800" dirty="0" err="1"/>
              <a:t>a</a:t>
            </a:r>
            <a:r>
              <a:rPr lang="es-ES" sz="4800" dirty="0"/>
              <a:t> la muerte de alguien cercano</a:t>
            </a:r>
            <a:r>
              <a:rPr lang="en-US" sz="4800" dirty="0"/>
              <a:t>?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7F2AA-7994-4F5C-B7C9-FAEE21BD5471}"/>
              </a:ext>
            </a:extLst>
          </p:cNvPr>
          <p:cNvGraphicFramePr>
            <a:graphicFrameLocks noGrp="1"/>
          </p:cNvGraphicFramePr>
          <p:nvPr/>
        </p:nvGraphicFramePr>
        <p:xfrm>
          <a:off x="7309127" y="2868089"/>
          <a:ext cx="2619293" cy="9705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402515">
                  <a:extLst>
                    <a:ext uri="{9D8B030D-6E8A-4147-A177-3AD203B41FA5}">
                      <a16:colId xmlns:a16="http://schemas.microsoft.com/office/drawing/2014/main" val="1018322886"/>
                    </a:ext>
                  </a:extLst>
                </a:gridCol>
                <a:gridCol w="1216778">
                  <a:extLst>
                    <a:ext uri="{9D8B030D-6E8A-4147-A177-3AD203B41FA5}">
                      <a16:colId xmlns:a16="http://schemas.microsoft.com/office/drawing/2014/main" val="1308324453"/>
                    </a:ext>
                  </a:extLst>
                </a:gridCol>
              </a:tblGrid>
              <a:tr h="970570"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 err="1">
                          <a:solidFill>
                            <a:schemeClr val="bg1"/>
                          </a:solidFill>
                        </a:rPr>
                        <a:t>Sí</a:t>
                      </a:r>
                      <a:endParaRPr lang="en-US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0" cap="none" spc="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280198" marR="215537" marT="215537" marB="2155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72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4217437"/>
            <a:ext cx="10136422" cy="2257013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5.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sintió algo en el cuerpo cuando le recordaron lo sucedido (por ejemplo, sudó, el corazón le latió deprisa</a:t>
            </a:r>
            <a:r>
              <a:rPr lang="en-US" sz="40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49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6.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intentó no pensar, hablar o tener sentimientos sobre la experiencia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074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7.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intentó evitar actividades, personas o lugares que le recordaran lo sucedido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36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8.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¿A su hijo/a le cuesta recordar alguna parte importante de la experiencia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64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171" y="5468747"/>
            <a:ext cx="10478276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/>
              <a:t>9. En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último</a:t>
            </a:r>
            <a:r>
              <a:rPr lang="en-US" sz="3600" dirty="0"/>
              <a:t> </a:t>
            </a:r>
            <a:r>
              <a:rPr lang="en-US" sz="3600" dirty="0" err="1"/>
              <a:t>mes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s-ES" sz="3600" dirty="0"/>
              <a:t>¿Su hijo/a tenía malos pensamientos sobre sí mismo/a, sobre los demás o sobre el mundo (por ejemplo, "No puedo hacer nada bien", "Todas las personas son malas", "El mundo da miedo")?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278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10.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¿Sintió su hijo/a que lo ocurrido era culpa suya (por ejemplo, "debería haberlo sabido")?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5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0" y="5315250"/>
            <a:ext cx="10371529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11.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tuvo fuertes sentimientos perturbadores como miedo, ira, culpa o vergüenza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901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12.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¿Su hijo/a tiene mucho menos interés en hacer cosas que antes le gustaban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75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13.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¿Le costaba a su hijo/a sentirse cerca de la gente? ¿Sentía que no quería estar con otras personas</a:t>
            </a:r>
            <a:r>
              <a:rPr lang="en-US" sz="4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51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24A8-0BE0-4E76-916C-5C9A30FD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5315250"/>
            <a:ext cx="10136422" cy="11592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14. En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último</a:t>
            </a:r>
            <a:r>
              <a:rPr lang="en-US" sz="4000" dirty="0"/>
              <a:t> </a:t>
            </a:r>
            <a:r>
              <a:rPr lang="en-US" sz="4000" dirty="0" err="1"/>
              <a:t>mes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s-ES" sz="4000" dirty="0"/>
              <a:t>¿Le costaba a su hijo/a tener buenos sentimientos (como felicidad o amor</a:t>
            </a:r>
            <a:r>
              <a:rPr lang="en-US" sz="4000" dirty="0"/>
              <a:t>)?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1" y="809653"/>
            <a:ext cx="10136422" cy="32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0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OPS">
      <a:dk1>
        <a:srgbClr val="222A35"/>
      </a:dk1>
      <a:lt1>
        <a:sysClr val="window" lastClr="FFFFFF"/>
      </a:lt1>
      <a:dk2>
        <a:srgbClr val="525252"/>
      </a:dk2>
      <a:lt2>
        <a:srgbClr val="B9B9B9"/>
      </a:lt2>
      <a:accent1>
        <a:srgbClr val="FF9966"/>
      </a:accent1>
      <a:accent2>
        <a:srgbClr val="009999"/>
      </a:accent2>
      <a:accent3>
        <a:srgbClr val="808080"/>
      </a:accent3>
      <a:accent4>
        <a:srgbClr val="FF9966"/>
      </a:accent4>
      <a:accent5>
        <a:srgbClr val="44546A"/>
      </a:accent5>
      <a:accent6>
        <a:srgbClr val="336699"/>
      </a:accent6>
      <a:hlink>
        <a:srgbClr val="FF5D0C"/>
      </a:hlink>
      <a:folHlink>
        <a:srgbClr val="0072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ew">
  <a:themeElements>
    <a:clrScheme name="TOPS">
      <a:dk1>
        <a:srgbClr val="222A35"/>
      </a:dk1>
      <a:lt1>
        <a:sysClr val="window" lastClr="FFFFFF"/>
      </a:lt1>
      <a:dk2>
        <a:srgbClr val="525252"/>
      </a:dk2>
      <a:lt2>
        <a:srgbClr val="B9B9B9"/>
      </a:lt2>
      <a:accent1>
        <a:srgbClr val="FF9966"/>
      </a:accent1>
      <a:accent2>
        <a:srgbClr val="009999"/>
      </a:accent2>
      <a:accent3>
        <a:srgbClr val="808080"/>
      </a:accent3>
      <a:accent4>
        <a:srgbClr val="FF9966"/>
      </a:accent4>
      <a:accent5>
        <a:srgbClr val="44546A"/>
      </a:accent5>
      <a:accent6>
        <a:srgbClr val="336699"/>
      </a:accent6>
      <a:hlink>
        <a:srgbClr val="FF5D0C"/>
      </a:hlink>
      <a:folHlink>
        <a:srgbClr val="0072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Ion Boardroom">
  <a:themeElements>
    <a:clrScheme name="TOPS">
      <a:dk1>
        <a:srgbClr val="222A35"/>
      </a:dk1>
      <a:lt1>
        <a:sysClr val="window" lastClr="FFFFFF"/>
      </a:lt1>
      <a:dk2>
        <a:srgbClr val="525252"/>
      </a:dk2>
      <a:lt2>
        <a:srgbClr val="B9B9B9"/>
      </a:lt2>
      <a:accent1>
        <a:srgbClr val="FF9966"/>
      </a:accent1>
      <a:accent2>
        <a:srgbClr val="009999"/>
      </a:accent2>
      <a:accent3>
        <a:srgbClr val="808080"/>
      </a:accent3>
      <a:accent4>
        <a:srgbClr val="FF9966"/>
      </a:accent4>
      <a:accent5>
        <a:srgbClr val="44546A"/>
      </a:accent5>
      <a:accent6>
        <a:srgbClr val="336699"/>
      </a:accent6>
      <a:hlink>
        <a:srgbClr val="FF5D0C"/>
      </a:hlink>
      <a:folHlink>
        <a:srgbClr val="0072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Banded">
  <a:themeElements>
    <a:clrScheme name="TOPS">
      <a:dk1>
        <a:srgbClr val="222A35"/>
      </a:dk1>
      <a:lt1>
        <a:sysClr val="window" lastClr="FFFFFF"/>
      </a:lt1>
      <a:dk2>
        <a:srgbClr val="525252"/>
      </a:dk2>
      <a:lt2>
        <a:srgbClr val="B9B9B9"/>
      </a:lt2>
      <a:accent1>
        <a:srgbClr val="FF9966"/>
      </a:accent1>
      <a:accent2>
        <a:srgbClr val="009999"/>
      </a:accent2>
      <a:accent3>
        <a:srgbClr val="808080"/>
      </a:accent3>
      <a:accent4>
        <a:srgbClr val="FF9966"/>
      </a:accent4>
      <a:accent5>
        <a:srgbClr val="44546A"/>
      </a:accent5>
      <a:accent6>
        <a:srgbClr val="336699"/>
      </a:accent6>
      <a:hlink>
        <a:srgbClr val="FF5D0C"/>
      </a:hlink>
      <a:folHlink>
        <a:srgbClr val="00727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10544</TotalTime>
  <Words>5990</Words>
  <Application>Microsoft Office PowerPoint</Application>
  <PresentationFormat>Widescreen</PresentationFormat>
  <Paragraphs>393</Paragraphs>
  <Slides>219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219</vt:i4>
      </vt:variant>
    </vt:vector>
  </HeadingPairs>
  <TitlesOfParts>
    <vt:vector size="239" baseType="lpstr">
      <vt:lpstr>Arial</vt:lpstr>
      <vt:lpstr>Baguet Script</vt:lpstr>
      <vt:lpstr>Calibri</vt:lpstr>
      <vt:lpstr>Calibri Light</vt:lpstr>
      <vt:lpstr>Cambria</vt:lpstr>
      <vt:lpstr>Cambria Math</vt:lpstr>
      <vt:lpstr>Century Gothic</vt:lpstr>
      <vt:lpstr>Century Schoolbook</vt:lpstr>
      <vt:lpstr>Corbel</vt:lpstr>
      <vt:lpstr>Times New Roman</vt:lpstr>
      <vt:lpstr>Wingdings</vt:lpstr>
      <vt:lpstr>Wingdings 2</vt:lpstr>
      <vt:lpstr>Wingdings 3</vt:lpstr>
      <vt:lpstr>Custom Design</vt:lpstr>
      <vt:lpstr>Office Theme</vt:lpstr>
      <vt:lpstr>View</vt:lpstr>
      <vt:lpstr>Ion Boardroom</vt:lpstr>
      <vt:lpstr>Banded</vt:lpstr>
      <vt:lpstr>Microsoft Word Document</vt:lpstr>
      <vt:lpstr>Document</vt:lpstr>
      <vt:lpstr>Medidas de Evaluación</vt:lpstr>
      <vt:lpstr>Instrucciones</vt:lpstr>
      <vt:lpstr>Tabla de Contenidos</vt:lpstr>
      <vt:lpstr>Cuestionario de Antecedentes Traumáticos - Cuidador</vt:lpstr>
      <vt:lpstr>1. ¿Su hijo/a ha sufrido alguna vez un accidente grave?</vt:lpstr>
      <vt:lpstr>2. ¿Alguien cercano a su hijo/a ha estado alguna vez muy enfermo/a o muy herido/a o lesionado/a?</vt:lpstr>
      <vt:lpstr>3. ¿Su hijo/a ha sufrido alguna vez una enfermedad o lesión grave?</vt:lpstr>
      <vt:lpstr>4. ¿Ha sufrido su hijo/a alguna vez un tratamiento médico doloroso o atemorizante cuando estaba herido/a o enfermo/a?</vt:lpstr>
      <vt:lpstr>5. ¿Ha sufrido su hijo/a la muerte de alguien cercano?</vt:lpstr>
      <vt:lpstr>6. ¿Se ha visto su hijo/a separado/a inesperadamente de usted (cuidador) o de otra persona importante en su vida?</vt:lpstr>
      <vt:lpstr>7. ¿Alguien cercano a su hijo/a ha intentado suicidarse o se ha autolesionado alguna vez?</vt:lpstr>
      <vt:lpstr>8. ¿Su hijo/a ha sufrido alguna vez daños físicos (por ejemplo, golpes, patadas, puñetazos) o ha sido amenazado/a con sufrirlos?</vt:lpstr>
      <vt:lpstr>9. ¿Le han robado alguna vez a su hijo/a? ¿O su hijo/a ha sido testigo alguna vez de esto?</vt:lpstr>
      <vt:lpstr>10. ¿Ha sido su hijo/a atacado/a alguna vez por un perro u otro animal?</vt:lpstr>
      <vt:lpstr>11. ¿Su hijo/a ha visto u oído alguna vez a miembros de su familia pelearse físicamente, agredirse (por ejemplo, empujarse, pegarse, dar puñetazos o utilizar armas), golpearse o amenazar con hacerse daño?</vt:lpstr>
      <vt:lpstr>12. ¿Su hijo/a ha visto u oído alguna vez a alguien en su barrio o escuela agredirse (por ejemplo, empujarse, pegarse, dar puñetazos o utilizar armas) o darse una paliza o amenazar con hacerse daño?</vt:lpstr>
      <vt:lpstr>13. ¿Alguna vez alguien ha hecho que su hijo/a vea o haga algo sexual (por ejemplo, tocar a su hijo/a de forma sexual, tocar sus partes íntimas, hacer que su hijo/a vea o toque sus partes íntimas, o hacer que su hijo/a vea cómo tocan sus propias partes íntimas)?</vt:lpstr>
      <vt:lpstr>14. ¿Alguna vez alguien importante para su hijo/a le ha dicho repetidamente que no era bueno/a, le ha gritado repetidamente de forma aterradora o le ha amenazado con abandonarlo/a, dejarlo/a o marcharse?</vt:lpstr>
      <vt:lpstr>15. ¿Alguna vez un compañero ha acosado a su hijo/a en Internet o en persona (por ejemplo, le ha insultado, se ha burlado de él/ella, se ha inventado historias sobre él/ella, le ha dicho repetidamente que no era bueno/a, le ha excluido o le ha amenazado con hacerle daño)?</vt:lpstr>
      <vt:lpstr>16. ¿Su hijo/a ha tenido alguna vez problemas de alimentación o de vivienda?</vt:lpstr>
      <vt:lpstr>17. ¿Ha habido algún momento en la vida de su hijo/a en el que un adulto no haya cuidado de él/ella (por ejemplo, cuando no le han dado de comer, no ha tenido ropa o no le han llevado al colegio o al médico cuando necesitaba ir)?</vt:lpstr>
      <vt:lpstr>19. ¿Ha visto alguna vez su hijo/a a alguien en su casa beber demasiado (emborracharse)?</vt:lpstr>
      <vt:lpstr>18. ¿Ha visto su hijo/a alguna vez a alguien consumir drogas, como fumar drogas (que no sean cigarrillos) o utilizar agujas?</vt:lpstr>
      <vt:lpstr>20. ¿Ha estado su hijo/a expuesto/a alguna vez a una catástrofe natural (por ejemplo, una tormenta muy fuerte, como un huracán o un tornado, o un incendio, inundación o terremoto)?</vt:lpstr>
      <vt:lpstr>21. ¿Ha sufrido su hijo/a alguna vez una catástrofe provocada por el hombre (por ejemplo, bombardeos u otra situación en la que alguien hizo algo que hirió o mató a mucha gente al mismo tiempo) o ha estado expuesto/a a la guerra?</vt:lpstr>
      <vt:lpstr>22. ¿Ha presenciado su hijo/a alguna vez la detención de un familiar o ha tenido a un familiar en la cárcel?</vt:lpstr>
      <vt:lpstr>23. ¿Le han ocurrido a su hijo/a otras cosas que le hayan asustado o perturbado mucho?</vt:lpstr>
      <vt:lpstr>Escala Revisada de Ansiedad y Depresión Infantil R-CADS-P-25</vt:lpstr>
      <vt:lpstr>1. Mi hijo/a se siente triste o vacío/a</vt:lpstr>
      <vt:lpstr>2. Mi hijo/a se preocupa cuando cree que ha hecho algo mal</vt:lpstr>
      <vt:lpstr>3. Mi hijo/a tiene miedo de quedarse solo/a en casa</vt:lpstr>
      <vt:lpstr>4. A mi hijo/a ya no le divierte nada</vt:lpstr>
      <vt:lpstr>5. A mi hijo/a le preocupa que le ocurra algo horrible a alguien de la familia</vt:lpstr>
      <vt:lpstr>6. Mi hijo/a tiene miedo de estar en lugares donde hay mucha gente (como centros comerciales, cines, autobuses, parques infantiles muy transitados)</vt:lpstr>
      <vt:lpstr>7. A mi hijo/a le preocupa lo que los demás piensen de él/ella</vt:lpstr>
      <vt:lpstr>8. Mi hijo/a tiene problemas para dormir</vt:lpstr>
      <vt:lpstr>9. Mi hijo/a tiene miedo de dormir solo/a</vt:lpstr>
      <vt:lpstr>10. Mi hijo/a tiene problemas de apetito</vt:lpstr>
      <vt:lpstr>11. Mi hijo/a se marea o se desmaya de repente cuando no hay ninguna razón para ello</vt:lpstr>
      <vt:lpstr>12. Mi hijo/a tiene que hacer algunas cosas una y otra vez (como lavarse las manos, limpiar o poner las cosas en un orden determinado)</vt:lpstr>
      <vt:lpstr>13. Mi hijo/a no tiene energía para hacer cosas </vt:lpstr>
      <vt:lpstr>14. Mi hijo/a empieza a temblar de repente cuando no hay ninguna razón para ello</vt:lpstr>
      <vt:lpstr>15. Mi hijo/a no puede pensar con claridad</vt:lpstr>
      <vt:lpstr>16. Mi hijo/a se siente inútil</vt:lpstr>
      <vt:lpstr>17. Mi hijo/a tiene que pensar en cosas particulares (como números o palabras) para evitar los malos pensamientos</vt:lpstr>
      <vt:lpstr>18. Mi hijo/a piensa en la muerte</vt:lpstr>
      <vt:lpstr>19. Mi hijo/a siente que no quiere moverse </vt:lpstr>
      <vt:lpstr>20. A mi hijo/a le preocupa tener miedo de repente cuando no hay nada que temer</vt:lpstr>
      <vt:lpstr>21. Mi hijo/a se cansa mucho</vt:lpstr>
      <vt:lpstr>22. Mi hijo/a tiene miedo de verse tonto/a delante de los demás</vt:lpstr>
      <vt:lpstr>23. Mi hijo/a siente que tiene que hacer ciertas cosas de la manera correcta para evitar que ocurran cosas malas</vt:lpstr>
      <vt:lpstr>24. Mi hijo/a se siente inquieto/a</vt:lpstr>
      <vt:lpstr>25. Mi hijo/a teme que le ocurra algo malo </vt:lpstr>
      <vt:lpstr>Evaluación del TEPT  en Niños Pequeños  </vt:lpstr>
      <vt:lpstr>1. ¿Su hijo/a tiene recuerdos intrusivos del trauma? ¿Los recuerda por sí mismo/a?</vt:lpstr>
      <vt:lpstr>2. ¿Su hijo/a recrea el trauma jugando con muñecas o juguetes? Se trataría de escenas parecidas al trauma. ¿O lo representa solo/a o con otros niños?</vt:lpstr>
      <vt:lpstr>3. ¿Su hijo/a tiene más pesadillas desde que ocurrió el trauma?</vt:lpstr>
      <vt:lpstr>4. ¿Su hijo/a actúa como si el suceso traumático estuviera ocurriendo de nuevo, incluso cuando no es así? Esto es cuando un niño actúa como si estuviera de nuevo en el suceso traumático y no está en contacto con la realidad. Esto es algo bastante obvio cuando ocurre.</vt:lpstr>
      <vt:lpstr>5. Desde que sufrió el trauma, ¿su hijo/a ha tenido episodios en los que parece paralizarse? Es posible que haya intentado sacarle de ese estado, pero no ha respondido.</vt:lpstr>
      <vt:lpstr>6. ¿Su hijo/a se altera cuando se expone a recuerdos del suceso? Por ejemplo, un niño que ha sufrido un accidente de tránsito puede ponerse nervioso/a cuando viaja en coche. O un niño que sufrió abusos sexuales puede ponerse nervioso/a cuando alguien le toca de forma no sexual.</vt:lpstr>
      <vt:lpstr>7. ¿Su hijo/a se angustia físicamente cuando se expone a recordatorios? ¿Se le acelera el corazón, le tiemblan las manos, suda, le falta el aire o se le revuelve el estómago? </vt:lpstr>
      <vt:lpstr>8. ¿Su hijo/a intenta evitar conversaciones que puedan recordarle el trauma?</vt:lpstr>
      <vt:lpstr>9. ¿Su hijo/a intenta evitar cosas o lugares que le recuerden el trauma? Por ejemplo, un niño que ha sufrido un accidente de tránsito puede evitar subirse a un coche. O un niño que ha sufrido abusos sexuales puede ponerse nervioso/a al irse a la cama porque fue allí donde se produjeron los abusos.</vt:lpstr>
      <vt:lpstr>10. ¿A su hijo/a le cuesta recordar todo el incidente? ¿Ha bloqueado todo el suceso?</vt:lpstr>
      <vt:lpstr>11. ¿Ha perdido su hijo/a el interés por hacer cosas que antes le gustaban desde que sufrió el trauma?</vt:lpstr>
      <vt:lpstr>12. ¿Desde el trauma, su hijo/a muestra una gama restringida de emociones en su cara en comparación con antes?</vt:lpstr>
      <vt:lpstr>13. ¿Ha perdido su hijo/a la esperanza en el futuro? Por ejemplo, cree que no se divertirá o que nunca será bueno/a en nada</vt:lpstr>
      <vt:lpstr>14. Desde el trauma, ¿se ha vuelto su hijo/a más distante y distanciado/a de sus familiares, parientes o amigos?</vt:lpstr>
      <vt:lpstr>15. ¿Su hijo/a ha tenido dificultades para conciliar el sueño o permanecer dormido/a desde el trauma?</vt:lpstr>
      <vt:lpstr>16. ¿Su hijo/a se ha vuelto más irritable, ha tenido ataques de ira o ha desarrollado rabietas extremas desde que sufrió el trauma?</vt:lpstr>
      <vt:lpstr>17. ¿Su hijo/a ha tenido más problemas de concentración desde el trauma?</vt:lpstr>
      <vt:lpstr>18. ¿Ha estado su hijo/a más "alerto/a" ante la posibilidad de que ocurran cosas malas? Por ejemplo, ¿mira a su alrededor en busca de peligro?</vt:lpstr>
      <vt:lpstr>19. ¿Se sobresalta su hijo/a con más facilidad que antes del trauma? Por ejemplo, si hay un ruido fuerte o alguien se acerca por detrás, ¿salta o parece asustado/a?</vt:lpstr>
      <vt:lpstr>20. ¿Se ha vuelto su hijo/a más agresivo/a físicamente desde el trauma (como pegar, dar patadas, morder o romper cosas)?</vt:lpstr>
      <vt:lpstr>21. ¿Su hijo/a se ha vuelto más apegado/a a usted desde el trauma?</vt:lpstr>
      <vt:lpstr>22. ¿Los terrores nocturnos empezaron o empeoraron después del trauma? Los terrores nocturnos son diferentes de las pesadillas: en los terrores nocturnos, el niño suele gritar mientras duerme, no se despierta y no lo recuerda al día siguiente.</vt:lpstr>
      <vt:lpstr>23. Desde el trauma, ¿ha perdido su hijo/a habilidades previamente adquiridas? Por ejemplo, ha perdido el control de esfínteres, habilidades lingüísticas o motrices (capacidad para atarse los zapatos, abrocharse botones o cremalleras)?</vt:lpstr>
      <vt:lpstr>24. Desde el trauma, ¿ha desarrollado su hijo/a nuevos temores sobre cosas no relacionadas (como la oscuridad o ir al baño solo/a)?</vt:lpstr>
      <vt:lpstr>25. ¿Los síntomas "interfieren" sustancialmente en la forma en que su hijo/a se lleva con usted, interfieren en su relación o le hacen sentirse molesto/a o irritado/a?</vt:lpstr>
      <vt:lpstr>26. ¿Estos síntomas "interfieren" en su relación con sus hermanos o les hacen sentirse molestos/as o irritados/as?</vt:lpstr>
      <vt:lpstr>27. ¿Estos síntomas molestan al profesor o a la clase de su hijo/a más de lo normal?</vt:lpstr>
      <vt:lpstr>28. ¿Los síntomas "se interponen" en la forma en que su hijo/a se lleva con sus amigos de la guardería, el colegio o su vecindario?</vt:lpstr>
      <vt:lpstr>29. ¿Los síntomas le dificultan sacar a su hijo/a en público más que a la mayoría de los niños?</vt:lpstr>
      <vt:lpstr>30. ¿Cree que estos comportamientos hacen que su hijo/a se sienta molesto/a?</vt:lpstr>
      <vt:lpstr>Escala de Síntomas de TEPT Infantil - Cuidador</vt:lpstr>
      <vt:lpstr>1. En el último mes:  ¿Su hijo/a tuvo pensamientos o imágenes perturbadoras sobre la experiencia que le vinieron a la cabeza cuando no quería que lo hicieran?</vt:lpstr>
      <vt:lpstr>2. En el último mes:  ¿Tuvo su hijo/a pesadillas o malos sueños?</vt:lpstr>
      <vt:lpstr>3. En el último mes:  ¿Su hijo/a actuó o sintió como si la experiencia se repitiera (por ejemplo, vio o escuchó algo o sintió como si estuviera allí de nuevo)?</vt:lpstr>
      <vt:lpstr>4. En el último mes:  ¿Su hijo/a se sintió molesto/a cuando le recordaron lo sucedido (por ejemplo, asustado/a, enfadado/a, triste, culpable o confundido/a)?</vt:lpstr>
      <vt:lpstr>5. En el último mes:  ¿Su hijo/a sintió algo en el cuerpo cuando le recordaron lo sucedido (por ejemplo, sudó, el corazón le latió deprisa)?</vt:lpstr>
      <vt:lpstr>6. En el último mes:  ¿Su hijo/a intentó no pensar, hablar o tener sentimientos sobre la experiencia?</vt:lpstr>
      <vt:lpstr>7. En el último mes:  ¿Su hijo/a intentó evitar actividades, personas o lugares que le recordaran lo sucedido?</vt:lpstr>
      <vt:lpstr>8. En el último mes:  ¿A su hijo/a le cuesta recordar alguna parte importante de la experiencia?</vt:lpstr>
      <vt:lpstr>9. En el último mes:  ¿Su hijo/a tenía malos pensamientos sobre sí mismo/a, sobre los demás o sobre el mundo (por ejemplo, "No puedo hacer nada bien", "Todas las personas son malas", "El mundo da miedo")?</vt:lpstr>
      <vt:lpstr>10. En el último mes:  ¿Sintió su hijo/a que lo ocurrido era culpa suya (por ejemplo, "debería haberlo sabido")?</vt:lpstr>
      <vt:lpstr>11. En el último mes:  ¿Su hijo/a tuvo fuertes sentimientos perturbadores como miedo, ira, culpa o vergüenza?</vt:lpstr>
      <vt:lpstr>12. En el último mes:  ¿Su hijo/a tiene mucho menos interés en hacer cosas que antes le gustaban?</vt:lpstr>
      <vt:lpstr>13. En el último mes:  ¿Le costaba a su hijo/a sentirse cerca de la gente? ¿Sentía que no quería estar con otras personas?</vt:lpstr>
      <vt:lpstr>14. En el último mes:  ¿Le costaba a su hijo/a tener buenos sentimientos (como felicidad o amor)?</vt:lpstr>
      <vt:lpstr>15. En el último mes:  ¿Se enfadaba su hijo/a con facilidad (por ejemplo, gritando, pegando a otros, tirando cosas)?</vt:lpstr>
      <vt:lpstr>16. En el último mes:  ¿Hizo su hijo/a algo que pudiera hacerle daño (por ejemplo, tomar drogas, cortarse o escaparse)?</vt:lpstr>
      <vt:lpstr>17. En el último mes:  ¿Su hijo/a fue muy cuidadoso/a o estuvo muy atento/a (por ejemplo, comprobando quién está a su alrededor y qué hay a su alrededor)?</vt:lpstr>
      <vt:lpstr>18. En el último mes:  ¿Su hijo/a se puso nervioso/a o se asustó con facilidad (por ejemplo, cuando alguien caminaba detrás de él/ella o cuando oía un ruido fuerte)?</vt:lpstr>
      <vt:lpstr>19. En el último mes:  ¿Su hijo/a tiene problemas para prestar atención (por ejemplo, pierde el hilo de una historia en la televisión, olvida lo que lee o es incapaz de prestar atención en la escuela)?</vt:lpstr>
      <vt:lpstr>20. En el último mes:  ¿Su hijo/a tiene problemas para conciliar el sueño o para permanecer dormido/a?</vt:lpstr>
      <vt:lpstr>21. ¿Estos síntomas han estado interfiriendo con las oraciones de su hijo?</vt:lpstr>
      <vt:lpstr>22. ¿Estos síntomas han interferido con las tareas y deberes de su hijo/a en casa?</vt:lpstr>
      <vt:lpstr>23. ¿Han interferido estos síntomas en las relaciones de su hijo/a con sus amigos?</vt:lpstr>
      <vt:lpstr>24. ¿Estos síntomas han interferido con las actividades de diversión y pasatiempos de su hijo?</vt:lpstr>
      <vt:lpstr>25. ¿Estos síntomas han interferido en las tareas escolares de su hijo?</vt:lpstr>
      <vt:lpstr>26. ¿Estos síntomas han interferido en las relaciones de su hijo/a con su familia?</vt:lpstr>
      <vt:lpstr>27. ¿Estos síntomas han estado interfiriendo en la felicidad general de su hijo/a con su vida?</vt:lpstr>
      <vt:lpstr>Lista de Comprobación del TEPT para el DSM-5</vt:lpstr>
      <vt:lpstr>1. En el último mes, ¿cuánto le han molestado los recuerdos repetidos, perturbadores e indeseados de la experiencia estresante?</vt:lpstr>
      <vt:lpstr>2. En el último mes, ¿cuánto le molestaron los sueños repetidos y perturbadores sobre la experiencia estresante?</vt:lpstr>
      <vt:lpstr>3. En el último mes, ¿cuánto le molestó sentir o actuar de repente como si la experiencia estresante estuviera ocurriendo de nuevo (como si estuviera reviviéndola)?</vt:lpstr>
      <vt:lpstr>4. En el último mes, ¿cuánto le molestó sentirse muy alterado/a cuando algo le recordaba la experiencia estresante?</vt:lpstr>
      <vt:lpstr>5. En el último mes, ¿cuánto le molestó tener fuertes reacciones físicas cuando algo le recordaba la experiencia estresante (por ejemplo, palpitaciones, dificultad para respirar, sudoración)?</vt:lpstr>
      <vt:lpstr>6. En el último mes, ¿cuánto le molestó evitar recuerdos, pensamientos o sentimientos relacionados con la experiencia estresante?</vt:lpstr>
      <vt:lpstr>7. En el último mes, ¿cuánto le molesto evitar los recordatorios externos de la experiencia estresante (por ejemplo, personas, lugares, conversaciones, actividades, objetos o situaciones)?</vt:lpstr>
      <vt:lpstr>8. En el último mes, ¿cuánto le molestó la dificultad para recordar partes importantes de la experiencia estresante?</vt:lpstr>
      <vt:lpstr>9. En el último mes, ¿cuánto le molestó tener fuertes creencias negativas sobre sí mismo/a, otras personas o el mundo (por ejemplo, tener pensamientos como: Soy malo/a, me pasa algo, no se puede confiar en nadie o el mundo es peligroso)?</vt:lpstr>
      <vt:lpstr>10. En el último mes, ¿cuánto le molestó culparse a sí mismo/a o a otra persona por la experiencia estresante o lo que ocurrió después?</vt:lpstr>
      <vt:lpstr>11. En el último mes, ¿cuánto le molestó tener fuertes sentimientos negativos como miedo, horror, ira, culpa o vergüenza?</vt:lpstr>
      <vt:lpstr>12. En el último mes, ¿cuánto le molestó la pérdida de interés por las actividades que antes le gustaban?</vt:lpstr>
      <vt:lpstr>13. En el último mes, ¿cuánto le molestó sentirse distante o aislado/a de la gente?</vt:lpstr>
      <vt:lpstr>14. En el último mes, ¿cuánto le molestó tener dificultad para experimentar sentimientos positivos (por ejemplo, ser incapaz de sentir felicidad o tener sentimientos de cariño hacia las personas cercanas)?</vt:lpstr>
      <vt:lpstr>15. En el último mes, ¿cuánto le molestó su comportamiento irritable, los arrebatos de ira o el comportamiento agresivo?</vt:lpstr>
      <vt:lpstr>16. En el último mes, ¿cuánto le molestó el tomar demasiados riesgos o hacer cosas que podrían perjudicarte?</vt:lpstr>
      <vt:lpstr>17. En el último mes, ¿cuánto le molestó el estar "superalerto/a", vigilante o en guardia?</vt:lpstr>
      <vt:lpstr>18. En el último mes, ¿cuánto le molestó sentirse nervioso/a o asustarse con facilidad?</vt:lpstr>
      <vt:lpstr>19. En el último mes, ¿cuánto le molestó el tener dificultades para concentrarse?</vt:lpstr>
      <vt:lpstr>20. En el último mes, ¿cuánto le molestó el tener dificultad para conciliar o mantener el sueño?</vt:lpstr>
      <vt:lpstr>Barreras a los Servicios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Cuestionario de Antecedentes Traumáticos - Niño</vt:lpstr>
      <vt:lpstr>1. ¿Has sufrido o visto un accidente grave?</vt:lpstr>
      <vt:lpstr>2. ¿Alguien cercano a ti ha estado alguna vez muy enfermo/a o muy herido/a o lesionado/a?</vt:lpstr>
      <vt:lpstr>3. ¿Has sufrido alguna vez una enfermedad o lesión grave?</vt:lpstr>
      <vt:lpstr>4. ¿Has experimentado alguna vez un tratamiento médico doloroso o atemorizante cuando estabas herido/a o enfermo/a?</vt:lpstr>
      <vt:lpstr>5. ¿Has experimentado alguna vez la muerte de alguien cercano a ti?</vt:lpstr>
      <vt:lpstr>6. ¿Alguna vez te has separado inesperadamente de alguien que cuida de ti?</vt:lpstr>
      <vt:lpstr>7. ¿Alguien cercano a ti ha intentado suicidarse o se ha autolesionado alguna vez?</vt:lpstr>
      <vt:lpstr>8. ¿Alguna vez te han hecho daño físico (por ejemplo, te han pegado, dado patadas, puñetazos) o te han amenazado con hacerte daño?</vt:lpstr>
      <vt:lpstr>9. ¿Te han robado alguna vez? ¿O has sido testigo de ello?</vt:lpstr>
      <vt:lpstr>10. ¿Te ha atacado alguna vez un perro u otro animal?</vt:lpstr>
      <vt:lpstr>11. ¿Has visto u oído alguna vez a miembros de tu familia pelearse físicamente, agredirse (por ejemplo, empujarse, pegarse, darse puñetazos o utilizar armas), golpearse o amenazarse con hacerse daño?</vt:lpstr>
      <vt:lpstr>12. ¿Has visto u oído alguna vez a alguien en tu barrio o escuela agredirse (por ejemplo, empujarse, golpearse, darse puñetazos o utilizar armas) o pegarse o amenazar con hacerse daño?</vt:lpstr>
      <vt:lpstr>13. ¿Alguna vez alguien te ha obligado a ver o hacer algo sexual (por ejemplo, tocarte de forma sexual, tocar tus partes íntimas, obligarte a ver o tocar sus partes íntimas, u obligarte a ver cómo se tocan sus propias partes íntimas)?</vt:lpstr>
      <vt:lpstr>14. ¿Alguna vez alguien importante para ti te ha dicho repetidamente que no eras bueno/a, te ha gritado repetidamente de una manera que te daba miedo o te ha amenazado con abandonarte, dejarte o marcharse?</vt:lpstr>
      <vt:lpstr>15. ¿Algún compañero te ha acosado alguna vez en Internet o en persona (por ejemplo, te ha insultado, se ha burlado de ti, ha inventado historias sobre ti, te ha dicho repetidamente que no eras bueno/a, te ha excluido o te ha amenazado con hacerte daño)?</vt:lpstr>
      <vt:lpstr>16. ¿Alguna vez has pasado por una situación en la que no tenías suficiente comida o un lugar donde vivir?</vt:lpstr>
      <vt:lpstr>17. ¿Ha habido algún momento en tu vida en el que un adulto no se ocupara de ti (por ejemplo, cuando no te daban de comer, no tenías ropa o no te llevaban al colegio o al médico cuando necesitabas ir)?</vt:lpstr>
      <vt:lpstr>18. ¿Has visto alguna vez a alguien consumir drogas, como fumar drogas (que no sean cigarrillos) o usar agujas?</vt:lpstr>
      <vt:lpstr>19. ¿Has visto alguna vez a alguien en tu casa beber demasiado (emborracharse)?</vt:lpstr>
      <vt:lpstr>20. ¿Has estado expuesto/a alguna vez a un desastre natural (por ejemplo, una tormenta muy fuerte, como un huracán o un tornado, o un incendio, inundación o terremoto)?</vt:lpstr>
      <vt:lpstr>21. ¿Has sufrido alguna vez una catástrofe provocada por el hombre (por ejemplo, bombardeos u otra situación en la que alguien haya hecho algo que haya herido o matado a mucha gente al mismo tiempo) o has estado expuesto a la guerra?</vt:lpstr>
      <vt:lpstr>22. ¿Has presenciado alguna vez la detención de un familiar o has tenido a un familiar en la cárcel?</vt:lpstr>
      <vt:lpstr>23. ¿Te han ocurrido otras cosas que te hayan asustado o perturbado mucho?</vt:lpstr>
      <vt:lpstr>R-CADS-C-25</vt:lpstr>
      <vt:lpstr>1. Me siento triste o vacío/a</vt:lpstr>
      <vt:lpstr>2. Me preocupo cuando creo que he hecho algo mal</vt:lpstr>
      <vt:lpstr>3. Me da miedo quedarme sólo/a en casa</vt:lpstr>
      <vt:lpstr>4. Ya nada me divierte</vt:lpstr>
      <vt:lpstr>5. Me preocupa que le ocurra algo horrible a alguien de mi familia</vt:lpstr>
      <vt:lpstr>6. Me da miedo estar en lugares con mucha gente (como centros comerciales, el cine, autobuses, parques infantiles muy transitados)</vt:lpstr>
      <vt:lpstr>7. Me preocupa lo que los demás piensen de mí</vt:lpstr>
      <vt:lpstr>8. Tengo problemas para dormir</vt:lpstr>
      <vt:lpstr>9. Me da miedo tener que dormir solo/a</vt:lpstr>
      <vt:lpstr>10. Tengo problemas de apetito</vt:lpstr>
      <vt:lpstr>11. Me mareo o me desmayo repentinamente cuando no hay ninguna razón para ello</vt:lpstr>
      <vt:lpstr>12. Tengo que hacer ciertas cosas una y otra vez (como lavarme las manos, limpiar o poner las cosas en un orden determinado)</vt:lpstr>
      <vt:lpstr>13. No tengo energía para las cosas </vt:lpstr>
      <vt:lpstr>14. De repente empiezo a temblar o a estremecerme por ninguna razón</vt:lpstr>
      <vt:lpstr>15. No puedo pensar con claridad</vt:lpstr>
      <vt:lpstr>16. Me siento inútil</vt:lpstr>
      <vt:lpstr>17. Tengo que pensar en cosas particulares (como números o palabras) para evitar los malos pensamientos</vt:lpstr>
      <vt:lpstr>18. Pienso en la muerte</vt:lpstr>
      <vt:lpstr>19. Siento que no quiero moverme </vt:lpstr>
      <vt:lpstr>20. Me preocupa tener miedo de repente cuando no hay nada que temer</vt:lpstr>
      <vt:lpstr>21. Me canso mucho</vt:lpstr>
      <vt:lpstr>22. Tengo miedo de verme ridículo/a delante de la gente</vt:lpstr>
      <vt:lpstr>23. Tengo que hacer ciertas cosas de la manera correcta para evitar que ocurran cosas malas</vt:lpstr>
      <vt:lpstr>24. Me siento inquieto/a</vt:lpstr>
      <vt:lpstr>25. Me preocupa que le pase algo malo a mi padre o a mi madre</vt:lpstr>
      <vt:lpstr>Escala de Síntomas de TEPT Infantil - Niño</vt:lpstr>
      <vt:lpstr>En el último mes:  ¿Tuviste pensamientos perturbadores o imágenes sobre la experiencia que te vinieron a la cabeza cuando no querías que lo hicieran?</vt:lpstr>
      <vt:lpstr>En el último mes:  ¿Tuviste pesadillas o malos sueños?</vt:lpstr>
      <vt:lpstr>En el último mes:  ¿Actuaste o sentiste como si la experiencia se repitiera (por ejemplo, viste u oíste algo o sentiste como si estuvieras allí de nuevo)?</vt:lpstr>
      <vt:lpstr>En el último mes:  ¿Te sentiste mal cuando te recordaron lo ocurrido (por ejemplo, asustado/a, enfadado/a, triste, culpable o confundido/a)?</vt:lpstr>
      <vt:lpstr>En el último mes:  ¿Sentiste algo en el cuerpo cuando te acordaste de lo que había pasado (por ejemplo, sudaste, el corazón te latió deprisa)?</vt:lpstr>
      <vt:lpstr>En el último mes:  ¿Intentaste no pensar, hablar o tener sentimientos sobre la experiencia?</vt:lpstr>
      <vt:lpstr>En el último mes:  ¿Intentaste evitar actividades, personas o lugares que te recordaran lo sucedido?</vt:lpstr>
      <vt:lpstr>En el último mes:  ¿Te costó recordar alguna parte importante de la experiencia?</vt:lpstr>
      <vt:lpstr>En el último mes:  ¿Tuviste malos pensamientos sobre ti mismo/a, sobre otras personas o sobre el mundo (por ejemplo, "no puedo hacer nada bien", "todas las personas son malas", "el mundo es un lugar que da miedo")?</vt:lpstr>
      <vt:lpstr>En el último mes:  ¿Sentiste que lo sucedido era culpa tuya (por ejemplo, "Debería haberlo sabido")?</vt:lpstr>
      <vt:lpstr>En el último mes:  ¿Tuviste fuertes sentimientos perturbadores como miedo, ira, culpa o vergüenza?</vt:lpstr>
      <vt:lpstr>En el último mes:  ¿tenías mucho menos interés en hacer cosas que antes te gustaban?</vt:lpstr>
      <vt:lpstr>En el último mes:  ¿Te costaba sentirte cerca de la gente? ¿Sentías que no querías estar con otras personas?</vt:lpstr>
      <vt:lpstr>En el último mes:  ¿Te costó tener algún sentimiento bueno (como felicidad o amor)?</vt:lpstr>
      <vt:lpstr>En el último mes:  ¿Te enojaste con facilidad (por ejemplo, gritando, golpeando a otros, arrojando cosas)?</vt:lpstr>
      <vt:lpstr>En el último mes:  ¿Hiciste algo que pudiera perjudicarte (por ejemplo, tomar drogas, cortarte o escaparte)?</vt:lpstr>
      <vt:lpstr>En el último mes:  ¿Tuviste mucho cuidado o estuviste atento/a (por ejemplo, comprobando quién te rodeaba y qué había a tu alrededor)?</vt:lpstr>
      <vt:lpstr>En el último mes:  ¿Estabas nervioso/a o te asustabas con facilidad (por ejemplo, cuando alguien caminaba detrás de ti o cuando oías un ruido fuerte)?</vt:lpstr>
      <vt:lpstr>En el último mes:  ¿Tuviste problemas para prestar atención (por ejemplo, perdiste el hilo de una historia en la televisión, olvidaste lo que leías o no pudiste prestar atención en la escuela)?</vt:lpstr>
      <vt:lpstr>En el último mes:  ¿Tuviste problemas para conciliar o mantener el sueño?</vt:lpstr>
      <vt:lpstr>¿Estos síntomas han interferido en tus oraciones?</vt:lpstr>
      <vt:lpstr>¿Estos síntomas han interferido con tus tareas y deberes en casa?</vt:lpstr>
      <vt:lpstr>¿Estos síntomas han interferido en tus relaciones con tus amigos?</vt:lpstr>
      <vt:lpstr>¿Estos síntomas han interferido con tus actividades de diversión y pasatiempos?</vt:lpstr>
      <vt:lpstr>¿Estos síntomas han interferido con tu trabajo escolar?</vt:lpstr>
      <vt:lpstr>¿Estos síntomas han interferido en tus relaciones familiares?</vt:lpstr>
      <vt:lpstr>¿Estos síntomas han interferido en tu felicidad general con tu vida?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</dc:creator>
  <cp:lastModifiedBy>Cruz Aguayo, Natalia</cp:lastModifiedBy>
  <cp:revision>151</cp:revision>
  <dcterms:created xsi:type="dcterms:W3CDTF">2020-03-26T14:49:35Z</dcterms:created>
  <dcterms:modified xsi:type="dcterms:W3CDTF">2024-03-25T16:48:50Z</dcterms:modified>
</cp:coreProperties>
</file>