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4" r:id="rId3"/>
    <p:sldMasterId id="2147483648" r:id="rId4"/>
  </p:sldMasterIdLst>
  <p:notesMasterIdLst>
    <p:notesMasterId r:id="rId25"/>
  </p:notesMasterIdLst>
  <p:sldIdLst>
    <p:sldId id="256" r:id="rId5"/>
    <p:sldId id="265" r:id="rId6"/>
    <p:sldId id="276" r:id="rId7"/>
    <p:sldId id="273" r:id="rId8"/>
    <p:sldId id="275" r:id="rId9"/>
    <p:sldId id="1092" r:id="rId10"/>
    <p:sldId id="1093" r:id="rId11"/>
    <p:sldId id="274" r:id="rId12"/>
    <p:sldId id="264" r:id="rId13"/>
    <p:sldId id="266" r:id="rId14"/>
    <p:sldId id="257" r:id="rId15"/>
    <p:sldId id="267" r:id="rId16"/>
    <p:sldId id="259" r:id="rId17"/>
    <p:sldId id="260" r:id="rId18"/>
    <p:sldId id="268" r:id="rId19"/>
    <p:sldId id="269" r:id="rId20"/>
    <p:sldId id="270" r:id="rId21"/>
    <p:sldId id="271" r:id="rId22"/>
    <p:sldId id="272" r:id="rId23"/>
    <p:sldId id="10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8F5F6-2B1A-4FE0-9D11-CBFA60604D6C}" v="9" dt="2022-04-28T14:30:02.964"/>
    <p1510:client id="{3851A234-54C5-4908-924F-09B893C9CA48}" v="1" dt="2020-12-23T17:33:05.264"/>
    <p1510:client id="{581FDAA0-6CE8-4A82-84F0-49ADC3A439F6}" v="17" dt="2022-10-24T16:19:23.240"/>
    <p1510:client id="{5D253C6F-E154-4DA4-BD46-B81BED985A47}" v="26" dt="2022-04-28T14:11:32.742"/>
    <p1510:client id="{8BFF181E-9A45-40D6-AD87-D4640DBF648D}" v="1" dt="2023-03-23T14:59:52.269"/>
    <p1510:client id="{BED1E80F-F7EB-495D-9A5B-DC0895DBBECD}" v="1" dt="2023-05-04T22:09:40.653"/>
    <p1510:client id="{C9DA7D87-17E9-4453-80B4-9B2981E9E03F}" v="1" dt="2023-06-01T14:15:45.018"/>
    <p1510:client id="{EA464FD7-8EA3-4FE7-AFDB-E22B2909CED3}" v="64" dt="2023-09-11T18:43:25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2"/>
    <p:restoredTop sz="96327"/>
  </p:normalViewPr>
  <p:slideViewPr>
    <p:cSldViewPr snapToGrid="0" snapToObjects="1">
      <p:cViewPr varScale="1">
        <p:scale>
          <a:sx n="63" d="100"/>
          <a:sy n="63" d="100"/>
        </p:scale>
        <p:origin x="48" y="2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EE9DF-F73C-4134-A8C8-074AC686D1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84E3C-2649-4C94-8759-74F366DF3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7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B5B77063-4C5D-C141-A8E6-D9FC82E54817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4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492E20D3-29E8-6F4F-9BB9-361AC80176D1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6"/>
          </a:xfr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6"/>
          </a:xfr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8AEE1E09-FC1F-0342-A35E-5A136F7D1ECB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2" y="6356352"/>
            <a:ext cx="4572001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Pasted Graphic.pdf">
            <a:extLst>
              <a:ext uri="{FF2B5EF4-FFF2-40B4-BE49-F238E27FC236}">
                <a16:creationId xmlns:a16="http://schemas.microsoft.com/office/drawing/2014/main" id="{4D521D53-ED0C-2444-A36C-C4F542FF8D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791" y="6182685"/>
            <a:ext cx="1221661" cy="5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46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66CC24E4-8B26-FF4B-8613-E161899BBA04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1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573262E4-B883-2F41-B32B-AE907EEDFFBF}" type="datetime1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05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E2FAFBBE-7538-D84A-81F6-B13ABFC4AEB6}" type="datetime1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81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DC3FFA91-7077-D049-9AB2-84195457BFA4}" type="datetime1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28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4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75BB9780-64D7-424F-B669-0286D8FEFC08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0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4"/>
          </a:xfr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FB6ADA6F-0EDB-CA41-8A66-54C01A4CA3BB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9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1914BAE9-103E-FD40-B948-660CD2133425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9FCF46BF-677B-9043-8FD0-5AA5DF672230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3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C36A8-6146-C44A-A37D-9A2A77686BA7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75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31DF-2387-FD40-B302-BD842DE241C3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57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251-4F1A-9046-8AEE-23084F6868DB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9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020-71A5-BC44-9DC4-E928C1848660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73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0DAF-6581-774C-866B-4FBD59BE6FA7}" type="datetime1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67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A0D4-D7B3-5940-89C7-A40566516C27}" type="datetime1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5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3ADE-255C-7948-98AF-96096D8A3514}" type="datetime1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2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4BAB-C3B3-7944-BEC2-ECB9908B1EA8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E0BD7-26C0-2140-B6C6-64A652CD7248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83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4F6B-4448-F34E-83B7-87F95B25EF34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6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B2310-4F5C-A741-80E7-46BB5A3D9190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2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D19A-0F73-D944-9956-D4F4526E3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6A7AF-B5D4-6843-B412-90AD9F50E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BC56-C478-8A40-A3A3-B86D847B9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08E83-9D78-7543-B554-A7106A72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BAB92-E019-404D-AE72-D2EBA38E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6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71D36-F159-A048-B42C-C181A695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8D10F-D262-9C43-AF11-481627EAD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AA25-F3E6-1741-9DA5-F55D8329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F1CAA-E82C-9847-8894-48655F60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AED81-6C57-204E-BBCF-A5C8CCFF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87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454B-E3D1-AB4C-A511-727E047D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07411-69A7-194C-9427-F0467A2C1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2D44A-1E4E-7745-A34E-433E8418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20BE5-DE8D-6940-A4C3-29A702DF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5154-EBAB-7347-B873-D522FEA2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87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3BB7-8465-3341-962F-F474CA19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FD89-36DD-5042-96D0-8C5A93508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662AA-AD3A-4348-829E-05CDE47FF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002F9-A011-A14B-A0F0-4070073A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70668-8FEB-E946-B8E6-5B1CCE4C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2C02-5BD0-2147-9230-A0C23760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79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25A8-812A-104D-A07F-5F5EFD9F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2DF26-02F6-0740-876C-27E6CA990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979E5-8193-2442-AFFC-A06AC3781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D6CDA-56C9-9E40-BE8A-721CD38A1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406F4-D4CA-7C45-82FA-6E105853F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19371-2D14-2D40-A347-4F1CB105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A5E84-D997-A94D-B29B-B0A769DC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678A3-DD4D-404E-A719-26D5FE65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19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D389-FD63-894A-A1ED-4BF2BC56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CD616-A1DE-344F-8837-6A323D7B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BB5E1-BF4A-2C45-8332-CFB6E41B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ED68B-C1DF-5C46-86C4-BE3B6890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6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30C50-EB9E-BD4C-B9C6-74D5B22F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2FAE3-3FD3-BC41-80DE-0A99A3C2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5447C-4EE2-7542-890A-3A119E69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35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0156-3D2A-B04A-AB18-33322B80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8C71-4D8F-0244-A0D0-FD88ED067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2AD88-6211-BB45-B3C0-C2649C7A0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A3616-273A-5E4F-AFB3-60BAF2D4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5000A-7A55-4D49-A8CE-C2565A1E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29457-9A2C-E241-B2F2-A17120B7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7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3123-5CAF-3C4F-B19E-FC53906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14596F-9774-8747-97C7-BD58638BD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BD293-1B3D-DF45-A53A-4E19EE0C7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710E5-6967-ED47-8DFD-7F3231B4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1740C-4C06-2D47-87F1-46EEBC93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74320-5211-634C-8315-C6B40C13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9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85B0-B897-3041-85C6-BB0690A9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CB7D1-DD22-684F-8863-582A5B835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64FC9-3031-FE4D-8B0F-7038111E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953E2-ACAC-8540-A985-8B888DF6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3F1EC-7385-174F-AB31-ACFAC819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2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E9DEC-706B-1245-9AD4-2FD34633E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828CB-628A-AB41-9220-B5C408522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71A32-DD12-0D43-A7B0-E887EBBB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784A6-ACF1-C34E-817F-FC24A259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62225-054B-5848-89D5-E4B5EE04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3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64D6-B4B1-9749-BA6E-1F0E57BE60A0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8560" y="6468110"/>
            <a:ext cx="4434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81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Pasted Graphic.pdf">
            <a:extLst>
              <a:ext uri="{FF2B5EF4-FFF2-40B4-BE49-F238E27FC236}">
                <a16:creationId xmlns:a16="http://schemas.microsoft.com/office/drawing/2014/main" id="{081C181A-FE12-E34E-BBF3-0CEAA49BF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6207900"/>
            <a:ext cx="855980" cy="5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59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57B79F-3C8B-E044-A113-2BC24833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23749-D43C-654E-9A9D-9CDDBB44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7C291-6A16-4F4F-9A83-9342313AA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09BA7-010A-C34B-89F5-2EDF05586AB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3D13C-97B7-9943-ACA1-4120A3A4C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C50C1-2333-2B47-87CD-6715D74FB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emf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6ADD-F029-794F-939C-386C52ABC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sientes</a:t>
            </a:r>
            <a:r>
              <a:rPr lang="en-US" dirty="0"/>
              <a:t> hoy?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DDA9D-D0A7-0346-A9FB-456A4A0B4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SUD SCALES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7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3931" y="5636004"/>
            <a:ext cx="4062662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</a:t>
            </a:r>
            <a:r>
              <a:rPr lang="en-US" sz="4765" b="1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Enojo</a:t>
            </a:r>
            <a:endParaRPr lang="en-US" sz="4765" b="1" dirty="0">
              <a:ln w="1270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1" name="AutoShape 2" descr="Image result for mad clip art faces"/>
          <p:cNvSpPr>
            <a:spLocks noChangeAspect="1" noChangeArrowheads="1"/>
          </p:cNvSpPr>
          <p:nvPr/>
        </p:nvSpPr>
        <p:spPr bwMode="auto">
          <a:xfrm>
            <a:off x="1771720" y="-144461"/>
            <a:ext cx="22187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pPr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AutoShape 4" descr="Image result for mad clip art faces"/>
          <p:cNvSpPr>
            <a:spLocks noChangeAspect="1" noChangeArrowheads="1"/>
          </p:cNvSpPr>
          <p:nvPr/>
        </p:nvSpPr>
        <p:spPr bwMode="auto">
          <a:xfrm>
            <a:off x="1882658" y="7939"/>
            <a:ext cx="22187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pPr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27" y="2486591"/>
            <a:ext cx="615534" cy="69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5" y="516459"/>
            <a:ext cx="756922" cy="69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99" y="4475764"/>
            <a:ext cx="629561" cy="6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2F1B92-369A-9040-99AC-7A1963A3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4079" y="6601961"/>
            <a:ext cx="4023842" cy="365126"/>
          </a:xfrm>
        </p:spPr>
        <p:txBody>
          <a:bodyPr/>
          <a:lstStyle/>
          <a:p>
            <a:pPr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3920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7608" y="5636004"/>
            <a:ext cx="4543498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Tristeza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99" y="447103"/>
            <a:ext cx="628240" cy="6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r="17237"/>
          <a:stretch/>
        </p:blipFill>
        <p:spPr bwMode="auto">
          <a:xfrm>
            <a:off x="1646219" y="4177217"/>
            <a:ext cx="795030" cy="88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26" y="2394667"/>
            <a:ext cx="670213" cy="62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8FDF0A-9A51-3E4F-A553-ABC0DB3C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777" y="6550746"/>
            <a:ext cx="3954446" cy="365126"/>
          </a:xfrm>
        </p:spPr>
        <p:txBody>
          <a:bodyPr/>
          <a:lstStyle/>
          <a:p>
            <a:pPr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8786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09304" y="5636004"/>
            <a:ext cx="4412116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</a:t>
            </a:r>
            <a:r>
              <a:rPr lang="en-US" sz="4765" b="1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Alegría</a:t>
            </a:r>
            <a:endParaRPr lang="en-US" sz="4765" b="1" dirty="0">
              <a:ln w="12700">
                <a:solidFill>
                  <a:prstClr val="black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9764" r="8794" b="7932"/>
          <a:stretch/>
        </p:blipFill>
        <p:spPr bwMode="auto">
          <a:xfrm>
            <a:off x="1702101" y="339017"/>
            <a:ext cx="744033" cy="84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95" y="2470184"/>
            <a:ext cx="652579" cy="7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02" y="4458238"/>
            <a:ext cx="674766" cy="75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7B95A-331E-8249-9ACE-8CE71549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6531" y="6550746"/>
            <a:ext cx="3978938" cy="365126"/>
          </a:xfrm>
        </p:spPr>
        <p:txBody>
          <a:bodyPr/>
          <a:lstStyle/>
          <a:p>
            <a:pPr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0080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9366" y="5636004"/>
            <a:ext cx="4410514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</a:t>
            </a:r>
            <a:r>
              <a:rPr lang="en-US" sz="4765" b="1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Miedo</a:t>
            </a:r>
            <a:endParaRPr lang="en-US" sz="4765" b="1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54" y="213361"/>
            <a:ext cx="684874" cy="82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97" y="4319849"/>
            <a:ext cx="641332" cy="6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96" y="2468881"/>
            <a:ext cx="625039" cy="7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682A61-2ED5-1446-9652-21106175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5118" y="6618695"/>
            <a:ext cx="3721763" cy="365126"/>
          </a:xfrm>
        </p:spPr>
        <p:txBody>
          <a:bodyPr/>
          <a:lstStyle/>
          <a:p>
            <a:pPr defTabSz="806867"/>
            <a:r>
              <a:rPr lang="en-US" sz="11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1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1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1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2855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2326-9889-1CA7-4A44-AD596418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Termómetro</a:t>
            </a:r>
            <a:r>
              <a:rPr lang="en-US" dirty="0">
                <a:cs typeface="Calibri Light"/>
              </a:rPr>
              <a:t> de </a:t>
            </a:r>
            <a:r>
              <a:rPr lang="en-US" dirty="0" err="1">
                <a:cs typeface="Calibri Light"/>
              </a:rPr>
              <a:t>Emociones</a:t>
            </a:r>
            <a:r>
              <a:rPr lang="en-US" dirty="0">
                <a:cs typeface="Calibri Light"/>
              </a:rPr>
              <a:t> 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DE9B3-6C5B-5C0B-46D7-DDDF09458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>
                <a:cs typeface="Calibri"/>
              </a:rPr>
              <a:t>Pregúntele al cliente sobre un momento de su vida en el que sintió la emoción principal.</a:t>
            </a:r>
          </a:p>
          <a:p>
            <a:r>
              <a:rPr lang="es-ES" dirty="0">
                <a:cs typeface="Calibri"/>
              </a:rPr>
              <a:t>El terapeuta debe escribir el ejemplo en la diapositiva.</a:t>
            </a:r>
          </a:p>
          <a:p>
            <a:r>
              <a:rPr lang="es-ES" dirty="0">
                <a:cs typeface="Calibri"/>
              </a:rPr>
              <a:t>Haga que el cliente utilice la función de anotación para marcar con un círculo la intensidad en la escala SUD en la que sintió ese sentimiento.</a:t>
            </a:r>
          </a:p>
          <a:p>
            <a:r>
              <a:rPr lang="es-ES" dirty="0">
                <a:cs typeface="Calibri"/>
              </a:rPr>
              <a:t>Repetir para cada diapositiva</a:t>
            </a:r>
            <a:r>
              <a:rPr lang="en-US" dirty="0">
                <a:cs typeface="Calibri"/>
              </a:rPr>
              <a:t>.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F2E8C-FCEE-6192-8A5B-1F4DB97D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246547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701336"/>
            <a:ext cx="320057" cy="51508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2086" y="5643850"/>
            <a:ext cx="4601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Enojo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473C99-AF77-FF44-80E7-7D67C705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1662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8077" y="5521437"/>
            <a:ext cx="5145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Triste</a:t>
            </a:r>
            <a:r>
              <a:rPr lang="en-US" sz="5400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za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C571B-8800-AB44-8102-C75C07B6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3587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57192" y="5461822"/>
            <a:ext cx="4996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</a:t>
            </a:r>
            <a:r>
              <a:rPr lang="en-US" sz="5400" b="1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Alegría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2639AB-8805-2840-B175-9A273075B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6174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4224" y="5444219"/>
            <a:ext cx="4838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Miedo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C52852-D2F4-1A4C-9629-4BCC2DB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5703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A8266CF7-8CCD-E44D-BAE9-2CB2F8652150}"/>
              </a:ext>
            </a:extLst>
          </p:cNvPr>
          <p:cNvSpPr txBox="1"/>
          <p:nvPr/>
        </p:nvSpPr>
        <p:spPr>
          <a:xfrm>
            <a:off x="685972" y="-82597"/>
            <a:ext cx="10506456" cy="1272776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ln w="17780" cap="flat" cmpd="sng" algn="ctr">
                  <a:solidFill>
                    <a:srgbClr val="FFFFFF"/>
                  </a:solidFill>
                  <a:prstDash val="solid"/>
                  <a:miter lim="0"/>
                </a:ln>
                <a:effectLst>
                  <a:outerShdw blurRad="508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TERMÓMETROS DE EMOCIONES</a:t>
            </a:r>
            <a:endParaRPr lang="en-US" sz="540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824321-FDFF-324A-8FF5-2EB8DE37807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406299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055C38-7DB4-2E45-8B3E-368F590B49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2856739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CB6AC3-48BA-984E-81B2-CE8A027BF97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5936768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94B5D5-0079-FF46-911D-8F56E7E79F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9502326" y="1899511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4FFAA9-D0F2-D54F-AC48-25D4550CCE13}"/>
              </a:ext>
            </a:extLst>
          </p:cNvPr>
          <p:cNvSpPr/>
          <p:nvPr/>
        </p:nvSpPr>
        <p:spPr>
          <a:xfrm>
            <a:off x="647715" y="4943218"/>
            <a:ext cx="12520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Feliz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321EA0-81A8-604C-8680-33FB66B733B5}"/>
              </a:ext>
            </a:extLst>
          </p:cNvPr>
          <p:cNvSpPr/>
          <p:nvPr/>
        </p:nvSpPr>
        <p:spPr>
          <a:xfrm>
            <a:off x="2181953" y="4958102"/>
            <a:ext cx="27959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 </a:t>
            </a:r>
            <a:r>
              <a:rPr lang="en-US" sz="4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Miedo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64EF9-23C1-2B4B-B7ED-999EEF852A17}"/>
              </a:ext>
            </a:extLst>
          </p:cNvPr>
          <p:cNvSpPr/>
          <p:nvPr/>
        </p:nvSpPr>
        <p:spPr>
          <a:xfrm>
            <a:off x="5134583" y="4956048"/>
            <a:ext cx="30802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Defensivo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/a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6916DB-C718-A74E-BC90-4D42C3A1F26A}"/>
              </a:ext>
            </a:extLst>
          </p:cNvPr>
          <p:cNvSpPr/>
          <p:nvPr/>
        </p:nvSpPr>
        <p:spPr>
          <a:xfrm>
            <a:off x="8838787" y="4909338"/>
            <a:ext cx="26603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Enojado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/a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53223-B3F5-744A-8515-5EA0DAC98DDE}"/>
              </a:ext>
            </a:extLst>
          </p:cNvPr>
          <p:cNvSpPr txBox="1"/>
          <p:nvPr/>
        </p:nvSpPr>
        <p:spPr>
          <a:xfrm>
            <a:off x="1209633" y="4079524"/>
            <a:ext cx="99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 </a:t>
            </a:r>
            <a:r>
              <a:rPr lang="en-US" sz="1400" dirty="0" err="1"/>
              <a:t>siento</a:t>
            </a:r>
            <a:r>
              <a:rPr lang="en-US" sz="1400" dirty="0"/>
              <a:t> normal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92076-DD97-B144-8092-CC07988F06AB}"/>
              </a:ext>
            </a:extLst>
          </p:cNvPr>
          <p:cNvSpPr txBox="1"/>
          <p:nvPr/>
        </p:nvSpPr>
        <p:spPr>
          <a:xfrm>
            <a:off x="1292115" y="3032287"/>
            <a:ext cx="139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Estoy</a:t>
            </a:r>
            <a:r>
              <a:rPr lang="en-US" sz="1400" dirty="0"/>
              <a:t> </a:t>
            </a:r>
            <a:r>
              <a:rPr lang="en-US" sz="1400" dirty="0" err="1"/>
              <a:t>bastante</a:t>
            </a:r>
            <a:r>
              <a:rPr lang="en-US" sz="1400" dirty="0"/>
              <a:t> </a:t>
            </a:r>
            <a:r>
              <a:rPr lang="en-US" sz="1400" dirty="0" err="1"/>
              <a:t>satisfecho</a:t>
            </a:r>
            <a:r>
              <a:rPr lang="en-US" sz="1400" dirty="0"/>
              <a:t>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969FD-A242-2A4F-B82F-0D2EF18A1FE0}"/>
              </a:ext>
            </a:extLst>
          </p:cNvPr>
          <p:cNvSpPr txBox="1"/>
          <p:nvPr/>
        </p:nvSpPr>
        <p:spPr>
          <a:xfrm>
            <a:off x="1264500" y="1818175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¡Estoy a punto de explotar con alegría</a:t>
            </a:r>
            <a:r>
              <a:rPr lang="en-US" sz="1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BC09B7-5AB7-224D-80D1-8E60F015247A}"/>
              </a:ext>
            </a:extLst>
          </p:cNvPr>
          <p:cNvSpPr txBox="1"/>
          <p:nvPr/>
        </p:nvSpPr>
        <p:spPr>
          <a:xfrm>
            <a:off x="3673286" y="4175850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 </a:t>
            </a:r>
            <a:r>
              <a:rPr lang="en-US" sz="1400" dirty="0" err="1"/>
              <a:t>siento</a:t>
            </a:r>
            <a:r>
              <a:rPr lang="en-US" sz="1400" dirty="0"/>
              <a:t> un poco </a:t>
            </a:r>
            <a:r>
              <a:rPr lang="en-US" sz="1400" dirty="0" err="1"/>
              <a:t>incómodo</a:t>
            </a:r>
            <a:r>
              <a:rPr lang="en-US" sz="1400" dirty="0"/>
              <a:t>/a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9C2F59-2181-264D-ABE4-98F8160F6FFE}"/>
              </a:ext>
            </a:extLst>
          </p:cNvPr>
          <p:cNvSpPr txBox="1"/>
          <p:nvPr/>
        </p:nvSpPr>
        <p:spPr>
          <a:xfrm>
            <a:off x="3755766" y="3098634"/>
            <a:ext cx="1822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Se me hace un nudo en el estómago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14C00-6423-3F42-B87B-981D4E4D46EC}"/>
              </a:ext>
            </a:extLst>
          </p:cNvPr>
          <p:cNvSpPr txBox="1"/>
          <p:nvPr/>
        </p:nvSpPr>
        <p:spPr>
          <a:xfrm>
            <a:off x="3742475" y="2059241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¡</a:t>
            </a:r>
            <a:r>
              <a:rPr lang="en-US" sz="1400" dirty="0" err="1"/>
              <a:t>Estoy</a:t>
            </a:r>
            <a:r>
              <a:rPr lang="en-US" sz="1400" dirty="0"/>
              <a:t> </a:t>
            </a:r>
            <a:r>
              <a:rPr lang="en-US" sz="1400" dirty="0" err="1"/>
              <a:t>totalmente</a:t>
            </a:r>
            <a:r>
              <a:rPr lang="en-US" sz="1400" dirty="0"/>
              <a:t> </a:t>
            </a:r>
            <a:r>
              <a:rPr lang="en-US" sz="1400" dirty="0" err="1"/>
              <a:t>aterrorizado</a:t>
            </a:r>
            <a:r>
              <a:rPr lang="en-US" sz="1400" dirty="0"/>
              <a:t>/a!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0D4E38-23E0-DA4E-9161-B4716E9C03B8}"/>
              </a:ext>
            </a:extLst>
          </p:cNvPr>
          <p:cNvSpPr txBox="1"/>
          <p:nvPr/>
        </p:nvSpPr>
        <p:spPr>
          <a:xfrm>
            <a:off x="6826713" y="4188916"/>
            <a:ext cx="266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Estoy un poco preocupado/a, pero no voy a hacer nada todavía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C0BD6E-D59E-E14F-8391-D3D9DB772CD2}"/>
              </a:ext>
            </a:extLst>
          </p:cNvPr>
          <p:cNvSpPr txBox="1"/>
          <p:nvPr/>
        </p:nvSpPr>
        <p:spPr>
          <a:xfrm>
            <a:off x="6909194" y="2991779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Estoy</a:t>
            </a:r>
            <a:r>
              <a:rPr lang="en-US" sz="1400" dirty="0"/>
              <a:t> </a:t>
            </a:r>
            <a:r>
              <a:rPr lang="en-US" sz="1400" dirty="0" err="1"/>
              <a:t>pensando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actuar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03C750-E28D-C942-8A08-F0849978D71C}"/>
              </a:ext>
            </a:extLst>
          </p:cNvPr>
          <p:cNvSpPr txBox="1"/>
          <p:nvPr/>
        </p:nvSpPr>
        <p:spPr>
          <a:xfrm>
            <a:off x="6823501" y="2059130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Ok, ¡voy a hacer algo</a:t>
            </a:r>
            <a:r>
              <a:rPr lang="en-US" sz="1400" dirty="0"/>
              <a:t>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B7C353-8B6C-3B45-BA9E-05BAEBB68829}"/>
              </a:ext>
            </a:extLst>
          </p:cNvPr>
          <p:cNvSpPr txBox="1"/>
          <p:nvPr/>
        </p:nvSpPr>
        <p:spPr>
          <a:xfrm>
            <a:off x="10371844" y="4167468"/>
            <a:ext cx="1285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Qué</a:t>
            </a:r>
            <a:r>
              <a:rPr lang="en-US" sz="1400" dirty="0"/>
              <a:t> </a:t>
            </a:r>
            <a:r>
              <a:rPr lang="en-US" sz="1400" dirty="0" err="1"/>
              <a:t>molestoso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B3C302-C1AC-214B-A64E-841B2E7FA6A8}"/>
              </a:ext>
            </a:extLst>
          </p:cNvPr>
          <p:cNvSpPr txBox="1"/>
          <p:nvPr/>
        </p:nvSpPr>
        <p:spPr>
          <a:xfrm>
            <a:off x="10372267" y="2901721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Siento</a:t>
            </a:r>
            <a:r>
              <a:rPr lang="en-US" sz="1400" dirty="0"/>
              <a:t> un </a:t>
            </a:r>
            <a:r>
              <a:rPr lang="en-US" sz="1400" dirty="0" err="1"/>
              <a:t>conflicto</a:t>
            </a:r>
            <a:r>
              <a:rPr lang="en-US" sz="1400" dirty="0"/>
              <a:t> </a:t>
            </a:r>
            <a:r>
              <a:rPr lang="en-US" sz="1400" dirty="0" err="1"/>
              <a:t>surgiendo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EECE66-8C79-D445-B78D-72B33DF5E251}"/>
              </a:ext>
            </a:extLst>
          </p:cNvPr>
          <p:cNvSpPr txBox="1"/>
          <p:nvPr/>
        </p:nvSpPr>
        <p:spPr>
          <a:xfrm>
            <a:off x="10371844" y="1982565"/>
            <a:ext cx="168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¡</a:t>
            </a:r>
            <a:r>
              <a:rPr lang="en-US" sz="1400" dirty="0" err="1"/>
              <a:t>Estoy</a:t>
            </a:r>
            <a:r>
              <a:rPr lang="en-US" sz="1400" dirty="0"/>
              <a:t> que </a:t>
            </a:r>
            <a:r>
              <a:rPr lang="en-US" sz="1400" dirty="0" err="1"/>
              <a:t>hiervo</a:t>
            </a:r>
            <a:r>
              <a:rPr lang="en-US" sz="1400" dirty="0"/>
              <a:t>!</a:t>
            </a:r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377CD802-6A13-014D-941F-11DB46BA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84710"/>
            <a:ext cx="4114800" cy="365125"/>
          </a:xfr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44A7B-C240-5D4C-9576-932F3C07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453" y="5609844"/>
            <a:ext cx="1726357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ellow measuring tape">
            <a:extLst>
              <a:ext uri="{FF2B5EF4-FFF2-40B4-BE49-F238E27FC236}">
                <a16:creationId xmlns:a16="http://schemas.microsoft.com/office/drawing/2014/main" id="{67994A4D-0B7B-581F-2DBC-D1C2E747E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0" r="-1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/>
              <a:t>Direction for this resource: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3FBF-BABA-068C-2366-13057F030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s-ES" dirty="0"/>
              <a:t>Este PPT se puede utilizar para enseñar la escala SUDS (unidades subjetivas de angustia) que ayuda a los clientes a identificar y clasificar sus emociones. 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s-ES" dirty="0"/>
              <a:t>Hay varias opciones diferentes para enseñar una escala SUDS. Pruébalas y utiliza la escala SUDS que mejor funcione para cada cliente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183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535C-3341-5441-9559-5E9F7874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Alternativa al SUDs </a:t>
            </a:r>
            <a:r>
              <a:rPr lang="en-US" b="1" dirty="0" err="1">
                <a:solidFill>
                  <a:schemeClr val="tx2"/>
                </a:solidFill>
              </a:rPr>
              <a:t>Termómetro</a:t>
            </a:r>
            <a:endParaRPr lang="en-US" dirty="0"/>
          </a:p>
        </p:txBody>
      </p:sp>
      <p:pic>
        <p:nvPicPr>
          <p:cNvPr id="5" name="Picture 2" descr="Image result for gif of cup filling up">
            <a:extLst>
              <a:ext uri="{FF2B5EF4-FFF2-40B4-BE49-F238E27FC236}">
                <a16:creationId xmlns:a16="http://schemas.microsoft.com/office/drawing/2014/main" id="{731DA201-5B67-7841-99D8-BA55929A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937316"/>
            <a:ext cx="5381469" cy="403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umbo Rainbow Coil Spring Toy,Magic Plastic Colored Coil Spring Slinkys Classic Novelty Toy - Great Gift for Boys, Girls, Fun Birthday Party Favor, Novelty Gift - 3x6 i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59892"/>
            <a:ext cx="4381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1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Different coloured question marks">
            <a:extLst>
              <a:ext uri="{FF2B5EF4-FFF2-40B4-BE49-F238E27FC236}">
                <a16:creationId xmlns:a16="http://schemas.microsoft.com/office/drawing/2014/main" id="{487CD505-ACDE-C9E3-1D80-88DFF62A9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5" r="34371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84" y="755313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>
                <a:solidFill>
                  <a:schemeClr val="tx1"/>
                </a:solidFill>
              </a:rPr>
              <a:t>¿</a:t>
            </a:r>
            <a:r>
              <a:rPr lang="en-US" sz="4400" dirty="0" err="1">
                <a:solidFill>
                  <a:schemeClr val="tx1"/>
                </a:solidFill>
              </a:rPr>
              <a:t>Cómo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sientes</a:t>
            </a:r>
            <a:r>
              <a:rPr lang="en-US" sz="4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4529-D31A-F4A9-14FD-A8F795F2F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5" y="2194102"/>
            <a:ext cx="6516216" cy="39085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Utilizar en modo de Presentación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Haga que el cliente valore cómo se siente con cada una de las emociones haciendo clic en el número de la emoción correspondiente.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Utilice las "Preguntas para Hacer" cuando enseñe esta destreza por primera vez.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Enseñe a los clientes que el uso de la Escala SUDS ayuda a pasar de su cerebro emocional a su cerebro pensante y que puede ayudarles a tomar mejores decisiones.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Asegúrese de borrar las emociones antes de guardar y cerrar</a:t>
            </a:r>
            <a:r>
              <a:rPr lang="en-US" sz="2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034605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ppy0">
            <a:extLst>
              <a:ext uri="{FF2B5EF4-FFF2-40B4-BE49-F238E27FC236}">
                <a16:creationId xmlns:a16="http://schemas.microsoft.com/office/drawing/2014/main" id="{52F54FC7-8723-D24A-99FD-1ED0891C7E13}"/>
              </a:ext>
            </a:extLst>
          </p:cNvPr>
          <p:cNvSpPr/>
          <p:nvPr/>
        </p:nvSpPr>
        <p:spPr>
          <a:xfrm>
            <a:off x="2520779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Happy1">
            <a:extLst>
              <a:ext uri="{FF2B5EF4-FFF2-40B4-BE49-F238E27FC236}">
                <a16:creationId xmlns:a16="http://schemas.microsoft.com/office/drawing/2014/main" id="{E3A7F447-3B11-9F45-ADD0-5FCE7F4110E3}"/>
              </a:ext>
            </a:extLst>
          </p:cNvPr>
          <p:cNvSpPr/>
          <p:nvPr/>
        </p:nvSpPr>
        <p:spPr>
          <a:xfrm>
            <a:off x="3810344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Happy2">
            <a:extLst>
              <a:ext uri="{FF2B5EF4-FFF2-40B4-BE49-F238E27FC236}">
                <a16:creationId xmlns:a16="http://schemas.microsoft.com/office/drawing/2014/main" id="{667B1817-94B1-8E4C-82B4-E4CE1254DF49}"/>
              </a:ext>
            </a:extLst>
          </p:cNvPr>
          <p:cNvSpPr/>
          <p:nvPr/>
        </p:nvSpPr>
        <p:spPr>
          <a:xfrm>
            <a:off x="5099221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ppy3">
            <a:extLst>
              <a:ext uri="{FF2B5EF4-FFF2-40B4-BE49-F238E27FC236}">
                <a16:creationId xmlns:a16="http://schemas.microsoft.com/office/drawing/2014/main" id="{CE18D0E6-91F8-D545-9A73-C0308D038DF3}"/>
              </a:ext>
            </a:extLst>
          </p:cNvPr>
          <p:cNvSpPr/>
          <p:nvPr/>
        </p:nvSpPr>
        <p:spPr>
          <a:xfrm>
            <a:off x="6388098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Happy4">
            <a:extLst>
              <a:ext uri="{FF2B5EF4-FFF2-40B4-BE49-F238E27FC236}">
                <a16:creationId xmlns:a16="http://schemas.microsoft.com/office/drawing/2014/main" id="{20B76E4F-D0F6-104E-9626-32D3D55D0935}"/>
              </a:ext>
            </a:extLst>
          </p:cNvPr>
          <p:cNvSpPr/>
          <p:nvPr/>
        </p:nvSpPr>
        <p:spPr>
          <a:xfrm>
            <a:off x="7703577" y="401937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ppy5">
            <a:extLst>
              <a:ext uri="{FF2B5EF4-FFF2-40B4-BE49-F238E27FC236}">
                <a16:creationId xmlns:a16="http://schemas.microsoft.com/office/drawing/2014/main" id="{E3ABEB69-03B9-AA4A-A23D-1C781F5CE4A0}"/>
              </a:ext>
            </a:extLst>
          </p:cNvPr>
          <p:cNvSpPr/>
          <p:nvPr/>
        </p:nvSpPr>
        <p:spPr>
          <a:xfrm>
            <a:off x="8992454" y="401937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ear0">
            <a:extLst>
              <a:ext uri="{FF2B5EF4-FFF2-40B4-BE49-F238E27FC236}">
                <a16:creationId xmlns:a16="http://schemas.microsoft.com/office/drawing/2014/main" id="{E1313ADC-B220-5443-A0CB-FFB7BFDB4A9A}"/>
              </a:ext>
            </a:extLst>
          </p:cNvPr>
          <p:cNvSpPr/>
          <p:nvPr/>
        </p:nvSpPr>
        <p:spPr>
          <a:xfrm>
            <a:off x="2512539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ear1">
            <a:extLst>
              <a:ext uri="{FF2B5EF4-FFF2-40B4-BE49-F238E27FC236}">
                <a16:creationId xmlns:a16="http://schemas.microsoft.com/office/drawing/2014/main" id="{D3DB21DD-4EED-F746-AC42-E8DAE3A42F28}"/>
              </a:ext>
            </a:extLst>
          </p:cNvPr>
          <p:cNvSpPr/>
          <p:nvPr/>
        </p:nvSpPr>
        <p:spPr>
          <a:xfrm>
            <a:off x="3802104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Fear2">
            <a:extLst>
              <a:ext uri="{FF2B5EF4-FFF2-40B4-BE49-F238E27FC236}">
                <a16:creationId xmlns:a16="http://schemas.microsoft.com/office/drawing/2014/main" id="{813D5B76-85A9-274C-A0A9-C3F5D2E96831}"/>
              </a:ext>
            </a:extLst>
          </p:cNvPr>
          <p:cNvSpPr/>
          <p:nvPr/>
        </p:nvSpPr>
        <p:spPr>
          <a:xfrm>
            <a:off x="5090981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ear3">
            <a:extLst>
              <a:ext uri="{FF2B5EF4-FFF2-40B4-BE49-F238E27FC236}">
                <a16:creationId xmlns:a16="http://schemas.microsoft.com/office/drawing/2014/main" id="{81B7BA1B-FA42-1049-913F-9C2D58E49F0E}"/>
              </a:ext>
            </a:extLst>
          </p:cNvPr>
          <p:cNvSpPr/>
          <p:nvPr/>
        </p:nvSpPr>
        <p:spPr>
          <a:xfrm>
            <a:off x="6379858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Fear4">
            <a:extLst>
              <a:ext uri="{FF2B5EF4-FFF2-40B4-BE49-F238E27FC236}">
                <a16:creationId xmlns:a16="http://schemas.microsoft.com/office/drawing/2014/main" id="{53922BAA-33ED-774C-8B73-507A322E0638}"/>
              </a:ext>
            </a:extLst>
          </p:cNvPr>
          <p:cNvSpPr/>
          <p:nvPr/>
        </p:nvSpPr>
        <p:spPr>
          <a:xfrm>
            <a:off x="7695337" y="175295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ear5">
            <a:extLst>
              <a:ext uri="{FF2B5EF4-FFF2-40B4-BE49-F238E27FC236}">
                <a16:creationId xmlns:a16="http://schemas.microsoft.com/office/drawing/2014/main" id="{10BE13A7-76D9-A74A-8751-BAD403376675}"/>
              </a:ext>
            </a:extLst>
          </p:cNvPr>
          <p:cNvSpPr/>
          <p:nvPr/>
        </p:nvSpPr>
        <p:spPr>
          <a:xfrm>
            <a:off x="8984214" y="175295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ngry0">
            <a:extLst>
              <a:ext uri="{FF2B5EF4-FFF2-40B4-BE49-F238E27FC236}">
                <a16:creationId xmlns:a16="http://schemas.microsoft.com/office/drawing/2014/main" id="{732B375E-E3CD-954A-A1D5-E3E860B58D55}"/>
              </a:ext>
            </a:extLst>
          </p:cNvPr>
          <p:cNvSpPr/>
          <p:nvPr/>
        </p:nvSpPr>
        <p:spPr>
          <a:xfrm>
            <a:off x="2537252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Angry1">
            <a:extLst>
              <a:ext uri="{FF2B5EF4-FFF2-40B4-BE49-F238E27FC236}">
                <a16:creationId xmlns:a16="http://schemas.microsoft.com/office/drawing/2014/main" id="{7DC7D6D7-CC75-124E-A2EB-624BA6621B2A}"/>
              </a:ext>
            </a:extLst>
          </p:cNvPr>
          <p:cNvSpPr/>
          <p:nvPr/>
        </p:nvSpPr>
        <p:spPr>
          <a:xfrm>
            <a:off x="3826817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Angry2">
            <a:extLst>
              <a:ext uri="{FF2B5EF4-FFF2-40B4-BE49-F238E27FC236}">
                <a16:creationId xmlns:a16="http://schemas.microsoft.com/office/drawing/2014/main" id="{51B2B573-ABB5-B34A-B63B-75A903EA9DEE}"/>
              </a:ext>
            </a:extLst>
          </p:cNvPr>
          <p:cNvSpPr/>
          <p:nvPr/>
        </p:nvSpPr>
        <p:spPr>
          <a:xfrm>
            <a:off x="5115694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ngry3">
            <a:extLst>
              <a:ext uri="{FF2B5EF4-FFF2-40B4-BE49-F238E27FC236}">
                <a16:creationId xmlns:a16="http://schemas.microsoft.com/office/drawing/2014/main" id="{10B9F36D-AB58-CD4D-9F5E-95D8AAA7B783}"/>
              </a:ext>
            </a:extLst>
          </p:cNvPr>
          <p:cNvSpPr/>
          <p:nvPr/>
        </p:nvSpPr>
        <p:spPr>
          <a:xfrm>
            <a:off x="6404571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ngry4">
            <a:extLst>
              <a:ext uri="{FF2B5EF4-FFF2-40B4-BE49-F238E27FC236}">
                <a16:creationId xmlns:a16="http://schemas.microsoft.com/office/drawing/2014/main" id="{A73F9A0C-8ACD-B348-8A0E-BA37E279555F}"/>
              </a:ext>
            </a:extLst>
          </p:cNvPr>
          <p:cNvSpPr/>
          <p:nvPr/>
        </p:nvSpPr>
        <p:spPr>
          <a:xfrm>
            <a:off x="7720050" y="308748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ngry5">
            <a:extLst>
              <a:ext uri="{FF2B5EF4-FFF2-40B4-BE49-F238E27FC236}">
                <a16:creationId xmlns:a16="http://schemas.microsoft.com/office/drawing/2014/main" id="{931D9ABA-F360-684F-BCB3-8AE020017B29}"/>
              </a:ext>
            </a:extLst>
          </p:cNvPr>
          <p:cNvSpPr/>
          <p:nvPr/>
        </p:nvSpPr>
        <p:spPr>
          <a:xfrm>
            <a:off x="9008927" y="308748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Sad0">
            <a:extLst>
              <a:ext uri="{FF2B5EF4-FFF2-40B4-BE49-F238E27FC236}">
                <a16:creationId xmlns:a16="http://schemas.microsoft.com/office/drawing/2014/main" id="{14AEC673-2807-3549-9FF7-E2B1AFC27734}"/>
              </a:ext>
            </a:extLst>
          </p:cNvPr>
          <p:cNvSpPr/>
          <p:nvPr/>
        </p:nvSpPr>
        <p:spPr>
          <a:xfrm>
            <a:off x="2524895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0" name="Sad1">
            <a:extLst>
              <a:ext uri="{FF2B5EF4-FFF2-40B4-BE49-F238E27FC236}">
                <a16:creationId xmlns:a16="http://schemas.microsoft.com/office/drawing/2014/main" id="{AA57AEDE-609C-0947-8FEE-43E6634DCBD3}"/>
              </a:ext>
            </a:extLst>
          </p:cNvPr>
          <p:cNvSpPr/>
          <p:nvPr/>
        </p:nvSpPr>
        <p:spPr>
          <a:xfrm>
            <a:off x="3814460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1" name="Sad2">
            <a:extLst>
              <a:ext uri="{FF2B5EF4-FFF2-40B4-BE49-F238E27FC236}">
                <a16:creationId xmlns:a16="http://schemas.microsoft.com/office/drawing/2014/main" id="{B1FAA070-748E-7B43-8E22-4325A2FAFEC4}"/>
              </a:ext>
            </a:extLst>
          </p:cNvPr>
          <p:cNvSpPr/>
          <p:nvPr/>
        </p:nvSpPr>
        <p:spPr>
          <a:xfrm>
            <a:off x="5103337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2" name="Sad3">
            <a:extLst>
              <a:ext uri="{FF2B5EF4-FFF2-40B4-BE49-F238E27FC236}">
                <a16:creationId xmlns:a16="http://schemas.microsoft.com/office/drawing/2014/main" id="{D9BB3961-02C0-E848-B4A7-60F1CE631C84}"/>
              </a:ext>
            </a:extLst>
          </p:cNvPr>
          <p:cNvSpPr/>
          <p:nvPr/>
        </p:nvSpPr>
        <p:spPr>
          <a:xfrm>
            <a:off x="6392214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3" name="Sad4">
            <a:extLst>
              <a:ext uri="{FF2B5EF4-FFF2-40B4-BE49-F238E27FC236}">
                <a16:creationId xmlns:a16="http://schemas.microsoft.com/office/drawing/2014/main" id="{9506B152-4026-B641-B607-23BFE7B1A52A}"/>
              </a:ext>
            </a:extLst>
          </p:cNvPr>
          <p:cNvSpPr/>
          <p:nvPr/>
        </p:nvSpPr>
        <p:spPr>
          <a:xfrm>
            <a:off x="7707693" y="4434373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4" name="Sad5">
            <a:extLst>
              <a:ext uri="{FF2B5EF4-FFF2-40B4-BE49-F238E27FC236}">
                <a16:creationId xmlns:a16="http://schemas.microsoft.com/office/drawing/2014/main" id="{1B398B02-772B-0042-BAD2-51C7D00DB9AA}"/>
              </a:ext>
            </a:extLst>
          </p:cNvPr>
          <p:cNvSpPr/>
          <p:nvPr/>
        </p:nvSpPr>
        <p:spPr>
          <a:xfrm>
            <a:off x="8996570" y="4434373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5" name="Disgust0">
            <a:extLst>
              <a:ext uri="{FF2B5EF4-FFF2-40B4-BE49-F238E27FC236}">
                <a16:creationId xmlns:a16="http://schemas.microsoft.com/office/drawing/2014/main" id="{53CF9352-D493-6C47-AF6D-5D0C12D7C2DC}"/>
              </a:ext>
            </a:extLst>
          </p:cNvPr>
          <p:cNvSpPr/>
          <p:nvPr/>
        </p:nvSpPr>
        <p:spPr>
          <a:xfrm>
            <a:off x="2537252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Disgust1">
            <a:extLst>
              <a:ext uri="{FF2B5EF4-FFF2-40B4-BE49-F238E27FC236}">
                <a16:creationId xmlns:a16="http://schemas.microsoft.com/office/drawing/2014/main" id="{91860A42-4F4A-F048-AEEE-CA13D22FD8F3}"/>
              </a:ext>
            </a:extLst>
          </p:cNvPr>
          <p:cNvSpPr/>
          <p:nvPr/>
        </p:nvSpPr>
        <p:spPr>
          <a:xfrm>
            <a:off x="3826817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Disgust2">
            <a:extLst>
              <a:ext uri="{FF2B5EF4-FFF2-40B4-BE49-F238E27FC236}">
                <a16:creationId xmlns:a16="http://schemas.microsoft.com/office/drawing/2014/main" id="{3F96F005-225C-524E-94A1-50F2337C67FB}"/>
              </a:ext>
            </a:extLst>
          </p:cNvPr>
          <p:cNvSpPr/>
          <p:nvPr/>
        </p:nvSpPr>
        <p:spPr>
          <a:xfrm>
            <a:off x="5115694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Disgust3">
            <a:extLst>
              <a:ext uri="{FF2B5EF4-FFF2-40B4-BE49-F238E27FC236}">
                <a16:creationId xmlns:a16="http://schemas.microsoft.com/office/drawing/2014/main" id="{1F63CD4B-23B3-2F4D-9F0F-4BED069E5C4E}"/>
              </a:ext>
            </a:extLst>
          </p:cNvPr>
          <p:cNvSpPr/>
          <p:nvPr/>
        </p:nvSpPr>
        <p:spPr>
          <a:xfrm>
            <a:off x="6404571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Disgust4">
            <a:extLst>
              <a:ext uri="{FF2B5EF4-FFF2-40B4-BE49-F238E27FC236}">
                <a16:creationId xmlns:a16="http://schemas.microsoft.com/office/drawing/2014/main" id="{32D45466-C59D-FC4D-8FF4-653103C36709}"/>
              </a:ext>
            </a:extLst>
          </p:cNvPr>
          <p:cNvSpPr/>
          <p:nvPr/>
        </p:nvSpPr>
        <p:spPr>
          <a:xfrm>
            <a:off x="7720050" y="5781264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Disgust5">
            <a:extLst>
              <a:ext uri="{FF2B5EF4-FFF2-40B4-BE49-F238E27FC236}">
                <a16:creationId xmlns:a16="http://schemas.microsoft.com/office/drawing/2014/main" id="{6E2A8846-44C0-1C4F-A9CB-7C61401381BB}"/>
              </a:ext>
            </a:extLst>
          </p:cNvPr>
          <p:cNvSpPr/>
          <p:nvPr/>
        </p:nvSpPr>
        <p:spPr>
          <a:xfrm>
            <a:off x="9008927" y="5781264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ction Button: Custom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0FDEBB3-517C-744A-A14F-E074C2F1D9EE}"/>
              </a:ext>
            </a:extLst>
          </p:cNvPr>
          <p:cNvSpPr/>
          <p:nvPr/>
        </p:nvSpPr>
        <p:spPr>
          <a:xfrm>
            <a:off x="11133221" y="6336632"/>
            <a:ext cx="946484" cy="48429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Borrar</a:t>
            </a:r>
            <a:endParaRPr lang="en-US" dirty="0"/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F849F04F-8DF0-6247-A3F2-4B4A161D7CAB}"/>
              </a:ext>
            </a:extLst>
          </p:cNvPr>
          <p:cNvGraphicFramePr>
            <a:graphicFrameLocks noGrp="1"/>
          </p:cNvGraphicFramePr>
          <p:nvPr/>
        </p:nvGraphicFramePr>
        <p:xfrm>
          <a:off x="2215977" y="86499"/>
          <a:ext cx="7760046" cy="6734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3341">
                  <a:extLst>
                    <a:ext uri="{9D8B030D-6E8A-4147-A177-3AD203B41FA5}">
                      <a16:colId xmlns:a16="http://schemas.microsoft.com/office/drawing/2014/main" val="3922756951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098814669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508938288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962326699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191296422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4239325159"/>
                    </a:ext>
                  </a:extLst>
                </a:gridCol>
              </a:tblGrid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034022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907005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41940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525966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48157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534EA5F-CAC8-C34F-94D7-F2E363C5D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0" t="11296" r="16158" b="11296"/>
          <a:stretch/>
        </p:blipFill>
        <p:spPr>
          <a:xfrm>
            <a:off x="2215978" y="77076"/>
            <a:ext cx="7760046" cy="6857999"/>
          </a:xfrm>
          <a:prstGeom prst="rect">
            <a:avLst/>
          </a:prstGeom>
        </p:spPr>
      </p:pic>
      <p:sp>
        <p:nvSpPr>
          <p:cNvPr id="2" name="Action Button: H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EE427B-1738-1948-9E2B-6914BE43D243}"/>
              </a:ext>
            </a:extLst>
          </p:cNvPr>
          <p:cNvSpPr/>
          <p:nvPr/>
        </p:nvSpPr>
        <p:spPr>
          <a:xfrm>
            <a:off x="2495022" y="39317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Action Button: H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44555C6-67D4-BD43-A92A-C05AA3527C7F}"/>
              </a:ext>
            </a:extLst>
          </p:cNvPr>
          <p:cNvSpPr/>
          <p:nvPr/>
        </p:nvSpPr>
        <p:spPr>
          <a:xfrm>
            <a:off x="3792579" y="420129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ction Button: H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07C45B-DF29-854E-A9A8-EA174B14BE78}"/>
              </a:ext>
            </a:extLst>
          </p:cNvPr>
          <p:cNvSpPr/>
          <p:nvPr/>
        </p:nvSpPr>
        <p:spPr>
          <a:xfrm>
            <a:off x="5062020" y="39953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ction Button: H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C08C7C-F4BC-CA43-A790-51F5B5AA8570}"/>
              </a:ext>
            </a:extLst>
          </p:cNvPr>
          <p:cNvSpPr/>
          <p:nvPr/>
        </p:nvSpPr>
        <p:spPr>
          <a:xfrm>
            <a:off x="6385661" y="40777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ction Button: H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6E8A92-B819-1E4F-BB3A-FC13209A2018}"/>
              </a:ext>
            </a:extLst>
          </p:cNvPr>
          <p:cNvSpPr/>
          <p:nvPr/>
        </p:nvSpPr>
        <p:spPr>
          <a:xfrm>
            <a:off x="7690535" y="39369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ction Button: H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86C811F-975B-6547-BE4B-DDCCD5139F54}"/>
              </a:ext>
            </a:extLst>
          </p:cNvPr>
          <p:cNvSpPr/>
          <p:nvPr/>
        </p:nvSpPr>
        <p:spPr>
          <a:xfrm>
            <a:off x="8985592" y="38718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ction Button: A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22980B-A125-AA46-872C-299E25FE505D}"/>
              </a:ext>
            </a:extLst>
          </p:cNvPr>
          <p:cNvSpPr/>
          <p:nvPr/>
        </p:nvSpPr>
        <p:spPr>
          <a:xfrm>
            <a:off x="2537252" y="310441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ction Button: A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42EA7D-1367-1946-9A0D-4419A43B0BED}"/>
              </a:ext>
            </a:extLst>
          </p:cNvPr>
          <p:cNvSpPr/>
          <p:nvPr/>
        </p:nvSpPr>
        <p:spPr>
          <a:xfrm>
            <a:off x="3817292" y="3122610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ction Button: A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5BC102F-C185-AA41-9F64-0089D59D13D2}"/>
              </a:ext>
            </a:extLst>
          </p:cNvPr>
          <p:cNvSpPr/>
          <p:nvPr/>
        </p:nvSpPr>
        <p:spPr>
          <a:xfrm>
            <a:off x="5086733" y="310201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ction Button: A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14EAE6-2A31-E245-8E94-7885C4938799}"/>
              </a:ext>
            </a:extLst>
          </p:cNvPr>
          <p:cNvSpPr/>
          <p:nvPr/>
        </p:nvSpPr>
        <p:spPr>
          <a:xfrm>
            <a:off x="6410374" y="311025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ction Button: A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FDA27C-C9F4-A14F-B334-1D2F8F473619}"/>
              </a:ext>
            </a:extLst>
          </p:cNvPr>
          <p:cNvSpPr/>
          <p:nvPr/>
        </p:nvSpPr>
        <p:spPr>
          <a:xfrm>
            <a:off x="7715248" y="309617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ction Button: A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2BBE22A-FE60-AD4E-9DA7-91D24F569EC4}"/>
              </a:ext>
            </a:extLst>
          </p:cNvPr>
          <p:cNvSpPr/>
          <p:nvPr/>
        </p:nvSpPr>
        <p:spPr>
          <a:xfrm>
            <a:off x="9010305" y="308966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ction Button: S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9311B3-8283-3B4F-935C-0AB5BF2D79C6}"/>
              </a:ext>
            </a:extLst>
          </p:cNvPr>
          <p:cNvSpPr/>
          <p:nvPr/>
        </p:nvSpPr>
        <p:spPr>
          <a:xfrm>
            <a:off x="2511161" y="444640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ction Button: S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8AD2186-D181-C048-B2F1-24CAAD0730BB}"/>
              </a:ext>
            </a:extLst>
          </p:cNvPr>
          <p:cNvSpPr/>
          <p:nvPr/>
        </p:nvSpPr>
        <p:spPr>
          <a:xfrm>
            <a:off x="3791201" y="446459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ction Button: S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6C25AC-7B19-6B4C-A165-E010766D6136}"/>
              </a:ext>
            </a:extLst>
          </p:cNvPr>
          <p:cNvSpPr/>
          <p:nvPr/>
        </p:nvSpPr>
        <p:spPr>
          <a:xfrm>
            <a:off x="5060642" y="444399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ction Button: S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CFE653-86BC-7D4C-9CA6-34C4C2199E2C}"/>
              </a:ext>
            </a:extLst>
          </p:cNvPr>
          <p:cNvSpPr/>
          <p:nvPr/>
        </p:nvSpPr>
        <p:spPr>
          <a:xfrm>
            <a:off x="6384283" y="445223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ction Button: S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0559C5-B38E-5740-B4BF-443174F96234}"/>
              </a:ext>
            </a:extLst>
          </p:cNvPr>
          <p:cNvSpPr/>
          <p:nvPr/>
        </p:nvSpPr>
        <p:spPr>
          <a:xfrm>
            <a:off x="7689157" y="443816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ction Button: S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BF6749-A116-5442-97FC-74F1A7C3D936}"/>
              </a:ext>
            </a:extLst>
          </p:cNvPr>
          <p:cNvSpPr/>
          <p:nvPr/>
        </p:nvSpPr>
        <p:spPr>
          <a:xfrm>
            <a:off x="8984214" y="44316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ction Button: D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D8F31B3-C9B3-EC44-8295-96C2692A9218}"/>
              </a:ext>
            </a:extLst>
          </p:cNvPr>
          <p:cNvSpPr/>
          <p:nvPr/>
        </p:nvSpPr>
        <p:spPr>
          <a:xfrm>
            <a:off x="2537252" y="579810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ction Button: D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0026D4-2E6B-BB41-911D-6C0F2B108FFD}"/>
              </a:ext>
            </a:extLst>
          </p:cNvPr>
          <p:cNvSpPr/>
          <p:nvPr/>
        </p:nvSpPr>
        <p:spPr>
          <a:xfrm>
            <a:off x="3817292" y="581629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ction Button: D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A35955-8CCC-DA46-9555-EE1499F62DCD}"/>
              </a:ext>
            </a:extLst>
          </p:cNvPr>
          <p:cNvSpPr/>
          <p:nvPr/>
        </p:nvSpPr>
        <p:spPr>
          <a:xfrm>
            <a:off x="5086733" y="579569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ction Button: D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D101DF-334C-E945-A2F8-8031CE208C05}"/>
              </a:ext>
            </a:extLst>
          </p:cNvPr>
          <p:cNvSpPr/>
          <p:nvPr/>
        </p:nvSpPr>
        <p:spPr>
          <a:xfrm>
            <a:off x="6410374" y="580393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ction Button: D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C51C5C-BB0B-2F48-BEF9-CA31FEA22717}"/>
              </a:ext>
            </a:extLst>
          </p:cNvPr>
          <p:cNvSpPr/>
          <p:nvPr/>
        </p:nvSpPr>
        <p:spPr>
          <a:xfrm>
            <a:off x="7715248" y="578986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ction Button: D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BC8B7B4-3BCF-6D41-899E-0AE1752CD2B2}"/>
              </a:ext>
            </a:extLst>
          </p:cNvPr>
          <p:cNvSpPr/>
          <p:nvPr/>
        </p:nvSpPr>
        <p:spPr>
          <a:xfrm>
            <a:off x="9010305" y="57833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ction Button: F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8A7C910-3745-AB47-B040-493CC3A482B0}"/>
              </a:ext>
            </a:extLst>
          </p:cNvPr>
          <p:cNvSpPr/>
          <p:nvPr/>
        </p:nvSpPr>
        <p:spPr>
          <a:xfrm>
            <a:off x="2520779" y="17682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ction Button: F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16AD9EA-9467-744E-B42C-57422BDB4EDF}"/>
              </a:ext>
            </a:extLst>
          </p:cNvPr>
          <p:cNvSpPr/>
          <p:nvPr/>
        </p:nvSpPr>
        <p:spPr>
          <a:xfrm>
            <a:off x="3800819" y="178644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ction Button: F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98AB06-4C36-0B41-8D37-7D73ADB3EDAA}"/>
              </a:ext>
            </a:extLst>
          </p:cNvPr>
          <p:cNvSpPr/>
          <p:nvPr/>
        </p:nvSpPr>
        <p:spPr>
          <a:xfrm>
            <a:off x="5070260" y="176584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ction Button: F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6D9BB1B-E911-A44D-8544-201A0CBD7BD0}"/>
              </a:ext>
            </a:extLst>
          </p:cNvPr>
          <p:cNvSpPr/>
          <p:nvPr/>
        </p:nvSpPr>
        <p:spPr>
          <a:xfrm>
            <a:off x="6393901" y="177408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ction Button: F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0D7B8DA-AE4A-D846-B905-774F335488D7}"/>
              </a:ext>
            </a:extLst>
          </p:cNvPr>
          <p:cNvSpPr/>
          <p:nvPr/>
        </p:nvSpPr>
        <p:spPr>
          <a:xfrm>
            <a:off x="7698775" y="1760010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ction Button: F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E752F4-091A-D241-8E79-FE508A20388A}"/>
              </a:ext>
            </a:extLst>
          </p:cNvPr>
          <p:cNvSpPr/>
          <p:nvPr/>
        </p:nvSpPr>
        <p:spPr>
          <a:xfrm>
            <a:off x="8993832" y="1753499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769C9-A463-B9AC-45A3-932AC592E0E4}"/>
              </a:ext>
            </a:extLst>
          </p:cNvPr>
          <p:cNvSpPr txBox="1"/>
          <p:nvPr/>
        </p:nvSpPr>
        <p:spPr>
          <a:xfrm rot="16200000">
            <a:off x="-2547525" y="3192931"/>
            <a:ext cx="6206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¿</a:t>
            </a:r>
            <a:r>
              <a:rPr lang="en-US" sz="4800" dirty="0" err="1"/>
              <a:t>Cómo</a:t>
            </a:r>
            <a:r>
              <a:rPr lang="en-US" sz="4800" dirty="0"/>
              <a:t> </a:t>
            </a:r>
            <a:r>
              <a:rPr lang="en-US" sz="4800" dirty="0" err="1"/>
              <a:t>Te</a:t>
            </a:r>
            <a:r>
              <a:rPr lang="en-US" sz="4800" dirty="0"/>
              <a:t> </a:t>
            </a:r>
            <a:r>
              <a:rPr lang="en-US" sz="4800" dirty="0" err="1"/>
              <a:t>Sientes</a:t>
            </a:r>
            <a:r>
              <a:rPr lang="en-US" sz="4800" dirty="0"/>
              <a:t>?</a:t>
            </a:r>
          </a:p>
        </p:txBody>
      </p:sp>
      <p:pic>
        <p:nvPicPr>
          <p:cNvPr id="6" name="Graphic 5" descr="Smiling face with solid fill with solid fill">
            <a:extLst>
              <a:ext uri="{FF2B5EF4-FFF2-40B4-BE49-F238E27FC236}">
                <a16:creationId xmlns:a16="http://schemas.microsoft.com/office/drawing/2014/main" id="{9DE2B5EC-95EC-3470-4D24-413554FCC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101" y="312179"/>
            <a:ext cx="914400" cy="914400"/>
          </a:xfrm>
          <a:prstGeom prst="rect">
            <a:avLst/>
          </a:prstGeom>
        </p:spPr>
      </p:pic>
      <p:pic>
        <p:nvPicPr>
          <p:cNvPr id="9" name="Graphic 8" descr="Grinning face with solid fill with solid fill">
            <a:extLst>
              <a:ext uri="{FF2B5EF4-FFF2-40B4-BE49-F238E27FC236}">
                <a16:creationId xmlns:a16="http://schemas.microsoft.com/office/drawing/2014/main" id="{6AC3333B-2F67-5E8D-4E42-9C5B633D2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9191" y="293987"/>
            <a:ext cx="914400" cy="914400"/>
          </a:xfrm>
          <a:prstGeom prst="rect">
            <a:avLst/>
          </a:prstGeom>
        </p:spPr>
      </p:pic>
      <p:pic>
        <p:nvPicPr>
          <p:cNvPr id="12" name="Graphic 11" descr="Scared face with solid fill with solid fill">
            <a:extLst>
              <a:ext uri="{FF2B5EF4-FFF2-40B4-BE49-F238E27FC236}">
                <a16:creationId xmlns:a16="http://schemas.microsoft.com/office/drawing/2014/main" id="{E8AA123C-9BBB-D94B-6455-67E7A7385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0563" y="1645000"/>
            <a:ext cx="914400" cy="914400"/>
          </a:xfrm>
          <a:prstGeom prst="rect">
            <a:avLst/>
          </a:prstGeom>
        </p:spPr>
      </p:pic>
      <p:pic>
        <p:nvPicPr>
          <p:cNvPr id="14" name="Graphic 13" descr="Surprised face with solid fill with solid fill">
            <a:extLst>
              <a:ext uri="{FF2B5EF4-FFF2-40B4-BE49-F238E27FC236}">
                <a16:creationId xmlns:a16="http://schemas.microsoft.com/office/drawing/2014/main" id="{1BE3B1E9-0004-D16E-61BD-7859AFA86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5177" y="1645000"/>
            <a:ext cx="914400" cy="914400"/>
          </a:xfrm>
          <a:prstGeom prst="rect">
            <a:avLst/>
          </a:prstGeom>
        </p:spPr>
      </p:pic>
      <p:pic>
        <p:nvPicPr>
          <p:cNvPr id="16" name="Graphic 15" descr="Angry face with solid fill with solid fill">
            <a:extLst>
              <a:ext uri="{FF2B5EF4-FFF2-40B4-BE49-F238E27FC236}">
                <a16:creationId xmlns:a16="http://schemas.microsoft.com/office/drawing/2014/main" id="{5E39CBAA-CA8F-7246-821E-9C753500E3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5362" y="2988227"/>
            <a:ext cx="914400" cy="914400"/>
          </a:xfrm>
          <a:prstGeom prst="rect">
            <a:avLst/>
          </a:prstGeom>
        </p:spPr>
      </p:pic>
      <p:pic>
        <p:nvPicPr>
          <p:cNvPr id="18" name="Graphic 17" descr="Crying face with solid fill with solid fill">
            <a:extLst>
              <a:ext uri="{FF2B5EF4-FFF2-40B4-BE49-F238E27FC236}">
                <a16:creationId xmlns:a16="http://schemas.microsoft.com/office/drawing/2014/main" id="{3E94161C-FF15-2D81-58F6-311ADEFA55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26719" y="4339240"/>
            <a:ext cx="914400" cy="914400"/>
          </a:xfrm>
          <a:prstGeom prst="rect">
            <a:avLst/>
          </a:prstGeom>
        </p:spPr>
      </p:pic>
      <p:pic>
        <p:nvPicPr>
          <p:cNvPr id="25" name="Graphic 24" descr="Confused face with solid fill with solid fill">
            <a:extLst>
              <a:ext uri="{FF2B5EF4-FFF2-40B4-BE49-F238E27FC236}">
                <a16:creationId xmlns:a16="http://schemas.microsoft.com/office/drawing/2014/main" id="{5879CC0A-51D5-96F7-32EB-07E765F39E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2757" y="4431651"/>
            <a:ext cx="914400" cy="914400"/>
          </a:xfrm>
          <a:prstGeom prst="rect">
            <a:avLst/>
          </a:prstGeom>
        </p:spPr>
      </p:pic>
      <p:pic>
        <p:nvPicPr>
          <p:cNvPr id="27" name="Graphic 26" descr="Neutral face with solid fill with solid fill">
            <a:extLst>
              <a:ext uri="{FF2B5EF4-FFF2-40B4-BE49-F238E27FC236}">
                <a16:creationId xmlns:a16="http://schemas.microsoft.com/office/drawing/2014/main" id="{5F0380FE-B7DA-F35D-223A-D0C980ADF1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6504" y="3087480"/>
            <a:ext cx="914400" cy="914400"/>
          </a:xfrm>
          <a:prstGeom prst="rect">
            <a:avLst/>
          </a:prstGeom>
        </p:spPr>
      </p:pic>
      <p:pic>
        <p:nvPicPr>
          <p:cNvPr id="29" name="Graphic 28" descr="Winking face with solid fill with solid fill">
            <a:extLst>
              <a:ext uri="{FF2B5EF4-FFF2-40B4-BE49-F238E27FC236}">
                <a16:creationId xmlns:a16="http://schemas.microsoft.com/office/drawing/2014/main" id="{23BDCCF3-8EF5-88CB-6A2A-B5D21DB2DB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1695" y="5690153"/>
            <a:ext cx="914400" cy="914400"/>
          </a:xfrm>
          <a:prstGeom prst="rect">
            <a:avLst/>
          </a:prstGeom>
        </p:spPr>
      </p:pic>
      <p:pic>
        <p:nvPicPr>
          <p:cNvPr id="31" name="Graphic 30" descr="Tongue face with solid fill with solid fill">
            <a:extLst>
              <a:ext uri="{FF2B5EF4-FFF2-40B4-BE49-F238E27FC236}">
                <a16:creationId xmlns:a16="http://schemas.microsoft.com/office/drawing/2014/main" id="{A901DA35-F8CB-5CD3-C6E4-06BC8468DD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41844" y="5681912"/>
            <a:ext cx="914400" cy="9144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64E2C2C-31DC-CBC4-8CD7-983C3F0713AD}"/>
              </a:ext>
            </a:extLst>
          </p:cNvPr>
          <p:cNvSpPr txBox="1"/>
          <p:nvPr/>
        </p:nvSpPr>
        <p:spPr>
          <a:xfrm>
            <a:off x="5012933" y="2414286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 </a:t>
            </a:r>
            <a:r>
              <a:rPr lang="en-US" dirty="0" err="1"/>
              <a:t>Miedo</a:t>
            </a:r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321BC07-7527-1472-EEF0-0A9E7661ECA9}"/>
              </a:ext>
            </a:extLst>
          </p:cNvPr>
          <p:cNvSpPr txBox="1"/>
          <p:nvPr/>
        </p:nvSpPr>
        <p:spPr>
          <a:xfrm>
            <a:off x="5045548" y="3775889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Enojado</a:t>
            </a:r>
            <a:r>
              <a:rPr lang="en-US" dirty="0"/>
              <a:t>/a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38EBC6-84BF-D146-F803-775F44E9708F}"/>
              </a:ext>
            </a:extLst>
          </p:cNvPr>
          <p:cNvSpPr txBox="1"/>
          <p:nvPr/>
        </p:nvSpPr>
        <p:spPr>
          <a:xfrm>
            <a:off x="5169059" y="5125496"/>
            <a:ext cx="71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Triste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026D87-B6B1-EA53-5F8F-43C5369A4D15}"/>
              </a:ext>
            </a:extLst>
          </p:cNvPr>
          <p:cNvSpPr txBox="1"/>
          <p:nvPr/>
        </p:nvSpPr>
        <p:spPr>
          <a:xfrm>
            <a:off x="5099221" y="6468221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Jocoso</a:t>
            </a:r>
            <a:r>
              <a:rPr lang="en-US" dirty="0"/>
              <a:t>/a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2DF9-4DBF-FBE0-E15C-07E2E208E462}"/>
              </a:ext>
            </a:extLst>
          </p:cNvPr>
          <p:cNvSpPr txBox="1"/>
          <p:nvPr/>
        </p:nvSpPr>
        <p:spPr>
          <a:xfrm>
            <a:off x="5138753" y="108824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Feliz</a:t>
            </a:r>
          </a:p>
        </p:txBody>
      </p:sp>
    </p:spTree>
    <p:extLst>
      <p:ext uri="{BB962C8B-B14F-4D97-AF65-F5344CB8AC3E}">
        <p14:creationId xmlns:p14="http://schemas.microsoft.com/office/powerpoint/2010/main" val="134102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C0AE-DF27-92F3-DB71-099773F5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1143000"/>
            <a:ext cx="3062796" cy="2377440"/>
          </a:xfrm>
        </p:spPr>
        <p:txBody>
          <a:bodyPr>
            <a:normAutofit/>
          </a:bodyPr>
          <a:lstStyle/>
          <a:p>
            <a:r>
              <a:rPr lang="en-US" sz="5400" dirty="0" err="1"/>
              <a:t>Preguntas</a:t>
            </a:r>
            <a:r>
              <a:rPr lang="en-US" sz="5400" dirty="0"/>
              <a:t> para </a:t>
            </a:r>
            <a:r>
              <a:rPr lang="en-US" sz="5400" dirty="0" err="1"/>
              <a:t>Hacer</a:t>
            </a:r>
            <a:r>
              <a:rPr lang="en-US" sz="5400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3B34C-B6D4-AD9F-F326-A23CB885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/>
              <a:t>¿Cómo se siente tu cuerpo cuando un sentimiento es un cero vs un cinco?</a:t>
            </a:r>
          </a:p>
          <a:p>
            <a:r>
              <a:rPr lang="es-ES" sz="3200" dirty="0"/>
              <a:t>Haz una lista de las destrezas de afrontamiento que necesitas cuando te sientes un cero, un tres y un cinco.</a:t>
            </a:r>
          </a:p>
          <a:p>
            <a:r>
              <a:rPr lang="es-ES" sz="3200" dirty="0"/>
              <a:t>¿Qué necesitas de los demás cuando sientes cada emoción? ¿Cambia a medida que aumenta o disminuye la puntuación</a:t>
            </a:r>
            <a:r>
              <a:rPr lang="en-US" sz="3200" dirty="0"/>
              <a:t>?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A10B4-4D8C-CB82-6AE0-BFB3D88D1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Para cada emoción haga estas preguntas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426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E30DB-E590-7334-A840-19237504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Tamaño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las </a:t>
            </a:r>
            <a:r>
              <a:rPr 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Emociones</a:t>
            </a:r>
            <a:b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2103-F8A7-C106-29B4-4C059F770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51995"/>
            <a:ext cx="2584049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Utilizando "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Annotate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", puntúa tus sentimientos según lo grandes que te parezcan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9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Up-Down 3">
            <a:extLst>
              <a:ext uri="{FF2B5EF4-FFF2-40B4-BE49-F238E27FC236}">
                <a16:creationId xmlns:a16="http://schemas.microsoft.com/office/drawing/2014/main" id="{11630EB3-E908-A51E-ACB2-02C9848E8E13}"/>
              </a:ext>
            </a:extLst>
          </p:cNvPr>
          <p:cNvSpPr/>
          <p:nvPr/>
        </p:nvSpPr>
        <p:spPr>
          <a:xfrm>
            <a:off x="612560" y="1065229"/>
            <a:ext cx="923277" cy="560180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A51F0556-0AC4-74DB-43C6-D010CDC89133}"/>
              </a:ext>
            </a:extLst>
          </p:cNvPr>
          <p:cNvSpPr/>
          <p:nvPr/>
        </p:nvSpPr>
        <p:spPr>
          <a:xfrm>
            <a:off x="2783150" y="1065229"/>
            <a:ext cx="923277" cy="5601808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20A23236-9965-FA2D-FB5D-E5289FC49237}"/>
              </a:ext>
            </a:extLst>
          </p:cNvPr>
          <p:cNvSpPr/>
          <p:nvPr/>
        </p:nvSpPr>
        <p:spPr>
          <a:xfrm>
            <a:off x="5091344" y="1065229"/>
            <a:ext cx="923277" cy="5601808"/>
          </a:xfrm>
          <a:prstGeom prst="up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6A57024A-614C-E2BF-FF1A-4B8608AD4BC1}"/>
              </a:ext>
            </a:extLst>
          </p:cNvPr>
          <p:cNvSpPr/>
          <p:nvPr/>
        </p:nvSpPr>
        <p:spPr>
          <a:xfrm>
            <a:off x="7480917" y="1065229"/>
            <a:ext cx="923277" cy="5601808"/>
          </a:xfrm>
          <a:prstGeom prst="up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7FBED6C6-872D-0459-F2A5-2AB1445A1D2E}"/>
              </a:ext>
            </a:extLst>
          </p:cNvPr>
          <p:cNvSpPr/>
          <p:nvPr/>
        </p:nvSpPr>
        <p:spPr>
          <a:xfrm>
            <a:off x="9870490" y="1065229"/>
            <a:ext cx="923277" cy="5601808"/>
          </a:xfrm>
          <a:prstGeom prst="up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4A6C5B-C80D-4FC1-254E-27C71A8E0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655" y="1191162"/>
            <a:ext cx="952500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9410B-74C5-9A76-2264-B6F4522EE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54" y="2581661"/>
            <a:ext cx="800101" cy="800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504E6D-6435-2052-F21A-41162C4A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317" y="3683982"/>
            <a:ext cx="671281" cy="6712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FC31A3-9973-0BC2-F0EB-4D1F1954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431" y="4738052"/>
            <a:ext cx="570945" cy="570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7FD73-64EE-DF3B-8A86-F80E5E58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011" y="5691787"/>
            <a:ext cx="476250" cy="476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AD39AF-FB35-BE42-38C5-462428C48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53" y="5691787"/>
            <a:ext cx="476250" cy="463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B4340E-A3E0-4B44-79E7-F7E47028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614" y="4758385"/>
            <a:ext cx="565292" cy="570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AAA443-A5C6-EF1B-7FCA-6D3032C7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063" y="3683982"/>
            <a:ext cx="671281" cy="6500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0C2FD9-FA2F-016F-1A5E-A5D4877AD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43" y="2498859"/>
            <a:ext cx="800101" cy="804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045C19-BC36-1FD3-FB95-268A5F46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54" y="1276674"/>
            <a:ext cx="952500" cy="9620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666276-39F7-9B20-0A34-18267D365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152752" y="5651770"/>
            <a:ext cx="488552" cy="5030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B8A4A7-2AF5-C4D8-1056-739664713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99123" y="4722158"/>
            <a:ext cx="599525" cy="5868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5AA546-0EFC-290B-E99C-9C2E96EC2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38968" y="3634387"/>
            <a:ext cx="690516" cy="6957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21D326-BA10-21EE-EA02-FC77B8A4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00199" y="2461816"/>
            <a:ext cx="797373" cy="841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7176B1-9A14-A55F-4C8D-9C046124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3898823" y="1267149"/>
            <a:ext cx="971550" cy="971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2E9005-F625-F6CB-858F-E071CF54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002" y="1267149"/>
            <a:ext cx="933450" cy="952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F39886D-A2C0-BFA2-20F6-99D564BAD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70" y="5639679"/>
            <a:ext cx="476250" cy="515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8D97C0-744C-8DA7-4280-C3797C2B8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17" y="4722158"/>
            <a:ext cx="557356" cy="5687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C9CDB7-498D-A116-82DA-C0D2E10BF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734" y="3634387"/>
            <a:ext cx="677985" cy="6918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BC2486-9898-D5CE-02B9-7F2EA3523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944" y="2485496"/>
            <a:ext cx="800101" cy="800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F7385F-C018-3729-F034-7DEF2BD8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471" y="4758385"/>
            <a:ext cx="587324" cy="60494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FFA48C4-7CFF-7AF1-6269-D75AD1F7E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066" y="3654927"/>
            <a:ext cx="671281" cy="6712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3427FF2-024B-0808-8B7B-25FCEEE1F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291" y="2470356"/>
            <a:ext cx="800101" cy="8241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80D1D5-61DE-B382-3393-8AAABF7F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76" y="1191162"/>
            <a:ext cx="952500" cy="9810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55BED6-9C7A-656B-4A62-3604EB967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087" y="5639679"/>
            <a:ext cx="488390" cy="503042"/>
          </a:xfrm>
          <a:prstGeom prst="rect">
            <a:avLst/>
          </a:prstGeom>
        </p:spPr>
      </p:pic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0471FD4-FCC8-ED7E-813B-5BC614B96333}"/>
              </a:ext>
            </a:extLst>
          </p:cNvPr>
          <p:cNvSpPr txBox="1">
            <a:spLocks/>
          </p:cNvSpPr>
          <p:nvPr/>
        </p:nvSpPr>
        <p:spPr>
          <a:xfrm>
            <a:off x="2093650" y="258079"/>
            <a:ext cx="7315200" cy="91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err="1"/>
              <a:t>Tamaño</a:t>
            </a:r>
            <a:r>
              <a:rPr lang="en-US" sz="4800" b="1" dirty="0"/>
              <a:t> de las </a:t>
            </a:r>
            <a:r>
              <a:rPr lang="en-US" sz="4800" b="1" dirty="0" err="1"/>
              <a:t>Emociones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0511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90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Evalúa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tus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Emociones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3FBF-BABA-068C-2366-13057F030E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80682" tIns="40341" rIns="80682" bIns="40341" rtlCol="0" anchor="t">
            <a:normAutofit/>
          </a:bodyPr>
          <a:lstStyle/>
          <a:p>
            <a:r>
              <a:rPr lang="es-ES" dirty="0">
                <a:cs typeface="Calibri"/>
              </a:rPr>
              <a:t>Haga una lista de todas las emociones que se le ocurran al cliente para evaluar su vocabulario de emociones.</a:t>
            </a:r>
          </a:p>
          <a:p>
            <a:r>
              <a:rPr lang="es-ES" dirty="0">
                <a:cs typeface="Calibri"/>
              </a:rPr>
              <a:t>Utiliza cada diapositiva sobre emociones básicas para hablar de ejemplos de cuándo han sentido esa emoción.</a:t>
            </a:r>
          </a:p>
          <a:p>
            <a:r>
              <a:rPr lang="es-ES" dirty="0">
                <a:cs typeface="Calibri"/>
              </a:rPr>
              <a:t>Encierra en un círculo los SUDS utilizando la función de anotación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4529-D31A-F4A9-14FD-A8F795F2FC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80682" tIns="40341" rIns="80682" bIns="40341" rtlCol="0" anchor="t">
            <a:normAutofit/>
          </a:bodyPr>
          <a:lstStyle/>
          <a:p>
            <a:r>
              <a:rPr lang="es-ES" dirty="0">
                <a:cs typeface="Calibri"/>
              </a:rPr>
              <a:t>Completar las diapositivas con el cliente respecto a lo que siente cada personaje en esa situación.</a:t>
            </a:r>
          </a:p>
          <a:p>
            <a:r>
              <a:rPr lang="es-ES" dirty="0">
                <a:cs typeface="Calibri"/>
              </a:rPr>
              <a:t>El terapeuta debe escribir en la diapositiva para el cliente</a:t>
            </a:r>
            <a:r>
              <a:rPr lang="en-US" dirty="0">
                <a:cs typeface="Calibri"/>
              </a:rPr>
              <a:t>.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68968-D39F-3B4F-1E93-496F14DE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9989" y="6590853"/>
            <a:ext cx="4004424" cy="365126"/>
          </a:xfrm>
        </p:spPr>
        <p:txBody>
          <a:bodyPr/>
          <a:lstStyle/>
          <a:p>
            <a:pPr algn="ctr"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65502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294" b="1" cap="all" dirty="0" err="1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accent1"/>
                  </a:outerShdw>
                  <a:reflection blurRad="12700" stA="28000" endPos="45000" dist="1000" dir="5400000" sy="-100000" algn="bl" rotWithShape="0"/>
                </a:effectLst>
              </a:rPr>
              <a:t>Emociones</a:t>
            </a:r>
            <a:endParaRPr lang="en-US" sz="5294" b="1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50800" dir="5400000" algn="ctr" rotWithShape="0">
                  <a:schemeClr val="accent1"/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8861D-FFE2-3946-9468-E478670A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974" y="6541179"/>
            <a:ext cx="4068051" cy="365126"/>
          </a:xfrm>
        </p:spPr>
        <p:txBody>
          <a:bodyPr/>
          <a:lstStyle/>
          <a:p>
            <a:pPr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99611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275</TotalTime>
  <Words>762</Words>
  <Application>Microsoft Office PowerPoint</Application>
  <PresentationFormat>Widescreen</PresentationFormat>
  <Paragraphs>259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Bradley Hand ITC</vt:lpstr>
      <vt:lpstr>Calibri</vt:lpstr>
      <vt:lpstr>Calibri Light</vt:lpstr>
      <vt:lpstr>Corbel</vt:lpstr>
      <vt:lpstr>Wingdings 2</vt:lpstr>
      <vt:lpstr>Frame</vt:lpstr>
      <vt:lpstr>Office Theme</vt:lpstr>
      <vt:lpstr>1_Office Theme</vt:lpstr>
      <vt:lpstr>Office Theme</vt:lpstr>
      <vt:lpstr>¿Cómo te sientes hoy?</vt:lpstr>
      <vt:lpstr>Direction for this resource:</vt:lpstr>
      <vt:lpstr>¿Cómo te sientes?</vt:lpstr>
      <vt:lpstr>PowerPoint Presentation</vt:lpstr>
      <vt:lpstr>Preguntas para Hacer:</vt:lpstr>
      <vt:lpstr>Tamaño de las Emociones </vt:lpstr>
      <vt:lpstr>PowerPoint Presentation</vt:lpstr>
      <vt:lpstr>Evalúa tus Emociones</vt:lpstr>
      <vt:lpstr>Emociones</vt:lpstr>
      <vt:lpstr>PowerPoint Presentation</vt:lpstr>
      <vt:lpstr>PowerPoint Presentation</vt:lpstr>
      <vt:lpstr>PowerPoint Presentation</vt:lpstr>
      <vt:lpstr>PowerPoint Presentation</vt:lpstr>
      <vt:lpstr>Termómetro de Emociones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Alternativa al SUDs Termómetro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Feeling Faces</dc:title>
  <dc:creator>Microsoft Office User</dc:creator>
  <cp:lastModifiedBy>Cruz Aguayo, Natalia</cp:lastModifiedBy>
  <cp:revision>46</cp:revision>
  <dcterms:created xsi:type="dcterms:W3CDTF">2020-04-08T20:14:22Z</dcterms:created>
  <dcterms:modified xsi:type="dcterms:W3CDTF">2024-03-12T23:26:49Z</dcterms:modified>
</cp:coreProperties>
</file>