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4" r:id="rId2"/>
    <p:sldId id="293" r:id="rId3"/>
    <p:sldId id="276" r:id="rId4"/>
    <p:sldId id="281" r:id="rId5"/>
    <p:sldId id="278" r:id="rId6"/>
    <p:sldId id="279" r:id="rId7"/>
    <p:sldId id="275" r:id="rId8"/>
    <p:sldId id="269" r:id="rId9"/>
    <p:sldId id="280" r:id="rId10"/>
    <p:sldId id="282" r:id="rId11"/>
    <p:sldId id="283" r:id="rId12"/>
    <p:sldId id="284" r:id="rId13"/>
    <p:sldId id="285" r:id="rId14"/>
    <p:sldId id="286" r:id="rId15"/>
    <p:sldId id="287" r:id="rId16"/>
    <p:sldId id="288" r:id="rId17"/>
    <p:sldId id="289" r:id="rId18"/>
    <p:sldId id="290" r:id="rId19"/>
    <p:sldId id="291"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5" autoAdjust="0"/>
    <p:restoredTop sz="94280" autoAdjust="0"/>
  </p:normalViewPr>
  <p:slideViewPr>
    <p:cSldViewPr showGuides="1">
      <p:cViewPr varScale="1">
        <p:scale>
          <a:sx n="62" d="100"/>
          <a:sy n="62" d="100"/>
        </p:scale>
        <p:origin x="108" y="121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3/5/2024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3/5/2024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3/5/2024</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3/5/2024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3/5/2024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3/5/2024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3/5/2024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3/5/2024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13.png"/><Relationship Id="rId3" Type="http://schemas.openxmlformats.org/officeDocument/2006/relationships/slide" Target="slide14.xml"/><Relationship Id="rId7" Type="http://schemas.openxmlformats.org/officeDocument/2006/relationships/slide" Target="slide11.xml"/><Relationship Id="rId12" Type="http://schemas.openxmlformats.org/officeDocument/2006/relationships/image" Target="../media/image12.png"/><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11.png"/><Relationship Id="rId5" Type="http://schemas.openxmlformats.org/officeDocument/2006/relationships/slide" Target="slide8.xml"/><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slide" Target="slide12.xml"/><Relationship Id="rId9" Type="http://schemas.openxmlformats.org/officeDocument/2006/relationships/image" Target="../media/image9.png"/><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 Historia</a:t>
            </a:r>
          </a:p>
        </p:txBody>
      </p:sp>
      <p:sp>
        <p:nvSpPr>
          <p:cNvPr id="3" name="Subtitle 2"/>
          <p:cNvSpPr>
            <a:spLocks noGrp="1"/>
          </p:cNvSpPr>
          <p:nvPr>
            <p:ph type="subTitle" idx="1"/>
          </p:nvPr>
        </p:nvSpPr>
        <p:spPr/>
        <p:txBody>
          <a:bodyPr/>
          <a:lstStyle/>
          <a:p>
            <a:r>
              <a:rPr lang="es-ES" dirty="0"/>
              <a:t>Explicación de la Narrativa del Trauma</a:t>
            </a:r>
            <a:endParaRPr lang="en-US" dirty="0"/>
          </a:p>
        </p:txBody>
      </p:sp>
      <p:pic>
        <p:nvPicPr>
          <p:cNvPr id="6" name="Picture 5" descr="A picture containing rectangle&#10;&#10;Description automatically generated">
            <a:extLst>
              <a:ext uri="{FF2B5EF4-FFF2-40B4-BE49-F238E27FC236}">
                <a16:creationId xmlns:a16="http://schemas.microsoft.com/office/drawing/2014/main" id="{6E4C73D7-5E80-7439-677A-10174645A23C}"/>
              </a:ext>
            </a:extLst>
          </p:cNvPr>
          <p:cNvPicPr>
            <a:picLocks noChangeAspect="1"/>
          </p:cNvPicPr>
          <p:nvPr/>
        </p:nvPicPr>
        <p:blipFill>
          <a:blip r:embed="rId2"/>
          <a:stretch>
            <a:fillRect/>
          </a:stretch>
        </p:blipFill>
        <p:spPr>
          <a:xfrm>
            <a:off x="9086392" y="286927"/>
            <a:ext cx="2742486" cy="1371600"/>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EF50-525B-9D2D-A4B8-A188378C97B9}"/>
              </a:ext>
            </a:extLst>
          </p:cNvPr>
          <p:cNvSpPr>
            <a:spLocks noGrp="1"/>
          </p:cNvSpPr>
          <p:nvPr>
            <p:ph type="title"/>
          </p:nvPr>
        </p:nvSpPr>
        <p:spPr>
          <a:xfrm>
            <a:off x="1117309" y="76200"/>
            <a:ext cx="10157354" cy="1397000"/>
          </a:xfrm>
        </p:spPr>
        <p:txBody>
          <a:bodyPr anchor="b">
            <a:normAutofit/>
          </a:bodyPr>
          <a:lstStyle/>
          <a:p>
            <a:r>
              <a:rPr lang="en-US" dirty="0" err="1"/>
              <a:t>Te</a:t>
            </a:r>
            <a:r>
              <a:rPr lang="en-US" dirty="0"/>
              <a:t> </a:t>
            </a:r>
            <a:r>
              <a:rPr lang="en-US" dirty="0" err="1"/>
              <a:t>sientes</a:t>
            </a:r>
            <a:r>
              <a:rPr lang="en-US" dirty="0"/>
              <a:t> TRISTE</a:t>
            </a:r>
          </a:p>
        </p:txBody>
      </p:sp>
      <p:pic>
        <p:nvPicPr>
          <p:cNvPr id="6" name="Content Placeholder 5" descr="Sad Broccoli">
            <a:extLst>
              <a:ext uri="{FF2B5EF4-FFF2-40B4-BE49-F238E27FC236}">
                <a16:creationId xmlns:a16="http://schemas.microsoft.com/office/drawing/2014/main" id="{F9AB7666-3D32-475A-8E8D-44B6DAFFCA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819" y="1701800"/>
            <a:ext cx="4470400" cy="4470400"/>
          </a:xfrm>
        </p:spPr>
      </p:pic>
      <p:sp>
        <p:nvSpPr>
          <p:cNvPr id="9" name="TextBox 8">
            <a:extLst>
              <a:ext uri="{FF2B5EF4-FFF2-40B4-BE49-F238E27FC236}">
                <a16:creationId xmlns:a16="http://schemas.microsoft.com/office/drawing/2014/main" id="{CB050C1A-7315-1EBB-82AF-4FB801F6AB70}"/>
              </a:ext>
            </a:extLst>
          </p:cNvPr>
          <p:cNvSpPr txBox="1"/>
          <p:nvPr/>
        </p:nvSpPr>
        <p:spPr>
          <a:xfrm>
            <a:off x="1117309" y="1701800"/>
            <a:ext cx="5129503" cy="4470400"/>
          </a:xfrm>
          <a:prstGeom prst="rect">
            <a:avLst/>
          </a:prstGeom>
        </p:spPr>
        <p:txBody>
          <a:bodyPr vert="horz" lIns="121899" tIns="60949" rIns="121899" bIns="60949" rtlCol="0">
            <a:normAutofit/>
          </a:bodyPr>
          <a:lstStyle/>
          <a:p>
            <a:pPr indent="-304747">
              <a:lnSpc>
                <a:spcPct val="95000"/>
              </a:lnSpc>
              <a:spcAft>
                <a:spcPts val="600"/>
              </a:spcAft>
              <a:buSzPct val="100000"/>
            </a:pPr>
            <a:r>
              <a:rPr lang="es-ES" dirty="0"/>
              <a:t>Explica por qué crees que te sientes así al escribir tu historia</a:t>
            </a:r>
            <a:r>
              <a:rPr lang="en-US" dirty="0"/>
              <a:t>:</a:t>
            </a:r>
          </a:p>
        </p:txBody>
      </p:sp>
      <p:sp>
        <p:nvSpPr>
          <p:cNvPr id="11" name="Chevron 1">
            <a:hlinkClick r:id="rId3" action="ppaction://hlinksldjump"/>
            <a:extLst>
              <a:ext uri="{FF2B5EF4-FFF2-40B4-BE49-F238E27FC236}">
                <a16:creationId xmlns:a16="http://schemas.microsoft.com/office/drawing/2014/main" id="{74F4D089-79F0-D43F-3B88-AFC145A1CB26}"/>
              </a:ext>
            </a:extLst>
          </p:cNvPr>
          <p:cNvSpPr/>
          <p:nvPr/>
        </p:nvSpPr>
        <p:spPr>
          <a:xfrm rot="10800000">
            <a:off x="10970781" y="5744124"/>
            <a:ext cx="951254" cy="7611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934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1117309" y="76200"/>
            <a:ext cx="10157354" cy="1397000"/>
          </a:xfrm>
        </p:spPr>
        <p:txBody>
          <a:bodyPr anchor="b">
            <a:normAutofit/>
          </a:bodyPr>
          <a:lstStyle/>
          <a:p>
            <a:r>
              <a:rPr lang="en-US" dirty="0" err="1"/>
              <a:t>Te</a:t>
            </a:r>
            <a:r>
              <a:rPr lang="en-US" dirty="0"/>
              <a:t> </a:t>
            </a:r>
            <a:r>
              <a:rPr lang="en-US" dirty="0" err="1"/>
              <a:t>sientes</a:t>
            </a:r>
            <a:r>
              <a:rPr lang="en-US" dirty="0"/>
              <a:t> NERVIOSO/A</a:t>
            </a:r>
          </a:p>
        </p:txBody>
      </p:sp>
      <p:pic>
        <p:nvPicPr>
          <p:cNvPr id="5" name="Content Placeholder 4" descr="Not Impressed Broccoli">
            <a:extLst>
              <a:ext uri="{FF2B5EF4-FFF2-40B4-BE49-F238E27FC236}">
                <a16:creationId xmlns:a16="http://schemas.microsoft.com/office/drawing/2014/main" id="{C80EDA2C-D816-90CF-AFAF-0AC4B54FACC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819" y="1701800"/>
            <a:ext cx="4470400" cy="4470400"/>
          </a:xfrm>
        </p:spPr>
      </p:pic>
      <p:sp>
        <p:nvSpPr>
          <p:cNvPr id="11" name="TextBox 10">
            <a:extLst>
              <a:ext uri="{FF2B5EF4-FFF2-40B4-BE49-F238E27FC236}">
                <a16:creationId xmlns:a16="http://schemas.microsoft.com/office/drawing/2014/main" id="{395B4D7B-4A44-D489-0C41-1A965112EA53}"/>
              </a:ext>
            </a:extLst>
          </p:cNvPr>
          <p:cNvSpPr txBox="1"/>
          <p:nvPr/>
        </p:nvSpPr>
        <p:spPr>
          <a:xfrm>
            <a:off x="1117309" y="1701800"/>
            <a:ext cx="5129503" cy="4470400"/>
          </a:xfrm>
          <a:prstGeom prst="rect">
            <a:avLst/>
          </a:prstGeom>
        </p:spPr>
        <p:txBody>
          <a:bodyPr vert="horz" lIns="121899" tIns="60949" rIns="121899" bIns="60949" rtlCol="0">
            <a:normAutofit/>
          </a:bodyPr>
          <a:lstStyle/>
          <a:p>
            <a:pPr indent="-304747">
              <a:lnSpc>
                <a:spcPct val="95000"/>
              </a:lnSpc>
              <a:spcAft>
                <a:spcPts val="600"/>
              </a:spcAft>
              <a:buSzPct val="100000"/>
            </a:pPr>
            <a:r>
              <a:rPr lang="es-ES" dirty="0"/>
              <a:t>Explica por qué crees que te sientes así al escribir tu historia</a:t>
            </a:r>
            <a:r>
              <a:rPr lang="en-US" dirty="0"/>
              <a:t>:</a:t>
            </a:r>
          </a:p>
        </p:txBody>
      </p:sp>
      <p:sp>
        <p:nvSpPr>
          <p:cNvPr id="13" name="Chevron 1">
            <a:hlinkClick r:id="rId3" action="ppaction://hlinksldjump"/>
            <a:extLst>
              <a:ext uri="{FF2B5EF4-FFF2-40B4-BE49-F238E27FC236}">
                <a16:creationId xmlns:a16="http://schemas.microsoft.com/office/drawing/2014/main" id="{B15FA59A-E3CE-E71E-B337-DBFEE1CC8B72}"/>
              </a:ext>
            </a:extLst>
          </p:cNvPr>
          <p:cNvSpPr/>
          <p:nvPr/>
        </p:nvSpPr>
        <p:spPr>
          <a:xfrm rot="10800000">
            <a:off x="10970781" y="5744124"/>
            <a:ext cx="951254" cy="7611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835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EF50-525B-9D2D-A4B8-A188378C97B9}"/>
              </a:ext>
            </a:extLst>
          </p:cNvPr>
          <p:cNvSpPr>
            <a:spLocks noGrp="1"/>
          </p:cNvSpPr>
          <p:nvPr>
            <p:ph type="title"/>
          </p:nvPr>
        </p:nvSpPr>
        <p:spPr>
          <a:xfrm>
            <a:off x="1117309" y="76200"/>
            <a:ext cx="10157354" cy="1397000"/>
          </a:xfrm>
        </p:spPr>
        <p:txBody>
          <a:bodyPr anchor="b">
            <a:normAutofit/>
          </a:bodyPr>
          <a:lstStyle/>
          <a:p>
            <a:r>
              <a:rPr lang="en-US" dirty="0" err="1"/>
              <a:t>Te</a:t>
            </a:r>
            <a:r>
              <a:rPr lang="en-US" dirty="0"/>
              <a:t> </a:t>
            </a:r>
            <a:r>
              <a:rPr lang="en-US" dirty="0" err="1"/>
              <a:t>sientes</a:t>
            </a:r>
            <a:r>
              <a:rPr lang="en-US" dirty="0"/>
              <a:t> ENOJADO/A</a:t>
            </a:r>
          </a:p>
        </p:txBody>
      </p:sp>
      <p:pic>
        <p:nvPicPr>
          <p:cNvPr id="5" name="Content Placeholder 4" descr="Angry Broccoli">
            <a:extLst>
              <a:ext uri="{FF2B5EF4-FFF2-40B4-BE49-F238E27FC236}">
                <a16:creationId xmlns:a16="http://schemas.microsoft.com/office/drawing/2014/main" id="{78650692-F18B-339F-602F-B1DA820F97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819" y="1701800"/>
            <a:ext cx="4470400" cy="4470400"/>
          </a:xfrm>
        </p:spPr>
      </p:pic>
      <p:sp>
        <p:nvSpPr>
          <p:cNvPr id="9" name="TextBox 8">
            <a:extLst>
              <a:ext uri="{FF2B5EF4-FFF2-40B4-BE49-F238E27FC236}">
                <a16:creationId xmlns:a16="http://schemas.microsoft.com/office/drawing/2014/main" id="{261AA764-8AB3-4604-2053-CC00692AFB06}"/>
              </a:ext>
            </a:extLst>
          </p:cNvPr>
          <p:cNvSpPr txBox="1"/>
          <p:nvPr/>
        </p:nvSpPr>
        <p:spPr>
          <a:xfrm>
            <a:off x="1117309" y="1701800"/>
            <a:ext cx="5129503" cy="4470400"/>
          </a:xfrm>
          <a:prstGeom prst="rect">
            <a:avLst/>
          </a:prstGeom>
        </p:spPr>
        <p:txBody>
          <a:bodyPr vert="horz" lIns="121899" tIns="60949" rIns="121899" bIns="60949" rtlCol="0">
            <a:normAutofit/>
          </a:bodyPr>
          <a:lstStyle/>
          <a:p>
            <a:pPr indent="-304747">
              <a:lnSpc>
                <a:spcPct val="95000"/>
              </a:lnSpc>
              <a:spcAft>
                <a:spcPts val="600"/>
              </a:spcAft>
              <a:buSzPct val="100000"/>
            </a:pPr>
            <a:r>
              <a:rPr lang="es-ES" dirty="0"/>
              <a:t>Explica por qué crees que te sientes así al escribir tu historia</a:t>
            </a:r>
            <a:r>
              <a:rPr lang="en-US" dirty="0"/>
              <a:t>:</a:t>
            </a:r>
          </a:p>
        </p:txBody>
      </p:sp>
      <p:sp>
        <p:nvSpPr>
          <p:cNvPr id="11" name="Chevron 1">
            <a:hlinkClick r:id="rId3" action="ppaction://hlinksldjump"/>
            <a:extLst>
              <a:ext uri="{FF2B5EF4-FFF2-40B4-BE49-F238E27FC236}">
                <a16:creationId xmlns:a16="http://schemas.microsoft.com/office/drawing/2014/main" id="{7D612985-A362-268C-5B0F-872AFCCDAEF0}"/>
              </a:ext>
            </a:extLst>
          </p:cNvPr>
          <p:cNvSpPr/>
          <p:nvPr/>
        </p:nvSpPr>
        <p:spPr>
          <a:xfrm rot="10800000">
            <a:off x="10970781" y="5744124"/>
            <a:ext cx="951254" cy="7611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062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EF50-525B-9D2D-A4B8-A188378C97B9}"/>
              </a:ext>
            </a:extLst>
          </p:cNvPr>
          <p:cNvSpPr>
            <a:spLocks noGrp="1"/>
          </p:cNvSpPr>
          <p:nvPr>
            <p:ph type="title"/>
          </p:nvPr>
        </p:nvSpPr>
        <p:spPr>
          <a:xfrm>
            <a:off x="1117309" y="76200"/>
            <a:ext cx="10157354" cy="1397000"/>
          </a:xfrm>
        </p:spPr>
        <p:txBody>
          <a:bodyPr anchor="b">
            <a:normAutofit/>
          </a:bodyPr>
          <a:lstStyle/>
          <a:p>
            <a:r>
              <a:rPr lang="en-US" dirty="0" err="1"/>
              <a:t>Te</a:t>
            </a:r>
            <a:r>
              <a:rPr lang="en-US" dirty="0"/>
              <a:t> </a:t>
            </a:r>
            <a:r>
              <a:rPr lang="en-US" dirty="0" err="1"/>
              <a:t>sientes</a:t>
            </a:r>
            <a:r>
              <a:rPr lang="en-US" dirty="0"/>
              <a:t> INSEGURO/A</a:t>
            </a:r>
          </a:p>
        </p:txBody>
      </p:sp>
      <p:pic>
        <p:nvPicPr>
          <p:cNvPr id="5" name="Content Placeholder 4" descr="Confused Broccoli">
            <a:extLst>
              <a:ext uri="{FF2B5EF4-FFF2-40B4-BE49-F238E27FC236}">
                <a16:creationId xmlns:a16="http://schemas.microsoft.com/office/drawing/2014/main" id="{685C202C-18A1-0C08-A9D2-61C56B6FBD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819" y="1701800"/>
            <a:ext cx="4470400" cy="4470400"/>
          </a:xfrm>
        </p:spPr>
      </p:pic>
      <p:sp>
        <p:nvSpPr>
          <p:cNvPr id="9" name="TextBox 8">
            <a:extLst>
              <a:ext uri="{FF2B5EF4-FFF2-40B4-BE49-F238E27FC236}">
                <a16:creationId xmlns:a16="http://schemas.microsoft.com/office/drawing/2014/main" id="{0C9EEF18-7A39-03F9-47F6-D5D47A70FB73}"/>
              </a:ext>
            </a:extLst>
          </p:cNvPr>
          <p:cNvSpPr txBox="1"/>
          <p:nvPr/>
        </p:nvSpPr>
        <p:spPr>
          <a:xfrm>
            <a:off x="1117309" y="1701800"/>
            <a:ext cx="5129503" cy="4470400"/>
          </a:xfrm>
          <a:prstGeom prst="rect">
            <a:avLst/>
          </a:prstGeom>
        </p:spPr>
        <p:txBody>
          <a:bodyPr vert="horz" lIns="121899" tIns="60949" rIns="121899" bIns="60949" rtlCol="0">
            <a:normAutofit/>
          </a:bodyPr>
          <a:lstStyle/>
          <a:p>
            <a:pPr indent="-304747">
              <a:lnSpc>
                <a:spcPct val="95000"/>
              </a:lnSpc>
              <a:spcAft>
                <a:spcPts val="600"/>
              </a:spcAft>
              <a:buSzPct val="100000"/>
            </a:pPr>
            <a:r>
              <a:rPr lang="es-ES" dirty="0"/>
              <a:t>Explica por qué crees que te sientes así al escribir tu historia</a:t>
            </a:r>
            <a:r>
              <a:rPr lang="en-US" dirty="0"/>
              <a:t>:</a:t>
            </a:r>
          </a:p>
        </p:txBody>
      </p:sp>
      <p:sp>
        <p:nvSpPr>
          <p:cNvPr id="11" name="Chevron 1">
            <a:hlinkClick r:id="rId3" action="ppaction://hlinksldjump"/>
            <a:extLst>
              <a:ext uri="{FF2B5EF4-FFF2-40B4-BE49-F238E27FC236}">
                <a16:creationId xmlns:a16="http://schemas.microsoft.com/office/drawing/2014/main" id="{AD00E12D-BF79-6616-5955-ACB8D2CADC3B}"/>
              </a:ext>
            </a:extLst>
          </p:cNvPr>
          <p:cNvSpPr/>
          <p:nvPr/>
        </p:nvSpPr>
        <p:spPr>
          <a:xfrm rot="10800000">
            <a:off x="10970781" y="5744124"/>
            <a:ext cx="951254" cy="7611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39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EF50-525B-9D2D-A4B8-A188378C97B9}"/>
              </a:ext>
            </a:extLst>
          </p:cNvPr>
          <p:cNvSpPr>
            <a:spLocks noGrp="1"/>
          </p:cNvSpPr>
          <p:nvPr>
            <p:ph type="title"/>
          </p:nvPr>
        </p:nvSpPr>
        <p:spPr>
          <a:xfrm>
            <a:off x="1117309" y="76200"/>
            <a:ext cx="10157354" cy="1397000"/>
          </a:xfrm>
        </p:spPr>
        <p:txBody>
          <a:bodyPr anchor="b">
            <a:normAutofit/>
          </a:bodyPr>
          <a:lstStyle/>
          <a:p>
            <a:r>
              <a:rPr lang="en-US" dirty="0" err="1"/>
              <a:t>Sientes</a:t>
            </a:r>
            <a:r>
              <a:rPr lang="en-US" dirty="0"/>
              <a:t> OTRA EMOCIÓN</a:t>
            </a:r>
          </a:p>
        </p:txBody>
      </p:sp>
      <p:pic>
        <p:nvPicPr>
          <p:cNvPr id="5" name="Content Placeholder 4" descr="Sad Broccoli">
            <a:extLst>
              <a:ext uri="{FF2B5EF4-FFF2-40B4-BE49-F238E27FC236}">
                <a16:creationId xmlns:a16="http://schemas.microsoft.com/office/drawing/2014/main" id="{E0610195-9258-E865-61D3-16631FBDC3A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819" y="1701800"/>
            <a:ext cx="4470400" cy="4470400"/>
          </a:xfrm>
        </p:spPr>
      </p:pic>
      <p:sp>
        <p:nvSpPr>
          <p:cNvPr id="9" name="TextBox 8">
            <a:extLst>
              <a:ext uri="{FF2B5EF4-FFF2-40B4-BE49-F238E27FC236}">
                <a16:creationId xmlns:a16="http://schemas.microsoft.com/office/drawing/2014/main" id="{218C816A-8FBE-9F3B-0DB5-117739B8BA03}"/>
              </a:ext>
            </a:extLst>
          </p:cNvPr>
          <p:cNvSpPr txBox="1"/>
          <p:nvPr/>
        </p:nvSpPr>
        <p:spPr>
          <a:xfrm>
            <a:off x="1117309" y="1701800"/>
            <a:ext cx="5129503" cy="4470400"/>
          </a:xfrm>
          <a:prstGeom prst="rect">
            <a:avLst/>
          </a:prstGeom>
        </p:spPr>
        <p:txBody>
          <a:bodyPr vert="horz" lIns="121899" tIns="60949" rIns="121899" bIns="60949" rtlCol="0" anchor="t">
            <a:normAutofit/>
          </a:bodyPr>
          <a:lstStyle/>
          <a:p>
            <a:pPr indent="-304165">
              <a:lnSpc>
                <a:spcPct val="95000"/>
              </a:lnSpc>
              <a:spcAft>
                <a:spcPts val="600"/>
              </a:spcAft>
              <a:buSzPct val="100000"/>
            </a:pPr>
            <a:r>
              <a:rPr lang="en-US" dirty="0"/>
              <a:t>¿</a:t>
            </a:r>
            <a:r>
              <a:rPr lang="en-US" dirty="0" err="1"/>
              <a:t>Qué</a:t>
            </a:r>
            <a:r>
              <a:rPr lang="en-US" dirty="0"/>
              <a:t> </a:t>
            </a:r>
            <a:r>
              <a:rPr lang="en-US" dirty="0" err="1"/>
              <a:t>crees</a:t>
            </a:r>
            <a:r>
              <a:rPr lang="en-US" dirty="0"/>
              <a:t> que </a:t>
            </a:r>
            <a:r>
              <a:rPr lang="en-US" dirty="0" err="1"/>
              <a:t>sientes</a:t>
            </a:r>
            <a:r>
              <a:rPr lang="en-US" dirty="0"/>
              <a:t>? </a:t>
            </a:r>
          </a:p>
          <a:p>
            <a:pPr indent="-304165">
              <a:lnSpc>
                <a:spcPct val="95000"/>
              </a:lnSpc>
              <a:spcAft>
                <a:spcPts val="600"/>
              </a:spcAft>
            </a:pPr>
            <a:endParaRPr lang="en-US" dirty="0"/>
          </a:p>
          <a:p>
            <a:pPr indent="-304165">
              <a:lnSpc>
                <a:spcPct val="95000"/>
              </a:lnSpc>
              <a:spcAft>
                <a:spcPts val="600"/>
              </a:spcAft>
            </a:pPr>
            <a:r>
              <a:rPr lang="es-ES" dirty="0"/>
              <a:t>Explica por qué crees que te sientes así al escribir tu historia</a:t>
            </a:r>
            <a:r>
              <a:rPr lang="en-US" dirty="0"/>
              <a:t>:</a:t>
            </a:r>
          </a:p>
        </p:txBody>
      </p:sp>
      <p:sp>
        <p:nvSpPr>
          <p:cNvPr id="11" name="Chevron 1">
            <a:hlinkClick r:id="rId3" action="ppaction://hlinksldjump"/>
            <a:extLst>
              <a:ext uri="{FF2B5EF4-FFF2-40B4-BE49-F238E27FC236}">
                <a16:creationId xmlns:a16="http://schemas.microsoft.com/office/drawing/2014/main" id="{04FCA1FF-44B9-3F7E-73F3-AF6C769A0C98}"/>
              </a:ext>
            </a:extLst>
          </p:cNvPr>
          <p:cNvSpPr/>
          <p:nvPr/>
        </p:nvSpPr>
        <p:spPr>
          <a:xfrm rot="10800000">
            <a:off x="10970781" y="5744124"/>
            <a:ext cx="951254" cy="7611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740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BECF-69D8-068E-B51B-B4CE88C2A41B}"/>
              </a:ext>
            </a:extLst>
          </p:cNvPr>
          <p:cNvSpPr>
            <a:spLocks noGrp="1"/>
          </p:cNvSpPr>
          <p:nvPr>
            <p:ph type="title"/>
          </p:nvPr>
        </p:nvSpPr>
        <p:spPr>
          <a:xfrm>
            <a:off x="1117309" y="76200"/>
            <a:ext cx="10157354" cy="1397000"/>
          </a:xfrm>
        </p:spPr>
        <p:txBody>
          <a:bodyPr anchor="b">
            <a:normAutofit/>
          </a:bodyPr>
          <a:lstStyle/>
          <a:p>
            <a:pPr algn="ctr"/>
            <a:r>
              <a:rPr lang="es-ES" dirty="0"/>
              <a:t>Prepárate para escribir tu historia</a:t>
            </a:r>
            <a:r>
              <a:rPr lang="en-US" dirty="0"/>
              <a:t>.</a:t>
            </a:r>
          </a:p>
        </p:txBody>
      </p:sp>
      <p:sp>
        <p:nvSpPr>
          <p:cNvPr id="3" name="Content Placeholder 2">
            <a:extLst>
              <a:ext uri="{FF2B5EF4-FFF2-40B4-BE49-F238E27FC236}">
                <a16:creationId xmlns:a16="http://schemas.microsoft.com/office/drawing/2014/main" id="{D0652ED1-725B-DA35-A2A3-F0E987EE4EBB}"/>
              </a:ext>
            </a:extLst>
          </p:cNvPr>
          <p:cNvSpPr>
            <a:spLocks noGrp="1"/>
          </p:cNvSpPr>
          <p:nvPr>
            <p:ph sz="half" idx="1"/>
          </p:nvPr>
        </p:nvSpPr>
        <p:spPr>
          <a:xfrm>
            <a:off x="557389" y="3410155"/>
            <a:ext cx="4977104" cy="1190894"/>
          </a:xfrm>
        </p:spPr>
        <p:txBody>
          <a:bodyPr vert="horz" lIns="121899" tIns="60949" rIns="121899" bIns="60949" rtlCol="0" anchor="t">
            <a:normAutofit fontScale="92500"/>
          </a:bodyPr>
          <a:lstStyle/>
          <a:p>
            <a:pPr marL="304165" indent="-304165"/>
            <a:r>
              <a:rPr lang="es-ES" dirty="0"/>
              <a:t>¡Escojamos destrezas de relajación que te serían útiles a la hora de escribir tu historia</a:t>
            </a:r>
            <a:r>
              <a:rPr lang="en-US" dirty="0"/>
              <a:t>!</a:t>
            </a:r>
          </a:p>
          <a:p>
            <a:pPr marL="426645" lvl="1" indent="0">
              <a:buNone/>
            </a:pPr>
            <a:endParaRPr lang="en-US" sz="2400" dirty="0"/>
          </a:p>
        </p:txBody>
      </p:sp>
      <p:pic>
        <p:nvPicPr>
          <p:cNvPr id="14" name="Picture 13" descr="A group of colorful notes pinned to a cork board&#10;&#10;Description automatically generated">
            <a:extLst>
              <a:ext uri="{FF2B5EF4-FFF2-40B4-BE49-F238E27FC236}">
                <a16:creationId xmlns:a16="http://schemas.microsoft.com/office/drawing/2014/main" id="{B07A6E1A-7DE6-82BC-7628-95BE233FE2F2}"/>
              </a:ext>
            </a:extLst>
          </p:cNvPr>
          <p:cNvPicPr>
            <a:picLocks noChangeAspect="1"/>
          </p:cNvPicPr>
          <p:nvPr/>
        </p:nvPicPr>
        <p:blipFill>
          <a:blip r:embed="rId2"/>
          <a:stretch>
            <a:fillRect/>
          </a:stretch>
        </p:blipFill>
        <p:spPr>
          <a:xfrm>
            <a:off x="5585884" y="2112335"/>
            <a:ext cx="5675041" cy="3781554"/>
          </a:xfrm>
          <a:prstGeom prst="rect">
            <a:avLst/>
          </a:prstGeom>
        </p:spPr>
      </p:pic>
      <p:sp>
        <p:nvSpPr>
          <p:cNvPr id="15" name="TextBox 14">
            <a:extLst>
              <a:ext uri="{FF2B5EF4-FFF2-40B4-BE49-F238E27FC236}">
                <a16:creationId xmlns:a16="http://schemas.microsoft.com/office/drawing/2014/main" id="{C1670A43-FF1E-5DAA-4C2F-3ABD2F30E4EA}"/>
              </a:ext>
            </a:extLst>
          </p:cNvPr>
          <p:cNvSpPr txBox="1"/>
          <p:nvPr/>
        </p:nvSpPr>
        <p:spPr>
          <a:xfrm>
            <a:off x="6329286" y="2819239"/>
            <a:ext cx="989534" cy="756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647793CE-1676-8C3C-C251-4180E2DBB424}"/>
              </a:ext>
            </a:extLst>
          </p:cNvPr>
          <p:cNvSpPr txBox="1"/>
          <p:nvPr/>
        </p:nvSpPr>
        <p:spPr>
          <a:xfrm>
            <a:off x="7927416" y="2922047"/>
            <a:ext cx="989534" cy="756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5954CED5-CF79-3DC5-2AA0-0F83AB66633A}"/>
              </a:ext>
            </a:extLst>
          </p:cNvPr>
          <p:cNvSpPr txBox="1"/>
          <p:nvPr/>
        </p:nvSpPr>
        <p:spPr>
          <a:xfrm>
            <a:off x="9476698" y="2875493"/>
            <a:ext cx="989534" cy="756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B7F48B62-FC82-F939-09EF-BE7C41DEBA5C}"/>
              </a:ext>
            </a:extLst>
          </p:cNvPr>
          <p:cNvSpPr txBox="1"/>
          <p:nvPr/>
        </p:nvSpPr>
        <p:spPr>
          <a:xfrm>
            <a:off x="6285323" y="4565291"/>
            <a:ext cx="989534" cy="756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48340836-398F-AE55-767A-A06A00EBBE38}"/>
              </a:ext>
            </a:extLst>
          </p:cNvPr>
          <p:cNvSpPr txBox="1"/>
          <p:nvPr/>
        </p:nvSpPr>
        <p:spPr>
          <a:xfrm>
            <a:off x="7890597" y="4537407"/>
            <a:ext cx="989534" cy="756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1E2754B5-2976-82C0-F42E-79E582E80FBD}"/>
              </a:ext>
            </a:extLst>
          </p:cNvPr>
          <p:cNvSpPr txBox="1"/>
          <p:nvPr/>
        </p:nvSpPr>
        <p:spPr>
          <a:xfrm>
            <a:off x="9570528" y="4565534"/>
            <a:ext cx="989534" cy="756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8030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08A4-8332-5F4D-011A-2AF4779D252A}"/>
              </a:ext>
            </a:extLst>
          </p:cNvPr>
          <p:cNvSpPr>
            <a:spLocks noGrp="1"/>
          </p:cNvSpPr>
          <p:nvPr>
            <p:ph type="title"/>
          </p:nvPr>
        </p:nvSpPr>
        <p:spPr>
          <a:xfrm>
            <a:off x="1117309" y="76200"/>
            <a:ext cx="10157354" cy="1397000"/>
          </a:xfrm>
        </p:spPr>
        <p:txBody>
          <a:bodyPr anchor="b">
            <a:normAutofit/>
          </a:bodyPr>
          <a:lstStyle/>
          <a:p>
            <a:pPr algn="ctr"/>
            <a:r>
              <a:rPr lang="es-ES" dirty="0"/>
              <a:t>¿Quiénes son tus personas de confianza</a:t>
            </a:r>
            <a:r>
              <a:rPr lang="en-US" dirty="0"/>
              <a:t>?</a:t>
            </a:r>
          </a:p>
        </p:txBody>
      </p:sp>
      <p:pic>
        <p:nvPicPr>
          <p:cNvPr id="4" name="Picture 3" descr="A list of lines on a paper&#10;&#10;Description automatically generated">
            <a:extLst>
              <a:ext uri="{FF2B5EF4-FFF2-40B4-BE49-F238E27FC236}">
                <a16:creationId xmlns:a16="http://schemas.microsoft.com/office/drawing/2014/main" id="{55B71659-24F7-6E5B-9221-FC0558050740}"/>
              </a:ext>
            </a:extLst>
          </p:cNvPr>
          <p:cNvPicPr>
            <a:picLocks noChangeAspect="1"/>
          </p:cNvPicPr>
          <p:nvPr/>
        </p:nvPicPr>
        <p:blipFill>
          <a:blip r:embed="rId2"/>
          <a:stretch>
            <a:fillRect/>
          </a:stretch>
        </p:blipFill>
        <p:spPr>
          <a:xfrm>
            <a:off x="7826211" y="1655879"/>
            <a:ext cx="2687399" cy="4778176"/>
          </a:xfrm>
          <a:prstGeom prst="rect">
            <a:avLst/>
          </a:prstGeom>
        </p:spPr>
      </p:pic>
      <p:pic>
        <p:nvPicPr>
          <p:cNvPr id="7" name="Picture 6" descr="A group of people hugging on a hill&#10;&#10;Description automatically generated">
            <a:extLst>
              <a:ext uri="{FF2B5EF4-FFF2-40B4-BE49-F238E27FC236}">
                <a16:creationId xmlns:a16="http://schemas.microsoft.com/office/drawing/2014/main" id="{2A6B89FE-BD47-FF08-6C4E-2283B2ADBF4B}"/>
              </a:ext>
            </a:extLst>
          </p:cNvPr>
          <p:cNvPicPr>
            <a:picLocks noChangeAspect="1"/>
          </p:cNvPicPr>
          <p:nvPr/>
        </p:nvPicPr>
        <p:blipFill>
          <a:blip r:embed="rId3"/>
          <a:stretch>
            <a:fillRect/>
          </a:stretch>
        </p:blipFill>
        <p:spPr>
          <a:xfrm>
            <a:off x="1414478" y="2010040"/>
            <a:ext cx="5432199" cy="3623632"/>
          </a:xfrm>
          <a:prstGeom prst="rect">
            <a:avLst/>
          </a:prstGeom>
        </p:spPr>
      </p:pic>
      <p:sp>
        <p:nvSpPr>
          <p:cNvPr id="8" name="TextBox 7">
            <a:extLst>
              <a:ext uri="{FF2B5EF4-FFF2-40B4-BE49-F238E27FC236}">
                <a16:creationId xmlns:a16="http://schemas.microsoft.com/office/drawing/2014/main" id="{062FDEC7-B9D3-4B1E-0E5F-9D66A410A3DD}"/>
              </a:ext>
            </a:extLst>
          </p:cNvPr>
          <p:cNvSpPr txBox="1"/>
          <p:nvPr/>
        </p:nvSpPr>
        <p:spPr>
          <a:xfrm>
            <a:off x="8467053" y="2679210"/>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11" name="TextBox 10">
            <a:extLst>
              <a:ext uri="{FF2B5EF4-FFF2-40B4-BE49-F238E27FC236}">
                <a16:creationId xmlns:a16="http://schemas.microsoft.com/office/drawing/2014/main" id="{E0BEE1AE-56F1-39CD-F045-7F1F604F598E}"/>
              </a:ext>
            </a:extLst>
          </p:cNvPr>
          <p:cNvSpPr txBox="1"/>
          <p:nvPr/>
        </p:nvSpPr>
        <p:spPr>
          <a:xfrm>
            <a:off x="8470319" y="3164884"/>
            <a:ext cx="1708342" cy="2934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12" name="TextBox 11">
            <a:extLst>
              <a:ext uri="{FF2B5EF4-FFF2-40B4-BE49-F238E27FC236}">
                <a16:creationId xmlns:a16="http://schemas.microsoft.com/office/drawing/2014/main" id="{458A055D-4E85-1441-83F0-13F69BE4D561}"/>
              </a:ext>
            </a:extLst>
          </p:cNvPr>
          <p:cNvSpPr txBox="1"/>
          <p:nvPr/>
        </p:nvSpPr>
        <p:spPr>
          <a:xfrm>
            <a:off x="8470489" y="2912954"/>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13" name="TextBox 12">
            <a:extLst>
              <a:ext uri="{FF2B5EF4-FFF2-40B4-BE49-F238E27FC236}">
                <a16:creationId xmlns:a16="http://schemas.microsoft.com/office/drawing/2014/main" id="{6F85D3FC-1CF2-9BC1-63DF-C3FF43730389}"/>
              </a:ext>
            </a:extLst>
          </p:cNvPr>
          <p:cNvSpPr txBox="1"/>
          <p:nvPr/>
        </p:nvSpPr>
        <p:spPr>
          <a:xfrm>
            <a:off x="8470659" y="3165127"/>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14" name="TextBox 13">
            <a:extLst>
              <a:ext uri="{FF2B5EF4-FFF2-40B4-BE49-F238E27FC236}">
                <a16:creationId xmlns:a16="http://schemas.microsoft.com/office/drawing/2014/main" id="{C6911110-8CB9-42AF-5064-02202934E545}"/>
              </a:ext>
            </a:extLst>
          </p:cNvPr>
          <p:cNvSpPr txBox="1"/>
          <p:nvPr/>
        </p:nvSpPr>
        <p:spPr>
          <a:xfrm>
            <a:off x="8470829" y="3379959"/>
            <a:ext cx="17176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53E51CF1-3259-406F-6259-6661D515F2E7}"/>
              </a:ext>
            </a:extLst>
          </p:cNvPr>
          <p:cNvSpPr txBox="1"/>
          <p:nvPr/>
        </p:nvSpPr>
        <p:spPr>
          <a:xfrm>
            <a:off x="8470998" y="3669473"/>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16" name="TextBox 15">
            <a:extLst>
              <a:ext uri="{FF2B5EF4-FFF2-40B4-BE49-F238E27FC236}">
                <a16:creationId xmlns:a16="http://schemas.microsoft.com/office/drawing/2014/main" id="{9A73BBD6-1817-DC5E-C3A4-E4C1AE0F57AB}"/>
              </a:ext>
            </a:extLst>
          </p:cNvPr>
          <p:cNvSpPr txBox="1"/>
          <p:nvPr/>
        </p:nvSpPr>
        <p:spPr>
          <a:xfrm>
            <a:off x="8471168" y="3893640"/>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17" name="TextBox 16">
            <a:extLst>
              <a:ext uri="{FF2B5EF4-FFF2-40B4-BE49-F238E27FC236}">
                <a16:creationId xmlns:a16="http://schemas.microsoft.com/office/drawing/2014/main" id="{4D27407F-860D-A224-43EB-84D5441CC852}"/>
              </a:ext>
            </a:extLst>
          </p:cNvPr>
          <p:cNvSpPr txBox="1"/>
          <p:nvPr/>
        </p:nvSpPr>
        <p:spPr>
          <a:xfrm>
            <a:off x="8462006" y="4145811"/>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18" name="TextBox 17">
            <a:extLst>
              <a:ext uri="{FF2B5EF4-FFF2-40B4-BE49-F238E27FC236}">
                <a16:creationId xmlns:a16="http://schemas.microsoft.com/office/drawing/2014/main" id="{A5A77F3A-11B5-49D0-2F4D-186B2053D453}"/>
              </a:ext>
            </a:extLst>
          </p:cNvPr>
          <p:cNvSpPr txBox="1"/>
          <p:nvPr/>
        </p:nvSpPr>
        <p:spPr>
          <a:xfrm>
            <a:off x="8462175" y="4397984"/>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19" name="TextBox 18">
            <a:extLst>
              <a:ext uri="{FF2B5EF4-FFF2-40B4-BE49-F238E27FC236}">
                <a16:creationId xmlns:a16="http://schemas.microsoft.com/office/drawing/2014/main" id="{B913745E-2AD9-C004-6F6F-D7D3EA3337A1}"/>
              </a:ext>
            </a:extLst>
          </p:cNvPr>
          <p:cNvSpPr txBox="1"/>
          <p:nvPr/>
        </p:nvSpPr>
        <p:spPr>
          <a:xfrm>
            <a:off x="8425017" y="4650157"/>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20" name="TextBox 19">
            <a:extLst>
              <a:ext uri="{FF2B5EF4-FFF2-40B4-BE49-F238E27FC236}">
                <a16:creationId xmlns:a16="http://schemas.microsoft.com/office/drawing/2014/main" id="{8A8864D2-A4B2-7BA1-1EF3-80E7AA9267CD}"/>
              </a:ext>
            </a:extLst>
          </p:cNvPr>
          <p:cNvSpPr txBox="1"/>
          <p:nvPr/>
        </p:nvSpPr>
        <p:spPr>
          <a:xfrm>
            <a:off x="8425187" y="4902330"/>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21" name="TextBox 20">
            <a:extLst>
              <a:ext uri="{FF2B5EF4-FFF2-40B4-BE49-F238E27FC236}">
                <a16:creationId xmlns:a16="http://schemas.microsoft.com/office/drawing/2014/main" id="{EF72DEBC-7691-3DE5-59B6-BF1A8A94DD3E}"/>
              </a:ext>
            </a:extLst>
          </p:cNvPr>
          <p:cNvSpPr txBox="1"/>
          <p:nvPr/>
        </p:nvSpPr>
        <p:spPr>
          <a:xfrm>
            <a:off x="8459178" y="5154503"/>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
        <p:nvSpPr>
          <p:cNvPr id="22" name="TextBox 21">
            <a:extLst>
              <a:ext uri="{FF2B5EF4-FFF2-40B4-BE49-F238E27FC236}">
                <a16:creationId xmlns:a16="http://schemas.microsoft.com/office/drawing/2014/main" id="{9E84E870-366A-0509-9180-9B5FB2E837F5}"/>
              </a:ext>
            </a:extLst>
          </p:cNvPr>
          <p:cNvSpPr txBox="1"/>
          <p:nvPr/>
        </p:nvSpPr>
        <p:spPr>
          <a:xfrm>
            <a:off x="8425526" y="5406675"/>
            <a:ext cx="17176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dirty="0"/>
          </a:p>
        </p:txBody>
      </p:sp>
    </p:spTree>
    <p:extLst>
      <p:ext uri="{BB962C8B-B14F-4D97-AF65-F5344CB8AC3E}">
        <p14:creationId xmlns:p14="http://schemas.microsoft.com/office/powerpoint/2010/main" val="402840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40AC3720-9158-3CEA-1CC1-B7B5ACE22AC8}"/>
              </a:ext>
            </a:extLst>
          </p:cNvPr>
          <p:cNvSpPr/>
          <p:nvPr/>
        </p:nvSpPr>
        <p:spPr>
          <a:xfrm>
            <a:off x="2589212" y="1828800"/>
            <a:ext cx="7391400" cy="388620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FF2E3-4884-45A8-7CAC-2280530B7736}"/>
              </a:ext>
            </a:extLst>
          </p:cNvPr>
          <p:cNvSpPr>
            <a:spLocks noGrp="1"/>
          </p:cNvSpPr>
          <p:nvPr>
            <p:ph type="title"/>
          </p:nvPr>
        </p:nvSpPr>
        <p:spPr/>
        <p:txBody>
          <a:bodyPr vert="horz" lIns="121899" tIns="60949" rIns="121899" bIns="60949" rtlCol="0" anchor="b">
            <a:noAutofit/>
          </a:bodyPr>
          <a:lstStyle/>
          <a:p>
            <a:pPr algn="ctr"/>
            <a:r>
              <a:rPr lang="es-ES" sz="3200" dirty="0"/>
              <a:t>Escojamos algunos pensamientos positivos y útiles. Marca con un círculo tus favoritos utilizando la herramienta de Dibujar</a:t>
            </a:r>
            <a:r>
              <a:rPr lang="en-US" sz="3200" dirty="0"/>
              <a:t>.</a:t>
            </a:r>
            <a:endParaRPr lang="en-US" dirty="0"/>
          </a:p>
        </p:txBody>
      </p:sp>
      <p:sp>
        <p:nvSpPr>
          <p:cNvPr id="5" name="TextBox 4">
            <a:extLst>
              <a:ext uri="{FF2B5EF4-FFF2-40B4-BE49-F238E27FC236}">
                <a16:creationId xmlns:a16="http://schemas.microsoft.com/office/drawing/2014/main" id="{9C0A1B6D-84FF-5523-1643-4F5B9DC1B896}"/>
              </a:ext>
            </a:extLst>
          </p:cNvPr>
          <p:cNvSpPr txBox="1"/>
          <p:nvPr/>
        </p:nvSpPr>
        <p:spPr>
          <a:xfrm>
            <a:off x="3579812" y="2971800"/>
            <a:ext cx="1524000" cy="338554"/>
          </a:xfrm>
          <a:prstGeom prst="rect">
            <a:avLst/>
          </a:prstGeom>
          <a:noFill/>
        </p:spPr>
        <p:txBody>
          <a:bodyPr wrap="square" rtlCol="0">
            <a:spAutoFit/>
          </a:bodyPr>
          <a:lstStyle/>
          <a:p>
            <a:r>
              <a:rPr lang="en-US" sz="1600" dirty="0" err="1"/>
              <a:t>Yo</a:t>
            </a:r>
            <a:r>
              <a:rPr lang="en-US" sz="1600" dirty="0"/>
              <a:t> soy </a:t>
            </a:r>
            <a:r>
              <a:rPr lang="en-US" sz="1600" dirty="0" err="1"/>
              <a:t>fuerte</a:t>
            </a:r>
            <a:endParaRPr lang="en-US" sz="1600" dirty="0"/>
          </a:p>
        </p:txBody>
      </p:sp>
      <p:sp>
        <p:nvSpPr>
          <p:cNvPr id="6" name="TextBox 5">
            <a:extLst>
              <a:ext uri="{FF2B5EF4-FFF2-40B4-BE49-F238E27FC236}">
                <a16:creationId xmlns:a16="http://schemas.microsoft.com/office/drawing/2014/main" id="{B14975A5-370C-6985-2E72-BB9802BBDBD9}"/>
              </a:ext>
            </a:extLst>
          </p:cNvPr>
          <p:cNvSpPr txBox="1"/>
          <p:nvPr/>
        </p:nvSpPr>
        <p:spPr>
          <a:xfrm>
            <a:off x="5561012" y="2575313"/>
            <a:ext cx="1676400" cy="338554"/>
          </a:xfrm>
          <a:prstGeom prst="rect">
            <a:avLst/>
          </a:prstGeom>
          <a:noFill/>
        </p:spPr>
        <p:txBody>
          <a:bodyPr wrap="square" rtlCol="0">
            <a:spAutoFit/>
          </a:bodyPr>
          <a:lstStyle/>
          <a:p>
            <a:r>
              <a:rPr lang="en-US" sz="1600" dirty="0" err="1"/>
              <a:t>Yo</a:t>
            </a:r>
            <a:r>
              <a:rPr lang="en-US" sz="1600" dirty="0"/>
              <a:t> soy </a:t>
            </a:r>
            <a:r>
              <a:rPr lang="en-US" sz="1600" dirty="0" err="1"/>
              <a:t>valiente</a:t>
            </a:r>
            <a:endParaRPr lang="en-US" sz="1600" dirty="0"/>
          </a:p>
        </p:txBody>
      </p:sp>
      <p:sp>
        <p:nvSpPr>
          <p:cNvPr id="7" name="TextBox 6">
            <a:extLst>
              <a:ext uri="{FF2B5EF4-FFF2-40B4-BE49-F238E27FC236}">
                <a16:creationId xmlns:a16="http://schemas.microsoft.com/office/drawing/2014/main" id="{D60547DA-3511-3ABA-24F2-648557C34A91}"/>
              </a:ext>
            </a:extLst>
          </p:cNvPr>
          <p:cNvSpPr txBox="1"/>
          <p:nvPr/>
        </p:nvSpPr>
        <p:spPr>
          <a:xfrm>
            <a:off x="5332412" y="3310354"/>
            <a:ext cx="3276600" cy="830997"/>
          </a:xfrm>
          <a:prstGeom prst="rect">
            <a:avLst/>
          </a:prstGeom>
          <a:noFill/>
        </p:spPr>
        <p:txBody>
          <a:bodyPr wrap="square" rtlCol="0">
            <a:spAutoFit/>
          </a:bodyPr>
          <a:lstStyle/>
          <a:p>
            <a:r>
              <a:rPr lang="en-US" dirty="0" err="1"/>
              <a:t>Puedo</a:t>
            </a:r>
            <a:r>
              <a:rPr lang="en-US" dirty="0"/>
              <a:t> </a:t>
            </a:r>
            <a:r>
              <a:rPr lang="en-US" dirty="0" err="1"/>
              <a:t>lograr</a:t>
            </a:r>
            <a:r>
              <a:rPr lang="en-US" dirty="0"/>
              <a:t> </a:t>
            </a:r>
            <a:r>
              <a:rPr lang="en-US" dirty="0" err="1"/>
              <a:t>cosas</a:t>
            </a:r>
            <a:r>
              <a:rPr lang="en-US" dirty="0"/>
              <a:t> </a:t>
            </a:r>
            <a:r>
              <a:rPr lang="en-US" dirty="0" err="1"/>
              <a:t>difíciles</a:t>
            </a:r>
            <a:endParaRPr lang="en-US" dirty="0"/>
          </a:p>
        </p:txBody>
      </p:sp>
      <p:sp>
        <p:nvSpPr>
          <p:cNvPr id="8" name="TextBox 7">
            <a:extLst>
              <a:ext uri="{FF2B5EF4-FFF2-40B4-BE49-F238E27FC236}">
                <a16:creationId xmlns:a16="http://schemas.microsoft.com/office/drawing/2014/main" id="{22833CA0-8B7E-3CA9-F94C-DD09398A9D1D}"/>
              </a:ext>
            </a:extLst>
          </p:cNvPr>
          <p:cNvSpPr txBox="1"/>
          <p:nvPr/>
        </p:nvSpPr>
        <p:spPr>
          <a:xfrm>
            <a:off x="5942012" y="4271288"/>
            <a:ext cx="4267200" cy="338554"/>
          </a:xfrm>
          <a:prstGeom prst="rect">
            <a:avLst/>
          </a:prstGeom>
          <a:noFill/>
        </p:spPr>
        <p:txBody>
          <a:bodyPr wrap="square" rtlCol="0">
            <a:spAutoFit/>
          </a:bodyPr>
          <a:lstStyle/>
          <a:p>
            <a:r>
              <a:rPr lang="en-US" sz="1600" dirty="0" err="1"/>
              <a:t>Puedo</a:t>
            </a:r>
            <a:r>
              <a:rPr lang="en-US" sz="1600" dirty="0"/>
              <a:t> </a:t>
            </a:r>
            <a:r>
              <a:rPr lang="en-US" sz="1600" dirty="0" err="1"/>
              <a:t>sanar</a:t>
            </a:r>
            <a:r>
              <a:rPr lang="en-US" sz="1600" dirty="0"/>
              <a:t> del trauma</a:t>
            </a:r>
          </a:p>
        </p:txBody>
      </p:sp>
      <p:sp>
        <p:nvSpPr>
          <p:cNvPr id="9" name="TextBox 8">
            <a:extLst>
              <a:ext uri="{FF2B5EF4-FFF2-40B4-BE49-F238E27FC236}">
                <a16:creationId xmlns:a16="http://schemas.microsoft.com/office/drawing/2014/main" id="{4457BD5F-8AF4-A38D-634B-FFE8394DE0F8}"/>
              </a:ext>
            </a:extLst>
          </p:cNvPr>
          <p:cNvSpPr txBox="1"/>
          <p:nvPr/>
        </p:nvSpPr>
        <p:spPr>
          <a:xfrm>
            <a:off x="8075612" y="2840335"/>
            <a:ext cx="1524000" cy="369332"/>
          </a:xfrm>
          <a:prstGeom prst="rect">
            <a:avLst/>
          </a:prstGeom>
          <a:noFill/>
        </p:spPr>
        <p:txBody>
          <a:bodyPr wrap="square" rtlCol="0">
            <a:spAutoFit/>
          </a:bodyPr>
          <a:lstStyle/>
          <a:p>
            <a:r>
              <a:rPr lang="en-US" sz="1800" dirty="0" err="1"/>
              <a:t>Yo</a:t>
            </a:r>
            <a:r>
              <a:rPr lang="en-US" sz="1800" dirty="0"/>
              <a:t> </a:t>
            </a:r>
            <a:r>
              <a:rPr lang="en-US" sz="1800" dirty="0" err="1"/>
              <a:t>puedo</a:t>
            </a:r>
            <a:endParaRPr lang="en-US" sz="1800" dirty="0"/>
          </a:p>
        </p:txBody>
      </p:sp>
      <p:sp>
        <p:nvSpPr>
          <p:cNvPr id="10" name="TextBox 9">
            <a:extLst>
              <a:ext uri="{FF2B5EF4-FFF2-40B4-BE49-F238E27FC236}">
                <a16:creationId xmlns:a16="http://schemas.microsoft.com/office/drawing/2014/main" id="{E2F3FE7D-2E04-E3FD-DE2F-9264797AFAF9}"/>
              </a:ext>
            </a:extLst>
          </p:cNvPr>
          <p:cNvSpPr txBox="1"/>
          <p:nvPr/>
        </p:nvSpPr>
        <p:spPr>
          <a:xfrm>
            <a:off x="3998912" y="4770735"/>
            <a:ext cx="2667000" cy="461665"/>
          </a:xfrm>
          <a:prstGeom prst="rect">
            <a:avLst/>
          </a:prstGeom>
          <a:noFill/>
        </p:spPr>
        <p:txBody>
          <a:bodyPr wrap="square" rtlCol="0">
            <a:spAutoFit/>
          </a:bodyPr>
          <a:lstStyle/>
          <a:p>
            <a:r>
              <a:rPr lang="en-US" dirty="0"/>
              <a:t>No </a:t>
            </a:r>
            <a:r>
              <a:rPr lang="en-US" dirty="0" err="1"/>
              <a:t>estoy</a:t>
            </a:r>
            <a:r>
              <a:rPr lang="en-US" dirty="0"/>
              <a:t> solo/a</a:t>
            </a:r>
          </a:p>
        </p:txBody>
      </p:sp>
      <p:sp>
        <p:nvSpPr>
          <p:cNvPr id="11" name="TextBox 10">
            <a:extLst>
              <a:ext uri="{FF2B5EF4-FFF2-40B4-BE49-F238E27FC236}">
                <a16:creationId xmlns:a16="http://schemas.microsoft.com/office/drawing/2014/main" id="{E7971E48-EB1C-3FF9-B21A-E23EA18A02C3}"/>
              </a:ext>
            </a:extLst>
          </p:cNvPr>
          <p:cNvSpPr txBox="1"/>
          <p:nvPr/>
        </p:nvSpPr>
        <p:spPr>
          <a:xfrm>
            <a:off x="3427412" y="4052789"/>
            <a:ext cx="1676400" cy="307777"/>
          </a:xfrm>
          <a:prstGeom prst="rect">
            <a:avLst/>
          </a:prstGeom>
          <a:noFill/>
        </p:spPr>
        <p:txBody>
          <a:bodyPr wrap="square" rtlCol="0">
            <a:spAutoFit/>
          </a:bodyPr>
          <a:lstStyle/>
          <a:p>
            <a:r>
              <a:rPr lang="en-US" sz="1400" dirty="0"/>
              <a:t>Me </a:t>
            </a:r>
            <a:r>
              <a:rPr lang="en-US" sz="1400" dirty="0" err="1"/>
              <a:t>sentiré</a:t>
            </a:r>
            <a:r>
              <a:rPr lang="en-US" sz="1400" dirty="0"/>
              <a:t> </a:t>
            </a:r>
            <a:r>
              <a:rPr lang="en-US" sz="1400" dirty="0" err="1"/>
              <a:t>mejor</a:t>
            </a:r>
            <a:endParaRPr lang="en-US" sz="1400" dirty="0"/>
          </a:p>
        </p:txBody>
      </p:sp>
    </p:spTree>
    <p:extLst>
      <p:ext uri="{BB962C8B-B14F-4D97-AF65-F5344CB8AC3E}">
        <p14:creationId xmlns:p14="http://schemas.microsoft.com/office/powerpoint/2010/main" val="35849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F7D7-AE31-9E81-21E8-DD8C7EE8EE1B}"/>
              </a:ext>
            </a:extLst>
          </p:cNvPr>
          <p:cNvSpPr>
            <a:spLocks noGrp="1"/>
          </p:cNvSpPr>
          <p:nvPr>
            <p:ph type="title"/>
          </p:nvPr>
        </p:nvSpPr>
        <p:spPr/>
        <p:txBody>
          <a:bodyPr/>
          <a:lstStyle/>
          <a:p>
            <a:pPr algn="ctr"/>
            <a:r>
              <a:rPr lang="en-US" dirty="0"/>
              <a:t>¿</a:t>
            </a:r>
            <a:r>
              <a:rPr lang="en-US" dirty="0" err="1"/>
              <a:t>Alguna</a:t>
            </a:r>
            <a:r>
              <a:rPr lang="en-US" dirty="0"/>
              <a:t> </a:t>
            </a:r>
            <a:r>
              <a:rPr lang="en-US" dirty="0" err="1"/>
              <a:t>otra</a:t>
            </a:r>
            <a:r>
              <a:rPr lang="en-US" dirty="0"/>
              <a:t> </a:t>
            </a:r>
            <a:r>
              <a:rPr lang="en-US" dirty="0" err="1"/>
              <a:t>pregunta</a:t>
            </a:r>
            <a:r>
              <a:rPr lang="en-US" dirty="0"/>
              <a:t>?</a:t>
            </a:r>
          </a:p>
        </p:txBody>
      </p:sp>
      <p:pic>
        <p:nvPicPr>
          <p:cNvPr id="5" name="Content Placeholder 4" descr="Miss You Broccoli">
            <a:extLst>
              <a:ext uri="{FF2B5EF4-FFF2-40B4-BE49-F238E27FC236}">
                <a16:creationId xmlns:a16="http://schemas.microsoft.com/office/drawing/2014/main" id="{318FC0E2-BBCF-3842-07EF-EC55179E9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0812" y="1701800"/>
            <a:ext cx="4470400" cy="4470400"/>
          </a:xfrm>
        </p:spPr>
      </p:pic>
    </p:spTree>
    <p:extLst>
      <p:ext uri="{BB962C8B-B14F-4D97-AF65-F5344CB8AC3E}">
        <p14:creationId xmlns:p14="http://schemas.microsoft.com/office/powerpoint/2010/main" val="353472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39C4-F543-9AE7-12B4-82A2311D77C6}"/>
              </a:ext>
            </a:extLst>
          </p:cNvPr>
          <p:cNvSpPr>
            <a:spLocks noGrp="1"/>
          </p:cNvSpPr>
          <p:nvPr>
            <p:ph type="title"/>
          </p:nvPr>
        </p:nvSpPr>
        <p:spPr/>
        <p:txBody>
          <a:bodyPr/>
          <a:lstStyle/>
          <a:p>
            <a:pPr algn="ctr"/>
            <a:r>
              <a:rPr lang="es-ES" dirty="0"/>
              <a:t>¿Quieres empezar hoy o esperar a la semana que viene</a:t>
            </a:r>
            <a:r>
              <a:rPr lang="en-US" dirty="0"/>
              <a:t>?</a:t>
            </a:r>
          </a:p>
        </p:txBody>
      </p:sp>
      <p:pic>
        <p:nvPicPr>
          <p:cNvPr id="5" name="Content Placeholder 4" descr="On My Way Broccoli">
            <a:extLst>
              <a:ext uri="{FF2B5EF4-FFF2-40B4-BE49-F238E27FC236}">
                <a16:creationId xmlns:a16="http://schemas.microsoft.com/office/drawing/2014/main" id="{D6E9FAEE-4206-E0BC-8F74-A72C59114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0812" y="1701800"/>
            <a:ext cx="4470400" cy="4470400"/>
          </a:xfrm>
        </p:spPr>
      </p:pic>
    </p:spTree>
    <p:extLst>
      <p:ext uri="{BB962C8B-B14F-4D97-AF65-F5344CB8AC3E}">
        <p14:creationId xmlns:p14="http://schemas.microsoft.com/office/powerpoint/2010/main" val="28009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25CAF-F64A-9E35-765F-D6D36170262C}"/>
              </a:ext>
            </a:extLst>
          </p:cNvPr>
          <p:cNvSpPr>
            <a:spLocks noGrp="1"/>
          </p:cNvSpPr>
          <p:nvPr>
            <p:ph type="title"/>
          </p:nvPr>
        </p:nvSpPr>
        <p:spPr/>
        <p:txBody>
          <a:bodyPr/>
          <a:lstStyle/>
          <a:p>
            <a:r>
              <a:rPr lang="en-US" dirty="0" err="1"/>
              <a:t>Instrucciones</a:t>
            </a:r>
            <a:endParaRPr lang="en-US" dirty="0"/>
          </a:p>
        </p:txBody>
      </p:sp>
      <p:sp>
        <p:nvSpPr>
          <p:cNvPr id="3" name="Content Placeholder 2">
            <a:extLst>
              <a:ext uri="{FF2B5EF4-FFF2-40B4-BE49-F238E27FC236}">
                <a16:creationId xmlns:a16="http://schemas.microsoft.com/office/drawing/2014/main" id="{1ECFD349-522F-A584-2804-5BB1AB39DA19}"/>
              </a:ext>
            </a:extLst>
          </p:cNvPr>
          <p:cNvSpPr>
            <a:spLocks noGrp="1"/>
          </p:cNvSpPr>
          <p:nvPr>
            <p:ph idx="1"/>
          </p:nvPr>
        </p:nvSpPr>
        <p:spPr/>
        <p:txBody>
          <a:bodyPr vert="horz" lIns="121899" tIns="60949" rIns="121899" bIns="60949" rtlCol="0" anchor="t">
            <a:normAutofit/>
          </a:bodyPr>
          <a:lstStyle/>
          <a:p>
            <a:pPr marL="304165" indent="-304165"/>
            <a:r>
              <a:rPr lang="en-US" dirty="0" err="1"/>
              <a:t>Páginas</a:t>
            </a:r>
            <a:r>
              <a:rPr lang="en-US" dirty="0"/>
              <a:t> 2 – 6 </a:t>
            </a:r>
            <a:r>
              <a:rPr lang="es-ES" dirty="0"/>
              <a:t>repasar lo que define una historia, por qué los niños y los adolescentes escriben historias, y algunas citas de niños y adolescentes que han completado sus historias.</a:t>
            </a:r>
            <a:endParaRPr lang="en-US" dirty="0"/>
          </a:p>
          <a:p>
            <a:pPr marL="304165" indent="-304165"/>
            <a:r>
              <a:rPr lang="en-US" dirty="0"/>
              <a:t>A la </a:t>
            </a:r>
            <a:r>
              <a:rPr lang="en-US" dirty="0" err="1"/>
              <a:t>Página</a:t>
            </a:r>
            <a:r>
              <a:rPr lang="en-US" dirty="0"/>
              <a:t> 7 </a:t>
            </a:r>
            <a:r>
              <a:rPr lang="es-ES" dirty="0"/>
              <a:t>se le puede hacer clic </a:t>
            </a:r>
            <a:r>
              <a:rPr lang="en-US" dirty="0"/>
              <a:t>– </a:t>
            </a:r>
            <a:r>
              <a:rPr lang="es-ES" dirty="0"/>
              <a:t>pídale al cliente que elija una emoción que esté sintiendo y haga clic en el ícono. Esto le llevará a una nueva página en la que podrá preguntar al cliente por qué se siente así</a:t>
            </a:r>
            <a:r>
              <a:rPr lang="en-US" dirty="0"/>
              <a:t>.</a:t>
            </a:r>
          </a:p>
          <a:p>
            <a:pPr marL="730885" lvl="1" indent="-304165"/>
            <a:r>
              <a:rPr lang="es-ES" dirty="0"/>
              <a:t>Los clientes pueden elegir más de una emoción. Haga clic en la flecha de la esquina inferior derecha para volver a la pantalla original</a:t>
            </a:r>
            <a:r>
              <a:rPr lang="en-US" dirty="0"/>
              <a:t>.</a:t>
            </a:r>
          </a:p>
          <a:p>
            <a:pPr marL="304165" indent="-304165"/>
            <a:r>
              <a:rPr lang="en-US" dirty="0" err="1"/>
              <a:t>Páginas</a:t>
            </a:r>
            <a:r>
              <a:rPr lang="en-US" dirty="0"/>
              <a:t> 15 – 19 </a:t>
            </a:r>
            <a:r>
              <a:rPr lang="es-ES" dirty="0"/>
              <a:t>serán completadas por usted y el cliente. Utilícelo en " Normal View " para añadir texto y dibujar</a:t>
            </a:r>
            <a:r>
              <a:rPr lang="en-US" dirty="0"/>
              <a:t>.</a:t>
            </a:r>
          </a:p>
          <a:p>
            <a:endParaRPr lang="en-US" dirty="0"/>
          </a:p>
        </p:txBody>
      </p:sp>
    </p:spTree>
    <p:extLst>
      <p:ext uri="{BB962C8B-B14F-4D97-AF65-F5344CB8AC3E}">
        <p14:creationId xmlns:p14="http://schemas.microsoft.com/office/powerpoint/2010/main" val="415230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¿Qué es una Narrativa del Trauma</a:t>
            </a:r>
            <a:r>
              <a:rPr lang="en-US" dirty="0"/>
              <a:t>?</a:t>
            </a:r>
          </a:p>
        </p:txBody>
      </p:sp>
      <p:sp>
        <p:nvSpPr>
          <p:cNvPr id="14" name="Content Placeholder 13"/>
          <p:cNvSpPr>
            <a:spLocks noGrp="1"/>
          </p:cNvSpPr>
          <p:nvPr>
            <p:ph idx="1"/>
          </p:nvPr>
        </p:nvSpPr>
        <p:spPr/>
        <p:txBody>
          <a:bodyPr vert="horz" lIns="121899" tIns="60949" rIns="121899" bIns="60949" rtlCol="0" anchor="t">
            <a:normAutofit lnSpcReduction="10000"/>
          </a:bodyPr>
          <a:lstStyle/>
          <a:p>
            <a:pPr marL="304165" indent="-304165"/>
            <a:r>
              <a:rPr lang="es-ES" sz="2400" dirty="0"/>
              <a:t>La historia del (de los) trauma(s) contada a través de medios verbales, escritos y/o artísticos, incluyendo </a:t>
            </a:r>
            <a:r>
              <a:rPr lang="en-US" sz="2400" dirty="0"/>
              <a:t>:</a:t>
            </a:r>
            <a:endParaRPr lang="en-US" dirty="0"/>
          </a:p>
          <a:p>
            <a:pPr marL="730885" lvl="1" indent="-304165"/>
            <a:r>
              <a:rPr lang="en-US" dirty="0" err="1"/>
              <a:t>Libros</a:t>
            </a:r>
            <a:r>
              <a:rPr lang="en-US" dirty="0"/>
              <a:t> de </a:t>
            </a:r>
            <a:r>
              <a:rPr lang="en-US" dirty="0" err="1"/>
              <a:t>Capítulos</a:t>
            </a:r>
            <a:endParaRPr lang="en-US" dirty="0"/>
          </a:p>
          <a:p>
            <a:pPr marL="1157530" lvl="2" indent="-304165"/>
            <a:r>
              <a:rPr lang="en-US" dirty="0"/>
              <a:t>(</a:t>
            </a:r>
            <a:r>
              <a:rPr lang="en-US" dirty="0" err="1"/>
              <a:t>Ejemplos</a:t>
            </a:r>
            <a:r>
              <a:rPr lang="en-US" dirty="0"/>
              <a:t> de </a:t>
            </a:r>
            <a:r>
              <a:rPr lang="en-US" dirty="0" err="1"/>
              <a:t>Capítulos</a:t>
            </a:r>
            <a:r>
              <a:rPr lang="en-US" dirty="0"/>
              <a:t>: </a:t>
            </a:r>
            <a:r>
              <a:rPr lang="es-ES" dirty="0"/>
              <a:t>Acerca de Mí, Título para un capítulo de historia neutral, Mi Familia, Título para un capítulo de recuerdos agradables con personas implicadas en el suceso traumático, Título para el capítulo del suceso traumático real, Lo que aprendí en la terapia, Mis esperanzas y sueños para el futuro</a:t>
            </a:r>
            <a:r>
              <a:rPr lang="en-US" dirty="0"/>
              <a:t>)</a:t>
            </a:r>
          </a:p>
          <a:p>
            <a:pPr marL="730885" lvl="1" indent="-304165"/>
            <a:r>
              <a:rPr lang="en-US" dirty="0" err="1"/>
              <a:t>Cómics</a:t>
            </a:r>
            <a:endParaRPr lang="en-US" dirty="0"/>
          </a:p>
          <a:p>
            <a:pPr marL="730885" lvl="1" indent="-304165"/>
            <a:r>
              <a:rPr lang="en-US" dirty="0" err="1"/>
              <a:t>Poesía</a:t>
            </a:r>
            <a:endParaRPr lang="en-US" dirty="0"/>
          </a:p>
          <a:p>
            <a:pPr marL="730885" lvl="1" indent="-304165"/>
            <a:r>
              <a:rPr lang="en-US" dirty="0" err="1"/>
              <a:t>Dibujos</a:t>
            </a:r>
            <a:endParaRPr lang="en-US" dirty="0"/>
          </a:p>
          <a:p>
            <a:pPr marL="730885" lvl="1" indent="-304165"/>
            <a:r>
              <a:rPr lang="en-US" dirty="0"/>
              <a:t>Pinturas</a:t>
            </a:r>
          </a:p>
          <a:p>
            <a:pPr marL="730885" lvl="1" indent="-304165"/>
            <a:r>
              <a:rPr lang="en-US" dirty="0"/>
              <a:t>Collages</a:t>
            </a:r>
            <a:r>
              <a:rPr lang="en-US" sz="2000" dirty="0"/>
              <a:t> etc.</a:t>
            </a:r>
            <a:endParaRPr lang="en-US" dirty="0"/>
          </a:p>
          <a:p>
            <a:pPr lvl="1"/>
            <a:endParaRPr lang="en-US" dirty="0"/>
          </a:p>
        </p:txBody>
      </p:sp>
      <p:pic>
        <p:nvPicPr>
          <p:cNvPr id="3" name="Picture 2" descr="Stack of colored pencils with copy space">
            <a:extLst>
              <a:ext uri="{FF2B5EF4-FFF2-40B4-BE49-F238E27FC236}">
                <a16:creationId xmlns:a16="http://schemas.microsoft.com/office/drawing/2014/main" id="{7F608605-EB38-596F-79FD-46EA9DAA8F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4612" y="4124687"/>
            <a:ext cx="3468356" cy="2311673"/>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920703" cy="1397000"/>
          </a:xfrm>
        </p:spPr>
        <p:txBody>
          <a:bodyPr anchor="b">
            <a:normAutofit/>
          </a:bodyPr>
          <a:lstStyle/>
          <a:p>
            <a:r>
              <a:rPr lang="es-ES" sz="4000" dirty="0"/>
              <a:t>¿Por Qué Escribo la Narrativa del Trauma</a:t>
            </a:r>
            <a:r>
              <a:rPr lang="en-US" sz="4000" dirty="0"/>
              <a:t>?</a:t>
            </a:r>
          </a:p>
        </p:txBody>
      </p:sp>
      <p:sp>
        <p:nvSpPr>
          <p:cNvPr id="4" name="Content Placeholder 3">
            <a:extLst>
              <a:ext uri="{FF2B5EF4-FFF2-40B4-BE49-F238E27FC236}">
                <a16:creationId xmlns:a16="http://schemas.microsoft.com/office/drawing/2014/main" id="{F970A12B-7A93-D216-CFD6-C6ACEAE85DA0}"/>
              </a:ext>
            </a:extLst>
          </p:cNvPr>
          <p:cNvSpPr>
            <a:spLocks noGrp="1"/>
          </p:cNvSpPr>
          <p:nvPr>
            <p:ph sz="half" idx="1"/>
          </p:nvPr>
        </p:nvSpPr>
        <p:spPr>
          <a:xfrm>
            <a:off x="1117309" y="1701800"/>
            <a:ext cx="4977104" cy="4470400"/>
          </a:xfrm>
        </p:spPr>
        <p:txBody>
          <a:bodyPr vert="horz" lIns="121899" tIns="60949" rIns="121899" bIns="60949" rtlCol="0" anchor="t">
            <a:normAutofit lnSpcReduction="10000"/>
          </a:bodyPr>
          <a:lstStyle/>
          <a:p>
            <a:pPr marL="304165" indent="-304165"/>
            <a:r>
              <a:rPr lang="es-ES" dirty="0"/>
              <a:t>Los recuerdos de un trauma pueden parecer un caos. La narrativa del trauma es una forma que tienen los supervivientes de un trauma de darle sentido a sus experiencias.</a:t>
            </a:r>
          </a:p>
          <a:p>
            <a:pPr marL="304165" indent="-304165"/>
            <a:r>
              <a:rPr lang="es-ES" dirty="0"/>
              <a:t>Completar la narrativa del trauma te permitirá organizar tus recuerdos y practicar el afrontamiento de las emociones dolorosas que conllevan</a:t>
            </a:r>
            <a:r>
              <a:rPr lang="en-US" dirty="0"/>
              <a:t>.</a:t>
            </a:r>
          </a:p>
          <a:p>
            <a:pPr marL="0" indent="0">
              <a:buNone/>
            </a:pPr>
            <a:endParaRPr lang="en-US" dirty="0"/>
          </a:p>
        </p:txBody>
      </p:sp>
      <p:pic>
        <p:nvPicPr>
          <p:cNvPr id="5" name="Picture 4" descr="Child playing with toy car">
            <a:extLst>
              <a:ext uri="{FF2B5EF4-FFF2-40B4-BE49-F238E27FC236}">
                <a16:creationId xmlns:a16="http://schemas.microsoft.com/office/drawing/2014/main" id="{0E4F3BB9-4DC4-AA19-65C1-98F904CA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55" r="9242" b="1"/>
          <a:stretch/>
        </p:blipFill>
        <p:spPr>
          <a:xfrm>
            <a:off x="6297559" y="1701800"/>
            <a:ext cx="4977104" cy="4470400"/>
          </a:xfrm>
          <a:prstGeom prst="rect">
            <a:avLst/>
          </a:prstGeom>
          <a:noFill/>
        </p:spPr>
      </p:pic>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peech Bubble: Oval 33">
            <a:extLst>
              <a:ext uri="{FF2B5EF4-FFF2-40B4-BE49-F238E27FC236}">
                <a16:creationId xmlns:a16="http://schemas.microsoft.com/office/drawing/2014/main" id="{6CBA75B7-2EEB-E7CE-AD4E-FAB3F2A7DE05}"/>
              </a:ext>
            </a:extLst>
          </p:cNvPr>
          <p:cNvSpPr/>
          <p:nvPr/>
        </p:nvSpPr>
        <p:spPr>
          <a:xfrm>
            <a:off x="1334148" y="4267200"/>
            <a:ext cx="3236264" cy="160682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7309" y="76200"/>
            <a:ext cx="10157354" cy="1397000"/>
          </a:xfrm>
        </p:spPr>
        <p:txBody>
          <a:bodyPr anchor="b">
            <a:normAutofit fontScale="90000"/>
          </a:bodyPr>
          <a:lstStyle/>
          <a:p>
            <a:r>
              <a:rPr lang="es-ES" sz="3700" dirty="0"/>
              <a:t>Citas de Niños y Adolescentes Luego de Completar su Narrativa o Historia de Trauma </a:t>
            </a:r>
            <a:r>
              <a:rPr lang="en-US" sz="3700" dirty="0"/>
              <a:t>:</a:t>
            </a:r>
          </a:p>
        </p:txBody>
      </p:sp>
      <p:sp>
        <p:nvSpPr>
          <p:cNvPr id="7" name="Oval Callout 22">
            <a:extLst>
              <a:ext uri="{FF2B5EF4-FFF2-40B4-BE49-F238E27FC236}">
                <a16:creationId xmlns:a16="http://schemas.microsoft.com/office/drawing/2014/main" id="{BB75CC5E-A045-163B-6F8B-618139597DA3}"/>
              </a:ext>
            </a:extLst>
          </p:cNvPr>
          <p:cNvSpPr/>
          <p:nvPr/>
        </p:nvSpPr>
        <p:spPr>
          <a:xfrm>
            <a:off x="5364750" y="1860676"/>
            <a:ext cx="2299062" cy="1698271"/>
          </a:xfrm>
          <a:prstGeom prst="wedgeEllipse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20">
            <a:extLst>
              <a:ext uri="{FF2B5EF4-FFF2-40B4-BE49-F238E27FC236}">
                <a16:creationId xmlns:a16="http://schemas.microsoft.com/office/drawing/2014/main" id="{14693629-B54E-2026-A443-FB6497D650FE}"/>
              </a:ext>
            </a:extLst>
          </p:cNvPr>
          <p:cNvSpPr/>
          <p:nvPr/>
        </p:nvSpPr>
        <p:spPr>
          <a:xfrm>
            <a:off x="8191560" y="4216563"/>
            <a:ext cx="2743200" cy="1857881"/>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21">
            <a:extLst>
              <a:ext uri="{FF2B5EF4-FFF2-40B4-BE49-F238E27FC236}">
                <a16:creationId xmlns:a16="http://schemas.microsoft.com/office/drawing/2014/main" id="{A490C54C-66A5-994A-9C20-FB71D41C70B9}"/>
              </a:ext>
            </a:extLst>
          </p:cNvPr>
          <p:cNvSpPr/>
          <p:nvPr/>
        </p:nvSpPr>
        <p:spPr>
          <a:xfrm>
            <a:off x="8844731" y="1891980"/>
            <a:ext cx="2743200" cy="1716329"/>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8">
            <a:extLst>
              <a:ext uri="{FF2B5EF4-FFF2-40B4-BE49-F238E27FC236}">
                <a16:creationId xmlns:a16="http://schemas.microsoft.com/office/drawing/2014/main" id="{960C6301-F7CE-5F27-F0F9-D3D4448FE689}"/>
              </a:ext>
            </a:extLst>
          </p:cNvPr>
          <p:cNvSpPr/>
          <p:nvPr/>
        </p:nvSpPr>
        <p:spPr>
          <a:xfrm>
            <a:off x="1334148" y="1891980"/>
            <a:ext cx="2987040" cy="1745701"/>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ED44A9A-7F06-7771-0241-FC5044D1468E}"/>
              </a:ext>
            </a:extLst>
          </p:cNvPr>
          <p:cNvSpPr txBox="1"/>
          <p:nvPr/>
        </p:nvSpPr>
        <p:spPr>
          <a:xfrm>
            <a:off x="1149271" y="2242312"/>
            <a:ext cx="2969624" cy="1015663"/>
          </a:xfrm>
          <a:prstGeom prst="rect">
            <a:avLst/>
          </a:prstGeom>
          <a:noFill/>
        </p:spPr>
        <p:txBody>
          <a:bodyPr wrap="square" lIns="91440" tIns="45720" rIns="91440" bIns="45720" rtlCol="0" anchor="t">
            <a:spAutoFit/>
          </a:bodyPr>
          <a:lstStyle/>
          <a:p>
            <a:pPr marL="608965" lvl="1" algn="ctr"/>
            <a:r>
              <a:rPr lang="en-US" sz="2000" dirty="0">
                <a:solidFill>
                  <a:schemeClr val="bg1"/>
                </a:solidFill>
              </a:rPr>
              <a:t>“</a:t>
            </a:r>
            <a:r>
              <a:rPr lang="es-ES" sz="2000" dirty="0">
                <a:solidFill>
                  <a:schemeClr val="bg1"/>
                </a:solidFill>
              </a:rPr>
              <a:t>Sé que lo que me pasó no fue culpa mía</a:t>
            </a:r>
            <a:r>
              <a:rPr lang="en-US" sz="2000" dirty="0">
                <a:solidFill>
                  <a:schemeClr val="bg1"/>
                </a:solidFill>
              </a:rPr>
              <a:t>.”</a:t>
            </a:r>
            <a:endParaRPr lang="en-US" dirty="0"/>
          </a:p>
        </p:txBody>
      </p:sp>
      <p:sp>
        <p:nvSpPr>
          <p:cNvPr id="12" name="TextBox 11">
            <a:extLst>
              <a:ext uri="{FF2B5EF4-FFF2-40B4-BE49-F238E27FC236}">
                <a16:creationId xmlns:a16="http://schemas.microsoft.com/office/drawing/2014/main" id="{FD43FDC6-BCA9-C96B-FBA3-AAA1E9C6CE8B}"/>
              </a:ext>
            </a:extLst>
          </p:cNvPr>
          <p:cNvSpPr txBox="1"/>
          <p:nvPr/>
        </p:nvSpPr>
        <p:spPr>
          <a:xfrm>
            <a:off x="4865930" y="2355868"/>
            <a:ext cx="2865120" cy="707886"/>
          </a:xfrm>
          <a:prstGeom prst="rect">
            <a:avLst/>
          </a:prstGeom>
          <a:noFill/>
        </p:spPr>
        <p:txBody>
          <a:bodyPr wrap="square" lIns="91440" tIns="45720" rIns="91440" bIns="45720" rtlCol="0" anchor="t">
            <a:spAutoFit/>
          </a:bodyPr>
          <a:lstStyle/>
          <a:p>
            <a:pPr marL="608965" lvl="1" algn="ctr"/>
            <a:r>
              <a:rPr lang="en-US" sz="2000" dirty="0">
                <a:solidFill>
                  <a:schemeClr val="bg1"/>
                </a:solidFill>
              </a:rPr>
              <a:t>“</a:t>
            </a:r>
            <a:r>
              <a:rPr lang="es-ES" sz="2000" dirty="0">
                <a:solidFill>
                  <a:schemeClr val="bg1"/>
                </a:solidFill>
              </a:rPr>
              <a:t>Ahora me siento más feliz</a:t>
            </a:r>
            <a:r>
              <a:rPr lang="en-US" sz="2000" dirty="0">
                <a:solidFill>
                  <a:schemeClr val="bg1"/>
                </a:solidFill>
              </a:rPr>
              <a:t>.”</a:t>
            </a:r>
            <a:endParaRPr lang="en-US" dirty="0"/>
          </a:p>
        </p:txBody>
      </p:sp>
      <p:sp>
        <p:nvSpPr>
          <p:cNvPr id="13" name="TextBox 12">
            <a:extLst>
              <a:ext uri="{FF2B5EF4-FFF2-40B4-BE49-F238E27FC236}">
                <a16:creationId xmlns:a16="http://schemas.microsoft.com/office/drawing/2014/main" id="{B68B22B9-6180-5028-8E7B-9BE22187119B}"/>
              </a:ext>
            </a:extLst>
          </p:cNvPr>
          <p:cNvSpPr txBox="1"/>
          <p:nvPr/>
        </p:nvSpPr>
        <p:spPr>
          <a:xfrm>
            <a:off x="8779321" y="2137065"/>
            <a:ext cx="2370468" cy="1015663"/>
          </a:xfrm>
          <a:prstGeom prst="rect">
            <a:avLst/>
          </a:prstGeom>
          <a:noFill/>
        </p:spPr>
        <p:txBody>
          <a:bodyPr wrap="square" lIns="91440" tIns="45720" rIns="91440" bIns="45720" rtlCol="0" anchor="t">
            <a:spAutoFit/>
          </a:bodyPr>
          <a:lstStyle/>
          <a:p>
            <a:pPr marL="608965" lvl="1" algn="ctr"/>
            <a:r>
              <a:rPr lang="en-US" sz="2000" dirty="0">
                <a:solidFill>
                  <a:schemeClr val="bg1"/>
                </a:solidFill>
              </a:rPr>
              <a:t>“</a:t>
            </a:r>
            <a:r>
              <a:rPr lang="es-ES" sz="2000" dirty="0">
                <a:solidFill>
                  <a:schemeClr val="bg1"/>
                </a:solidFill>
              </a:rPr>
              <a:t>Ya no creo que sea un niño malo</a:t>
            </a:r>
            <a:r>
              <a:rPr lang="en-US" sz="2000" dirty="0">
                <a:solidFill>
                  <a:schemeClr val="bg1"/>
                </a:solidFill>
              </a:rPr>
              <a:t>.”</a:t>
            </a:r>
            <a:endParaRPr lang="en-US" dirty="0"/>
          </a:p>
        </p:txBody>
      </p:sp>
      <p:sp>
        <p:nvSpPr>
          <p:cNvPr id="14" name="TextBox 13">
            <a:extLst>
              <a:ext uri="{FF2B5EF4-FFF2-40B4-BE49-F238E27FC236}">
                <a16:creationId xmlns:a16="http://schemas.microsoft.com/office/drawing/2014/main" id="{EB0C1036-62F0-260D-D432-E00FEBBC775E}"/>
              </a:ext>
            </a:extLst>
          </p:cNvPr>
          <p:cNvSpPr txBox="1"/>
          <p:nvPr/>
        </p:nvSpPr>
        <p:spPr>
          <a:xfrm>
            <a:off x="8138097" y="4406357"/>
            <a:ext cx="2490652" cy="1631216"/>
          </a:xfrm>
          <a:prstGeom prst="rect">
            <a:avLst/>
          </a:prstGeom>
          <a:noFill/>
        </p:spPr>
        <p:txBody>
          <a:bodyPr wrap="square" lIns="91440" tIns="45720" rIns="91440" bIns="45720" rtlCol="0" anchor="t">
            <a:spAutoFit/>
          </a:bodyPr>
          <a:lstStyle/>
          <a:p>
            <a:pPr marL="608965" lvl="1" algn="ctr"/>
            <a:r>
              <a:rPr lang="en-US" sz="2000" dirty="0">
                <a:solidFill>
                  <a:schemeClr val="bg1"/>
                </a:solidFill>
              </a:rPr>
              <a:t>“</a:t>
            </a:r>
            <a:r>
              <a:rPr lang="es-ES" sz="2000" dirty="0">
                <a:solidFill>
                  <a:schemeClr val="bg1"/>
                </a:solidFill>
              </a:rPr>
              <a:t>Fue difícil al principio, y luego se hizo cada vez más fácil</a:t>
            </a:r>
            <a:r>
              <a:rPr lang="en-US" sz="2000" dirty="0">
                <a:solidFill>
                  <a:schemeClr val="bg1"/>
                </a:solidFill>
              </a:rPr>
              <a:t>.”</a:t>
            </a:r>
            <a:endParaRPr lang="en-US" dirty="0">
              <a:solidFill>
                <a:schemeClr val="bg1"/>
              </a:solidFill>
            </a:endParaRPr>
          </a:p>
        </p:txBody>
      </p:sp>
      <p:sp>
        <p:nvSpPr>
          <p:cNvPr id="15" name="TextBox 14">
            <a:extLst>
              <a:ext uri="{FF2B5EF4-FFF2-40B4-BE49-F238E27FC236}">
                <a16:creationId xmlns:a16="http://schemas.microsoft.com/office/drawing/2014/main" id="{A925024F-9F68-D032-3DCE-CB98CBA2F2CE}"/>
              </a:ext>
            </a:extLst>
          </p:cNvPr>
          <p:cNvSpPr txBox="1"/>
          <p:nvPr/>
        </p:nvSpPr>
        <p:spPr>
          <a:xfrm>
            <a:off x="1199450" y="4562779"/>
            <a:ext cx="2869265" cy="1015663"/>
          </a:xfrm>
          <a:prstGeom prst="rect">
            <a:avLst/>
          </a:prstGeom>
          <a:noFill/>
        </p:spPr>
        <p:txBody>
          <a:bodyPr wrap="square" lIns="91440" tIns="45720" rIns="91440" bIns="45720" rtlCol="0" anchor="t">
            <a:spAutoFit/>
          </a:bodyPr>
          <a:lstStyle/>
          <a:p>
            <a:pPr marL="608965" lvl="1" algn="ctr"/>
            <a:r>
              <a:rPr lang="en-US" sz="2000" dirty="0">
                <a:solidFill>
                  <a:schemeClr val="bg1"/>
                </a:solidFill>
              </a:rPr>
              <a:t>“</a:t>
            </a:r>
            <a:r>
              <a:rPr lang="es-ES" sz="2000" dirty="0">
                <a:solidFill>
                  <a:schemeClr val="bg1"/>
                </a:solidFill>
              </a:rPr>
              <a:t>¡Estoy entusiasmado/a con el futuro</a:t>
            </a:r>
            <a:r>
              <a:rPr lang="en-US" sz="2000" dirty="0">
                <a:solidFill>
                  <a:schemeClr val="bg1"/>
                </a:solidFill>
              </a:rPr>
              <a:t>!”</a:t>
            </a:r>
            <a:endParaRPr lang="en-US" dirty="0"/>
          </a:p>
        </p:txBody>
      </p:sp>
      <p:pic>
        <p:nvPicPr>
          <p:cNvPr id="38" name="Picture 37" descr="Young girl cheering two hands">
            <a:extLst>
              <a:ext uri="{FF2B5EF4-FFF2-40B4-BE49-F238E27FC236}">
                <a16:creationId xmlns:a16="http://schemas.microsoft.com/office/drawing/2014/main" id="{E9B77E0D-F8C6-E27D-7E4B-CDFEB3EC25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2080" y="4827247"/>
            <a:ext cx="3521227" cy="6476542"/>
          </a:xfrm>
          <a:prstGeom prst="rect">
            <a:avLst/>
          </a:prstGeom>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768303" cy="1397000"/>
          </a:xfrm>
        </p:spPr>
        <p:txBody>
          <a:bodyPr/>
          <a:lstStyle/>
          <a:p>
            <a:r>
              <a:rPr lang="es-ES" dirty="0"/>
              <a:t>¿Qué Preguntas o Inquietudes Tienes</a:t>
            </a:r>
            <a:r>
              <a:rPr lang="en-US" dirty="0"/>
              <a:t>?</a:t>
            </a:r>
          </a:p>
        </p:txBody>
      </p:sp>
      <p:sp>
        <p:nvSpPr>
          <p:cNvPr id="5" name="Content Placeholder 4">
            <a:extLst>
              <a:ext uri="{FF2B5EF4-FFF2-40B4-BE49-F238E27FC236}">
                <a16:creationId xmlns:a16="http://schemas.microsoft.com/office/drawing/2014/main" id="{187C54B8-04DD-0C69-805F-7FFD5ECF655D}"/>
              </a:ext>
            </a:extLst>
          </p:cNvPr>
          <p:cNvSpPr>
            <a:spLocks noGrp="1"/>
          </p:cNvSpPr>
          <p:nvPr>
            <p:ph sz="half" idx="1"/>
          </p:nvPr>
        </p:nvSpPr>
        <p:spPr/>
        <p:txBody>
          <a:bodyPr vert="horz" lIns="121899" tIns="60949" rIns="121899" bIns="60949" rtlCol="0" anchor="t">
            <a:normAutofit/>
          </a:bodyPr>
          <a:lstStyle/>
          <a:p>
            <a:pPr marL="304165" indent="-304165"/>
            <a:r>
              <a:rPr lang="es-ES" dirty="0"/>
              <a:t>Estas son preguntas frecuentes de niños y adolescentes como tú</a:t>
            </a:r>
            <a:endParaRPr lang="en-US" dirty="0"/>
          </a:p>
          <a:p>
            <a:pPr lvl="1"/>
            <a:r>
              <a:rPr lang="es-ES" dirty="0"/>
              <a:t>¿Tengo que compartir mi historia con alguien?</a:t>
            </a:r>
          </a:p>
          <a:p>
            <a:pPr lvl="1"/>
            <a:r>
              <a:rPr lang="es-ES" dirty="0"/>
              <a:t>¿Qué ocurre con mi historia?</a:t>
            </a:r>
          </a:p>
          <a:p>
            <a:pPr lvl="1"/>
            <a:r>
              <a:rPr lang="es-ES" dirty="0"/>
              <a:t>¿Qué sucede después de mi historia en la terapia</a:t>
            </a:r>
            <a:r>
              <a:rPr lang="en-US" dirty="0"/>
              <a:t>?</a:t>
            </a:r>
          </a:p>
          <a:p>
            <a:endParaRPr lang="en-US" dirty="0"/>
          </a:p>
        </p:txBody>
      </p:sp>
      <p:pic>
        <p:nvPicPr>
          <p:cNvPr id="12" name="Content Placeholder 11" descr="Sticky notes with question marks">
            <a:extLst>
              <a:ext uri="{FF2B5EF4-FFF2-40B4-BE49-F238E27FC236}">
                <a16:creationId xmlns:a16="http://schemas.microsoft.com/office/drawing/2014/main" id="{D17B08CE-E222-41DC-D89D-EF8118AAEDE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97613" y="2278063"/>
            <a:ext cx="4976812" cy="3317874"/>
          </a:xfrm>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23" y="20186"/>
            <a:ext cx="11858711" cy="1325218"/>
          </a:xfrm>
        </p:spPr>
        <p:txBody>
          <a:bodyPr>
            <a:normAutofit/>
          </a:bodyPr>
          <a:lstStyle/>
          <a:p>
            <a:pPr algn="ctr"/>
            <a:r>
              <a:rPr lang="es-ES" sz="3950" dirty="0"/>
              <a:t>¿Cómo te sientes al escribir tu Historia</a:t>
            </a:r>
            <a:r>
              <a:rPr lang="en-US" sz="3950" dirty="0"/>
              <a:t>? </a:t>
            </a:r>
            <a:br>
              <a:rPr lang="en-US" sz="3950" dirty="0"/>
            </a:br>
            <a:r>
              <a:rPr lang="en-US" sz="2350" dirty="0" err="1"/>
              <a:t>Consejo</a:t>
            </a:r>
            <a:r>
              <a:rPr lang="en-US" sz="2350" dirty="0"/>
              <a:t>: </a:t>
            </a:r>
            <a:r>
              <a:rPr lang="es-ES" sz="2350" dirty="0"/>
              <a:t>¡Pídele a tu terapeuta una escala para calificar tus emociones</a:t>
            </a:r>
            <a:r>
              <a:rPr lang="en-US" sz="2350" dirty="0"/>
              <a:t>!</a:t>
            </a:r>
          </a:p>
        </p:txBody>
      </p:sp>
      <p:sp>
        <p:nvSpPr>
          <p:cNvPr id="8" name="TextBox 7"/>
          <p:cNvSpPr txBox="1"/>
          <p:nvPr/>
        </p:nvSpPr>
        <p:spPr>
          <a:xfrm>
            <a:off x="952045" y="3493884"/>
            <a:ext cx="2112894" cy="461537"/>
          </a:xfrm>
          <a:prstGeom prst="rect">
            <a:avLst/>
          </a:prstGeom>
          <a:noFill/>
        </p:spPr>
        <p:txBody>
          <a:bodyPr wrap="square" rtlCol="0">
            <a:spAutoFit/>
          </a:bodyPr>
          <a:lstStyle/>
          <a:p>
            <a:r>
              <a:rPr lang="en-US" sz="2399" dirty="0"/>
              <a:t>En </a:t>
            </a:r>
            <a:r>
              <a:rPr lang="en-US" sz="2399" dirty="0" err="1"/>
              <a:t>Calma</a:t>
            </a:r>
            <a:endParaRPr lang="en-US" sz="1200" dirty="0"/>
          </a:p>
        </p:txBody>
      </p:sp>
      <p:sp>
        <p:nvSpPr>
          <p:cNvPr id="11" name="TextBox 10"/>
          <p:cNvSpPr txBox="1"/>
          <p:nvPr/>
        </p:nvSpPr>
        <p:spPr>
          <a:xfrm>
            <a:off x="3684395" y="3491538"/>
            <a:ext cx="2229248" cy="461537"/>
          </a:xfrm>
          <a:prstGeom prst="rect">
            <a:avLst/>
          </a:prstGeom>
          <a:noFill/>
        </p:spPr>
        <p:txBody>
          <a:bodyPr wrap="square" rtlCol="0">
            <a:spAutoFit/>
          </a:bodyPr>
          <a:lstStyle/>
          <a:p>
            <a:r>
              <a:rPr lang="en-US" sz="2399" dirty="0"/>
              <a:t>Con </a:t>
            </a:r>
            <a:r>
              <a:rPr lang="en-US" sz="2399" dirty="0" err="1"/>
              <a:t>Miedo</a:t>
            </a:r>
            <a:r>
              <a:rPr lang="en-US" sz="1999" dirty="0"/>
              <a:t> </a:t>
            </a:r>
          </a:p>
        </p:txBody>
      </p:sp>
      <p:sp>
        <p:nvSpPr>
          <p:cNvPr id="16" name="TextBox 15"/>
          <p:cNvSpPr txBox="1"/>
          <p:nvPr/>
        </p:nvSpPr>
        <p:spPr>
          <a:xfrm>
            <a:off x="6859139" y="3376203"/>
            <a:ext cx="2155067" cy="461545"/>
          </a:xfrm>
          <a:prstGeom prst="rect">
            <a:avLst/>
          </a:prstGeom>
          <a:noFill/>
        </p:spPr>
        <p:txBody>
          <a:bodyPr wrap="square" rtlCol="0">
            <a:spAutoFit/>
          </a:bodyPr>
          <a:lstStyle/>
          <a:p>
            <a:r>
              <a:rPr lang="en-US" sz="2399" dirty="0" err="1"/>
              <a:t>Nervioso</a:t>
            </a:r>
            <a:r>
              <a:rPr lang="en-US" sz="2399" dirty="0"/>
              <a:t>/a</a:t>
            </a:r>
          </a:p>
        </p:txBody>
      </p:sp>
      <p:sp>
        <p:nvSpPr>
          <p:cNvPr id="19" name="TextBox 18"/>
          <p:cNvSpPr txBox="1"/>
          <p:nvPr/>
        </p:nvSpPr>
        <p:spPr>
          <a:xfrm>
            <a:off x="2350478" y="5928978"/>
            <a:ext cx="1752090" cy="461537"/>
          </a:xfrm>
          <a:prstGeom prst="rect">
            <a:avLst/>
          </a:prstGeom>
          <a:noFill/>
        </p:spPr>
        <p:txBody>
          <a:bodyPr wrap="square" rtlCol="0">
            <a:spAutoFit/>
          </a:bodyPr>
          <a:lstStyle/>
          <a:p>
            <a:r>
              <a:rPr lang="en-US" sz="2399" dirty="0" err="1"/>
              <a:t>Enojado</a:t>
            </a:r>
            <a:r>
              <a:rPr lang="en-US" sz="2399" dirty="0"/>
              <a:t>/a</a:t>
            </a:r>
          </a:p>
        </p:txBody>
      </p:sp>
      <p:sp>
        <p:nvSpPr>
          <p:cNvPr id="22" name="TextBox 21"/>
          <p:cNvSpPr txBox="1"/>
          <p:nvPr/>
        </p:nvSpPr>
        <p:spPr>
          <a:xfrm>
            <a:off x="10266954" y="3496595"/>
            <a:ext cx="1379051" cy="461545"/>
          </a:xfrm>
          <a:prstGeom prst="rect">
            <a:avLst/>
          </a:prstGeom>
          <a:noFill/>
        </p:spPr>
        <p:txBody>
          <a:bodyPr wrap="square" rtlCol="0">
            <a:spAutoFit/>
          </a:bodyPr>
          <a:lstStyle/>
          <a:p>
            <a:r>
              <a:rPr lang="en-US" sz="2399" dirty="0"/>
              <a:t>Triste</a:t>
            </a:r>
          </a:p>
        </p:txBody>
      </p:sp>
      <p:sp>
        <p:nvSpPr>
          <p:cNvPr id="28" name="TextBox 27"/>
          <p:cNvSpPr txBox="1"/>
          <p:nvPr/>
        </p:nvSpPr>
        <p:spPr>
          <a:xfrm>
            <a:off x="8459332" y="5899003"/>
            <a:ext cx="3000655" cy="461537"/>
          </a:xfrm>
          <a:prstGeom prst="rect">
            <a:avLst/>
          </a:prstGeom>
          <a:noFill/>
        </p:spPr>
        <p:txBody>
          <a:bodyPr wrap="square" rtlCol="0">
            <a:spAutoFit/>
          </a:bodyPr>
          <a:lstStyle/>
          <a:p>
            <a:r>
              <a:rPr lang="en-US" sz="2399" dirty="0" err="1"/>
              <a:t>Otro</a:t>
            </a:r>
            <a:r>
              <a:rPr lang="en-US" sz="2399" dirty="0"/>
              <a:t> </a:t>
            </a:r>
            <a:r>
              <a:rPr lang="en-US" sz="2399" dirty="0" err="1"/>
              <a:t>sentimiento</a:t>
            </a:r>
            <a:endParaRPr lang="en-US" sz="2399" dirty="0"/>
          </a:p>
        </p:txBody>
      </p:sp>
      <p:sp>
        <p:nvSpPr>
          <p:cNvPr id="30" name="TextBox 29"/>
          <p:cNvSpPr txBox="1"/>
          <p:nvPr/>
        </p:nvSpPr>
        <p:spPr>
          <a:xfrm>
            <a:off x="5255418" y="6028544"/>
            <a:ext cx="1973919" cy="461537"/>
          </a:xfrm>
          <a:prstGeom prst="rect">
            <a:avLst/>
          </a:prstGeom>
          <a:noFill/>
        </p:spPr>
        <p:txBody>
          <a:bodyPr wrap="square" rtlCol="0">
            <a:spAutoFit/>
          </a:bodyPr>
          <a:lstStyle/>
          <a:p>
            <a:pPr algn="ctr"/>
            <a:r>
              <a:rPr lang="en-US" sz="2399" dirty="0" err="1"/>
              <a:t>Inseguro</a:t>
            </a:r>
            <a:r>
              <a:rPr lang="en-US" sz="2399" dirty="0"/>
              <a:t>/a</a:t>
            </a:r>
          </a:p>
        </p:txBody>
      </p:sp>
      <p:grpSp>
        <p:nvGrpSpPr>
          <p:cNvPr id="42" name="Group 41">
            <a:extLst>
              <a:ext uri="{FF2B5EF4-FFF2-40B4-BE49-F238E27FC236}">
                <a16:creationId xmlns:a16="http://schemas.microsoft.com/office/drawing/2014/main" id="{B3068601-F9E4-40DD-8732-4A8529D72E11}"/>
              </a:ext>
            </a:extLst>
          </p:cNvPr>
          <p:cNvGrpSpPr/>
          <p:nvPr/>
        </p:nvGrpSpPr>
        <p:grpSpPr>
          <a:xfrm>
            <a:off x="8633177" y="4266983"/>
            <a:ext cx="1561896" cy="1594818"/>
            <a:chOff x="8635426" y="4267201"/>
            <a:chExt cx="1562303" cy="1595233"/>
          </a:xfrm>
        </p:grpSpPr>
        <p:sp>
          <p:nvSpPr>
            <p:cNvPr id="27" name="Rounded Rectangle 26">
              <a:hlinkClick r:id="rId2" action="ppaction://hlinksldjump"/>
            </p:cNvPr>
            <p:cNvSpPr/>
            <p:nvPr/>
          </p:nvSpPr>
          <p:spPr>
            <a:xfrm>
              <a:off x="8635426" y="4267201"/>
              <a:ext cx="1562303" cy="159523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1" name="TextBox 30"/>
            <p:cNvSpPr txBox="1"/>
            <p:nvPr/>
          </p:nvSpPr>
          <p:spPr>
            <a:xfrm>
              <a:off x="9016554" y="4292774"/>
              <a:ext cx="800046" cy="1569660"/>
            </a:xfrm>
            <a:prstGeom prst="rect">
              <a:avLst/>
            </a:prstGeom>
            <a:noFill/>
          </p:spPr>
          <p:txBody>
            <a:bodyPr wrap="square" rtlCol="0">
              <a:spAutoFit/>
            </a:bodyPr>
            <a:lstStyle/>
            <a:p>
              <a:r>
                <a:rPr lang="en-US" sz="9597" dirty="0">
                  <a:solidFill>
                    <a:schemeClr val="accent3">
                      <a:lumMod val="75000"/>
                    </a:schemeClr>
                  </a:solidFill>
                  <a:latin typeface="+mj-lt"/>
                  <a:hlinkClick r:id="rId3" action="ppaction://hlinksldjump"/>
                </a:rPr>
                <a:t>?</a:t>
              </a:r>
              <a:endParaRPr lang="en-US" sz="9597" dirty="0">
                <a:solidFill>
                  <a:schemeClr val="accent3">
                    <a:lumMod val="75000"/>
                  </a:schemeClr>
                </a:solidFill>
                <a:latin typeface="+mj-lt"/>
              </a:endParaRPr>
            </a:p>
          </p:txBody>
        </p:sp>
      </p:grpSp>
      <p:sp>
        <p:nvSpPr>
          <p:cNvPr id="25" name="Rounded Rectangle 24">
            <a:hlinkClick r:id="rId3" action="ppaction://hlinksldjump"/>
          </p:cNvPr>
          <p:cNvSpPr/>
          <p:nvPr/>
        </p:nvSpPr>
        <p:spPr>
          <a:xfrm>
            <a:off x="5587183" y="4330460"/>
            <a:ext cx="1567219" cy="167421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399"/>
          </a:p>
        </p:txBody>
      </p:sp>
      <p:sp>
        <p:nvSpPr>
          <p:cNvPr id="21" name="Rounded Rectangle 20">
            <a:hlinkClick r:id="rId4" action="ppaction://hlinksldjump"/>
          </p:cNvPr>
          <p:cNvSpPr/>
          <p:nvPr/>
        </p:nvSpPr>
        <p:spPr>
          <a:xfrm>
            <a:off x="9893429" y="1671653"/>
            <a:ext cx="1566559" cy="170493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8" name="Rounded Rectangle 17">
            <a:hlinkClick r:id="rId5" action="ppaction://hlinksldjump"/>
          </p:cNvPr>
          <p:cNvSpPr/>
          <p:nvPr/>
        </p:nvSpPr>
        <p:spPr>
          <a:xfrm>
            <a:off x="2367115" y="4232160"/>
            <a:ext cx="1700624" cy="174149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399"/>
          </a:p>
        </p:txBody>
      </p:sp>
      <p:sp>
        <p:nvSpPr>
          <p:cNvPr id="7" name="Rounded Rectangle 6">
            <a:hlinkClick r:id="rId6" action="ppaction://hlinksldjump"/>
          </p:cNvPr>
          <p:cNvSpPr/>
          <p:nvPr/>
        </p:nvSpPr>
        <p:spPr>
          <a:xfrm>
            <a:off x="1109671" y="1601844"/>
            <a:ext cx="1512827" cy="180344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0" name="Rounded Rectangle 9">
            <a:hlinkClick r:id="rId7" action="ppaction://hlinksldjump"/>
          </p:cNvPr>
          <p:cNvSpPr/>
          <p:nvPr/>
        </p:nvSpPr>
        <p:spPr>
          <a:xfrm>
            <a:off x="3690400" y="1603750"/>
            <a:ext cx="1645014" cy="180344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399"/>
          </a:p>
        </p:txBody>
      </p:sp>
      <p:sp>
        <p:nvSpPr>
          <p:cNvPr id="15" name="Rounded Rectangle 14">
            <a:hlinkClick r:id="rId8" action="ppaction://hlinksldjump"/>
          </p:cNvPr>
          <p:cNvSpPr/>
          <p:nvPr/>
        </p:nvSpPr>
        <p:spPr>
          <a:xfrm>
            <a:off x="6849618" y="1603750"/>
            <a:ext cx="1644542" cy="176841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3" name="Picture 2" descr="Good Job Broccoli">
            <a:hlinkClick r:id="rId5" action="ppaction://hlinksldjump"/>
            <a:extLst>
              <a:ext uri="{FF2B5EF4-FFF2-40B4-BE49-F238E27FC236}">
                <a16:creationId xmlns:a16="http://schemas.microsoft.com/office/drawing/2014/main" id="{384768B7-DF53-10E5-BF2B-77A6813A5F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6881" y="1857782"/>
            <a:ext cx="1438406" cy="1438406"/>
          </a:xfrm>
          <a:prstGeom prst="rect">
            <a:avLst/>
          </a:prstGeom>
        </p:spPr>
      </p:pic>
      <p:pic>
        <p:nvPicPr>
          <p:cNvPr id="5" name="Content Placeholder 6" descr="OMG Broccoli">
            <a:hlinkClick r:id="rId6" action="ppaction://hlinksldjump"/>
            <a:extLst>
              <a:ext uri="{FF2B5EF4-FFF2-40B4-BE49-F238E27FC236}">
                <a16:creationId xmlns:a16="http://schemas.microsoft.com/office/drawing/2014/main" id="{EDB683EE-6475-18BA-A7E2-7142F95D04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4395" y="1718242"/>
            <a:ext cx="1815197" cy="1815197"/>
          </a:xfrm>
          <a:prstGeom prst="rect">
            <a:avLst/>
          </a:prstGeom>
        </p:spPr>
      </p:pic>
      <p:pic>
        <p:nvPicPr>
          <p:cNvPr id="6" name="Content Placeholder 4" descr="Not Impressed Broccoli">
            <a:hlinkClick r:id="rId7" action="ppaction://hlinksldjump"/>
            <a:extLst>
              <a:ext uri="{FF2B5EF4-FFF2-40B4-BE49-F238E27FC236}">
                <a16:creationId xmlns:a16="http://schemas.microsoft.com/office/drawing/2014/main" id="{85FDF93B-7E5C-3FE6-7CCF-7037ED6723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37410" y="1725086"/>
            <a:ext cx="1674212" cy="1674212"/>
          </a:xfrm>
          <a:prstGeom prst="rect">
            <a:avLst/>
          </a:prstGeom>
        </p:spPr>
      </p:pic>
      <p:pic>
        <p:nvPicPr>
          <p:cNvPr id="9" name="Content Placeholder 5" descr="Sad Broccoli">
            <a:hlinkClick r:id="rId8" action="ppaction://hlinksldjump"/>
            <a:extLst>
              <a:ext uri="{FF2B5EF4-FFF2-40B4-BE49-F238E27FC236}">
                <a16:creationId xmlns:a16="http://schemas.microsoft.com/office/drawing/2014/main" id="{EDC4E6D8-E8B5-6A52-A18B-7CC6E05D78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01057" y="1872666"/>
            <a:ext cx="1379051" cy="1379051"/>
          </a:xfrm>
          <a:prstGeom prst="rect">
            <a:avLst/>
          </a:prstGeom>
        </p:spPr>
      </p:pic>
      <p:pic>
        <p:nvPicPr>
          <p:cNvPr id="13" name="Content Placeholder 4" descr="Angry Broccoli">
            <a:hlinkClick r:id="rId4" action="ppaction://hlinksldjump"/>
            <a:extLst>
              <a:ext uri="{FF2B5EF4-FFF2-40B4-BE49-F238E27FC236}">
                <a16:creationId xmlns:a16="http://schemas.microsoft.com/office/drawing/2014/main" id="{A9D22FDA-8C7A-6872-68DE-5EBE7253CA3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5185" y="4302609"/>
            <a:ext cx="1559192" cy="1559192"/>
          </a:xfrm>
          <a:prstGeom prst="rect">
            <a:avLst/>
          </a:prstGeom>
        </p:spPr>
      </p:pic>
      <p:pic>
        <p:nvPicPr>
          <p:cNvPr id="14" name="Content Placeholder 4" descr="Confused Broccoli">
            <a:hlinkClick r:id="rId14" action="ppaction://hlinksldjump"/>
            <a:extLst>
              <a:ext uri="{FF2B5EF4-FFF2-40B4-BE49-F238E27FC236}">
                <a16:creationId xmlns:a16="http://schemas.microsoft.com/office/drawing/2014/main" id="{640F07AD-DA9D-88DC-A960-E90DB4C8983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98679" y="4497352"/>
            <a:ext cx="1379051" cy="1379051"/>
          </a:xfrm>
          <a:prstGeom prst="rect">
            <a:avLst/>
          </a:prstGeom>
        </p:spPr>
      </p:pic>
    </p:spTree>
    <p:extLst>
      <p:ext uri="{BB962C8B-B14F-4D97-AF65-F5344CB8AC3E}">
        <p14:creationId xmlns:p14="http://schemas.microsoft.com/office/powerpoint/2010/main" val="38729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397000"/>
          </a:xfrm>
        </p:spPr>
        <p:txBody>
          <a:bodyPr vert="horz" lIns="121899" tIns="60949" rIns="121899" bIns="60949" rtlCol="0" anchor="b">
            <a:normAutofit/>
          </a:bodyPr>
          <a:lstStyle/>
          <a:p>
            <a:r>
              <a:rPr lang="en-US" dirty="0" err="1"/>
              <a:t>Te</a:t>
            </a:r>
            <a:r>
              <a:rPr lang="en-US" dirty="0"/>
              <a:t> </a:t>
            </a:r>
            <a:r>
              <a:rPr lang="en-US" dirty="0" err="1"/>
              <a:t>sientes</a:t>
            </a:r>
            <a:r>
              <a:rPr lang="en-US" dirty="0"/>
              <a:t> </a:t>
            </a:r>
            <a:r>
              <a:rPr lang="en-US" dirty="0" err="1"/>
              <a:t>en</a:t>
            </a:r>
            <a:r>
              <a:rPr lang="en-US" dirty="0"/>
              <a:t> CALMA</a:t>
            </a:r>
          </a:p>
        </p:txBody>
      </p:sp>
      <p:sp>
        <p:nvSpPr>
          <p:cNvPr id="4" name="TextBox 3">
            <a:extLst>
              <a:ext uri="{FF2B5EF4-FFF2-40B4-BE49-F238E27FC236}">
                <a16:creationId xmlns:a16="http://schemas.microsoft.com/office/drawing/2014/main" id="{DE085F66-E628-A096-0BC4-FD687EE0EF31}"/>
              </a:ext>
            </a:extLst>
          </p:cNvPr>
          <p:cNvSpPr txBox="1"/>
          <p:nvPr/>
        </p:nvSpPr>
        <p:spPr>
          <a:xfrm>
            <a:off x="1117309" y="1701800"/>
            <a:ext cx="5129503" cy="4470400"/>
          </a:xfrm>
          <a:prstGeom prst="rect">
            <a:avLst/>
          </a:prstGeom>
        </p:spPr>
        <p:txBody>
          <a:bodyPr vert="horz" lIns="121899" tIns="60949" rIns="121899" bIns="60949" rtlCol="0">
            <a:normAutofit/>
          </a:bodyPr>
          <a:lstStyle/>
          <a:p>
            <a:pPr indent="-304747">
              <a:lnSpc>
                <a:spcPct val="95000"/>
              </a:lnSpc>
              <a:spcAft>
                <a:spcPts val="600"/>
              </a:spcAft>
              <a:buSzPct val="100000"/>
            </a:pPr>
            <a:r>
              <a:rPr lang="es-ES" dirty="0"/>
              <a:t>Explica por qué crees que te sientes así al escribir tu historia</a:t>
            </a:r>
            <a:r>
              <a:rPr lang="en-US" dirty="0"/>
              <a:t>:</a:t>
            </a:r>
          </a:p>
        </p:txBody>
      </p:sp>
      <p:sp>
        <p:nvSpPr>
          <p:cNvPr id="5" name="Chevron 1">
            <a:hlinkClick r:id="rId2" action="ppaction://hlinksldjump"/>
            <a:extLst>
              <a:ext uri="{FF2B5EF4-FFF2-40B4-BE49-F238E27FC236}">
                <a16:creationId xmlns:a16="http://schemas.microsoft.com/office/drawing/2014/main" id="{32638241-0FC9-8BF0-ECD5-67F9814A7B55}"/>
              </a:ext>
            </a:extLst>
          </p:cNvPr>
          <p:cNvSpPr/>
          <p:nvPr/>
        </p:nvSpPr>
        <p:spPr>
          <a:xfrm rot="10800000">
            <a:off x="10970781" y="5744124"/>
            <a:ext cx="951254" cy="7611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Good Job Broccoli">
            <a:extLst>
              <a:ext uri="{FF2B5EF4-FFF2-40B4-BE49-F238E27FC236}">
                <a16:creationId xmlns:a16="http://schemas.microsoft.com/office/drawing/2014/main" id="{396A8CDB-991E-1696-2684-9C7E681F6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608" y="1701800"/>
            <a:ext cx="4495800" cy="4495800"/>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1117309" y="76200"/>
            <a:ext cx="10157354" cy="1397000"/>
          </a:xfrm>
        </p:spPr>
        <p:txBody>
          <a:bodyPr anchor="b">
            <a:normAutofit/>
          </a:bodyPr>
          <a:lstStyle/>
          <a:p>
            <a:r>
              <a:rPr lang="en-US" dirty="0" err="1"/>
              <a:t>Te</a:t>
            </a:r>
            <a:r>
              <a:rPr lang="en-US" dirty="0"/>
              <a:t> </a:t>
            </a:r>
            <a:r>
              <a:rPr lang="en-US" dirty="0" err="1"/>
              <a:t>sientes</a:t>
            </a:r>
            <a:r>
              <a:rPr lang="en-US" dirty="0"/>
              <a:t> con MIEDO</a:t>
            </a:r>
          </a:p>
        </p:txBody>
      </p:sp>
      <p:pic>
        <p:nvPicPr>
          <p:cNvPr id="7" name="Content Placeholder 6" descr="OMG Broccoli">
            <a:extLst>
              <a:ext uri="{FF2B5EF4-FFF2-40B4-BE49-F238E27FC236}">
                <a16:creationId xmlns:a16="http://schemas.microsoft.com/office/drawing/2014/main" id="{65897162-0138-3181-5051-DC4FD380D3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819" y="1701800"/>
            <a:ext cx="4470400" cy="4470400"/>
          </a:xfrm>
        </p:spPr>
      </p:pic>
      <p:sp>
        <p:nvSpPr>
          <p:cNvPr id="11" name="TextBox 10">
            <a:extLst>
              <a:ext uri="{FF2B5EF4-FFF2-40B4-BE49-F238E27FC236}">
                <a16:creationId xmlns:a16="http://schemas.microsoft.com/office/drawing/2014/main" id="{0B9CF8F4-8670-48A6-154E-ABE2621415F0}"/>
              </a:ext>
            </a:extLst>
          </p:cNvPr>
          <p:cNvSpPr txBox="1"/>
          <p:nvPr/>
        </p:nvSpPr>
        <p:spPr>
          <a:xfrm>
            <a:off x="1117309" y="1701800"/>
            <a:ext cx="5129503" cy="4470400"/>
          </a:xfrm>
          <a:prstGeom prst="rect">
            <a:avLst/>
          </a:prstGeom>
        </p:spPr>
        <p:txBody>
          <a:bodyPr vert="horz" lIns="121899" tIns="60949" rIns="121899" bIns="60949" rtlCol="0">
            <a:normAutofit/>
          </a:bodyPr>
          <a:lstStyle/>
          <a:p>
            <a:pPr indent="-304747">
              <a:lnSpc>
                <a:spcPct val="95000"/>
              </a:lnSpc>
              <a:spcAft>
                <a:spcPts val="600"/>
              </a:spcAft>
              <a:buSzPct val="100000"/>
            </a:pPr>
            <a:r>
              <a:rPr lang="es-ES" dirty="0"/>
              <a:t>Explica por qué crees que te sientes así al escribir tu historia</a:t>
            </a:r>
            <a:r>
              <a:rPr lang="en-US" dirty="0"/>
              <a:t>:</a:t>
            </a:r>
          </a:p>
        </p:txBody>
      </p:sp>
      <p:sp>
        <p:nvSpPr>
          <p:cNvPr id="13" name="Chevron 1">
            <a:hlinkClick r:id="rId3" action="ppaction://hlinksldjump"/>
            <a:extLst>
              <a:ext uri="{FF2B5EF4-FFF2-40B4-BE49-F238E27FC236}">
                <a16:creationId xmlns:a16="http://schemas.microsoft.com/office/drawing/2014/main" id="{C763EE26-51D1-D44E-A8B1-4DE8225539C1}"/>
              </a:ext>
            </a:extLst>
          </p:cNvPr>
          <p:cNvSpPr/>
          <p:nvPr/>
        </p:nvSpPr>
        <p:spPr>
          <a:xfrm rot="10800000">
            <a:off x="10970781" y="5744124"/>
            <a:ext cx="951254" cy="7611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1189</TotalTime>
  <Words>675</Words>
  <Application>Microsoft Office PowerPoint</Application>
  <PresentationFormat>Custom</PresentationFormat>
  <Paragraphs>68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Books 16x9</vt:lpstr>
      <vt:lpstr>Mi Historia</vt:lpstr>
      <vt:lpstr>Instrucciones</vt:lpstr>
      <vt:lpstr>¿Qué es una Narrativa del Trauma?</vt:lpstr>
      <vt:lpstr>¿Por Qué Escribo la Narrativa del Trauma?</vt:lpstr>
      <vt:lpstr>Citas de Niños y Adolescentes Luego de Completar su Narrativa o Historia de Trauma :</vt:lpstr>
      <vt:lpstr>¿Qué Preguntas o Inquietudes Tienes?</vt:lpstr>
      <vt:lpstr>¿Cómo te sientes al escribir tu Historia?  Consejo: ¡Pídele a tu terapeuta una escala para calificar tus emociones!</vt:lpstr>
      <vt:lpstr>Te sientes en CALMA</vt:lpstr>
      <vt:lpstr>Te sientes con MIEDO</vt:lpstr>
      <vt:lpstr>Te sientes TRISTE</vt:lpstr>
      <vt:lpstr>Te sientes NERVIOSO/A</vt:lpstr>
      <vt:lpstr>Te sientes ENOJADO/A</vt:lpstr>
      <vt:lpstr>Te sientes INSEGURO/A</vt:lpstr>
      <vt:lpstr>Sientes OTRA EMOCIÓN</vt:lpstr>
      <vt:lpstr>Prepárate para escribir tu historia.</vt:lpstr>
      <vt:lpstr>¿Quiénes son tus personas de confianza?</vt:lpstr>
      <vt:lpstr>Escojamos algunos pensamientos positivos y útiles. Marca con un círculo tus favoritos utilizando la herramienta de Dibujar.</vt:lpstr>
      <vt:lpstr>¿Alguna otra pregunta?</vt:lpstr>
      <vt:lpstr>¿Quieres empezar hoy o esperar a la semana que viene?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Story</dc:title>
  <dc:creator>Eneida Vilella</dc:creator>
  <cp:lastModifiedBy>Cruz Aguayo, Natalia</cp:lastModifiedBy>
  <cp:revision>235</cp:revision>
  <dcterms:created xsi:type="dcterms:W3CDTF">2023-08-31T15:27:02Z</dcterms:created>
  <dcterms:modified xsi:type="dcterms:W3CDTF">2024-03-06T20:43:23Z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