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7" r:id="rId4"/>
    <p:sldId id="257" r:id="rId5"/>
    <p:sldId id="273" r:id="rId6"/>
    <p:sldId id="262" r:id="rId7"/>
    <p:sldId id="263" r:id="rId8"/>
    <p:sldId id="264" r:id="rId9"/>
    <p:sldId id="265" r:id="rId10"/>
    <p:sldId id="269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73"/>
  </p:normalViewPr>
  <p:slideViewPr>
    <p:cSldViewPr>
      <p:cViewPr varScale="1">
        <p:scale>
          <a:sx n="119" d="100"/>
          <a:sy n="119" d="100"/>
        </p:scale>
        <p:origin x="4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1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48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13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77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10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32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58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19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11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7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45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49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68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7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3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9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6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8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0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0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8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2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6054-DBEA-442C-B595-F70568F2374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B928-B579-4E6D-9AA7-35F6BD95F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7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3" y="450221"/>
            <a:ext cx="6748272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5501" y="1111086"/>
            <a:ext cx="5767578" cy="2623885"/>
          </a:xfrm>
        </p:spPr>
        <p:txBody>
          <a:bodyPr anchor="ctr">
            <a:normAutofit/>
          </a:bodyPr>
          <a:lstStyle/>
          <a:p>
            <a:pPr algn="l"/>
            <a:r>
              <a:rPr lang="en-US" sz="5700">
                <a:solidFill>
                  <a:srgbClr val="FFFFFF"/>
                </a:solidFill>
              </a:rPr>
              <a:t>Behavioral Contingency Map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7CAFC9-A675-4314-84EF-236FFA58A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4508" y="2490532"/>
            <a:ext cx="1582948" cy="187781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21269"/>
            <a:ext cx="8458200" cy="187781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9624" y="4843002"/>
            <a:ext cx="7509510" cy="1234345"/>
          </a:xfrm>
        </p:spPr>
        <p:txBody>
          <a:bodyPr anchor="ctr">
            <a:normAutofit/>
          </a:bodyPr>
          <a:lstStyle/>
          <a:p>
            <a:pPr algn="l"/>
            <a:r>
              <a:rPr lang="en-US" sz="2300" b="1" dirty="0">
                <a:solidFill>
                  <a:srgbClr val="1B1B1B"/>
                </a:solidFill>
              </a:rPr>
              <a:t>For Young Kids</a:t>
            </a:r>
          </a:p>
          <a:p>
            <a:pPr algn="l"/>
            <a:r>
              <a:rPr lang="en-US" sz="2300" b="1" dirty="0">
                <a:solidFill>
                  <a:srgbClr val="1B1B1B"/>
                </a:solidFill>
              </a:rPr>
              <a:t>For Teens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4508" y="450221"/>
            <a:ext cx="1586592" cy="1890204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Head with Gears">
            <a:extLst>
              <a:ext uri="{FF2B5EF4-FFF2-40B4-BE49-F238E27FC236}">
                <a16:creationId xmlns:a16="http://schemas.microsoft.com/office/drawing/2014/main" id="{CBEB489C-3200-F0CD-0BB3-2F675F052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3249" y="2746712"/>
            <a:ext cx="1364575" cy="1364575"/>
          </a:xfrm>
          <a:prstGeom prst="rect">
            <a:avLst/>
          </a:prstGeom>
        </p:spPr>
      </p:pic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4FE68D51-C3AF-BC47-B3A4-6A2F81C2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543" y="6407779"/>
            <a:ext cx="500634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t>Resource created by the MUSC Telehealth Outreach Program</a:t>
            </a:r>
          </a:p>
          <a:p>
            <a:pPr algn="l">
              <a:spcAft>
                <a:spcPts val="600"/>
              </a:spcAft>
            </a:pPr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0F7B109-CC7D-714D-99D2-0F5DC4C3C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643" y="5527343"/>
            <a:ext cx="1726357" cy="1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3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33" y="195655"/>
            <a:ext cx="7153272" cy="1554480"/>
          </a:xfrm>
        </p:spPr>
        <p:txBody>
          <a:bodyPr anchor="ctr">
            <a:normAutofit/>
          </a:bodyPr>
          <a:lstStyle/>
          <a:p>
            <a:pPr algn="l"/>
            <a:r>
              <a:rPr lang="en-US" sz="4200" dirty="0"/>
              <a:t>Example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20A581B-CE1F-0F1E-FC8D-2E31BCEE4AEC}"/>
              </a:ext>
            </a:extLst>
          </p:cNvPr>
          <p:cNvSpPr txBox="1"/>
          <p:nvPr/>
        </p:nvSpPr>
        <p:spPr>
          <a:xfrm>
            <a:off x="533400" y="2618014"/>
            <a:ext cx="1371600" cy="1981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Anne is watching TV at home and Mom asks her to get ready for bed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F6159-3796-0D64-7AB8-3B432DB28941}"/>
              </a:ext>
            </a:extLst>
          </p:cNvPr>
          <p:cNvSpPr txBox="1"/>
          <p:nvPr/>
        </p:nvSpPr>
        <p:spPr>
          <a:xfrm>
            <a:off x="2819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Anne turns off the TV and goes to take a shower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1F1B0-8BA0-3D6E-907B-3D291363518B}"/>
              </a:ext>
            </a:extLst>
          </p:cNvPr>
          <p:cNvSpPr txBox="1"/>
          <p:nvPr/>
        </p:nvSpPr>
        <p:spPr>
          <a:xfrm>
            <a:off x="2797629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Anne continues watching TV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5AD24-F4EB-7292-39B9-52F2D1C1D7FA}"/>
              </a:ext>
            </a:extLst>
          </p:cNvPr>
          <p:cNvSpPr txBox="1"/>
          <p:nvPr/>
        </p:nvSpPr>
        <p:spPr>
          <a:xfrm>
            <a:off x="5170715" y="4114799"/>
            <a:ext cx="1371600" cy="15088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Anne does not earn a sticker or points for her prize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F8E77D-2234-7DDD-8FE3-DDB4CC90AB7D}"/>
              </a:ext>
            </a:extLst>
          </p:cNvPr>
          <p:cNvSpPr txBox="1"/>
          <p:nvPr/>
        </p:nvSpPr>
        <p:spPr>
          <a:xfrm>
            <a:off x="5105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Anne earns a sticker or points for her prize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CC256F-0DE6-E9DC-8000-B8061E2BBCEE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CD22D6D-66C1-6BCF-DDEE-B34137CCCC49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0F34615-5DD2-A42F-D6C2-C58BDA60533D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D0C858-9EA2-F202-875B-77709D9F049A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709EE249-CC15-7579-646A-FF3E505F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7641" y="62110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 created by the MUSC Telehealth Outreach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A35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4DA9D3A-0BBE-295D-81FB-A3B494CD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84F3407-5869-21AA-E320-6750BA685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5" y="4837964"/>
            <a:ext cx="1905000" cy="14287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DECC26-F0DE-AF9E-5C31-F53B33990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142" y="1951682"/>
            <a:ext cx="1805913" cy="13544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634240E-3F03-FBC5-A6ED-A008F3F86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203" y="3538446"/>
            <a:ext cx="796754" cy="122596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4F7A18-4BB3-173E-7801-71918884B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087" y="4414916"/>
            <a:ext cx="1805913" cy="135443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9342FE9-4731-F7BE-8AEF-2E4384CFF17F}"/>
              </a:ext>
            </a:extLst>
          </p:cNvPr>
          <p:cNvSpPr txBox="1"/>
          <p:nvPr/>
        </p:nvSpPr>
        <p:spPr>
          <a:xfrm>
            <a:off x="6724383" y="3306117"/>
            <a:ext cx="22086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7E50AC7-71B3-2B24-BA4A-BD850E032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707" y="1058046"/>
            <a:ext cx="891401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27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33" y="195655"/>
            <a:ext cx="7153272" cy="1554480"/>
          </a:xfrm>
        </p:spPr>
        <p:txBody>
          <a:bodyPr anchor="ctr">
            <a:normAutofit/>
          </a:bodyPr>
          <a:lstStyle/>
          <a:p>
            <a:pPr algn="l"/>
            <a:r>
              <a:rPr lang="en-US" sz="4200" dirty="0"/>
              <a:t>Example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20A581B-CE1F-0F1E-FC8D-2E31BCEE4AEC}"/>
              </a:ext>
            </a:extLst>
          </p:cNvPr>
          <p:cNvSpPr txBox="1"/>
          <p:nvPr/>
        </p:nvSpPr>
        <p:spPr>
          <a:xfrm>
            <a:off x="533400" y="2618014"/>
            <a:ext cx="1371600" cy="1981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F6159-3796-0D64-7AB8-3B432DB28941}"/>
              </a:ext>
            </a:extLst>
          </p:cNvPr>
          <p:cNvSpPr txBox="1"/>
          <p:nvPr/>
        </p:nvSpPr>
        <p:spPr>
          <a:xfrm>
            <a:off x="2819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1F1B0-8BA0-3D6E-907B-3D291363518B}"/>
              </a:ext>
            </a:extLst>
          </p:cNvPr>
          <p:cNvSpPr txBox="1"/>
          <p:nvPr/>
        </p:nvSpPr>
        <p:spPr>
          <a:xfrm>
            <a:off x="2797629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5AD24-F4EB-7292-39B9-52F2D1C1D7FA}"/>
              </a:ext>
            </a:extLst>
          </p:cNvPr>
          <p:cNvSpPr txBox="1"/>
          <p:nvPr/>
        </p:nvSpPr>
        <p:spPr>
          <a:xfrm>
            <a:off x="5170715" y="4114799"/>
            <a:ext cx="1371600" cy="15088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F8E77D-2234-7DDD-8FE3-DDB4CC90AB7D}"/>
              </a:ext>
            </a:extLst>
          </p:cNvPr>
          <p:cNvSpPr txBox="1"/>
          <p:nvPr/>
        </p:nvSpPr>
        <p:spPr>
          <a:xfrm>
            <a:off x="5105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CC256F-0DE6-E9DC-8000-B8061E2BBCEE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CD22D6D-66C1-6BCF-DDEE-B34137CCCC49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0F34615-5DD2-A42F-D6C2-C58BDA60533D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D0C858-9EA2-F202-875B-77709D9F049A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709EE249-CC15-7579-646A-FF3E505F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7641" y="62110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 created by the MUSC Telehealth Outreach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A35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4DA9D3A-0BBE-295D-81FB-A3B494CD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33" y="195655"/>
            <a:ext cx="7153272" cy="1554480"/>
          </a:xfrm>
        </p:spPr>
        <p:txBody>
          <a:bodyPr anchor="ctr">
            <a:normAutofit/>
          </a:bodyPr>
          <a:lstStyle/>
          <a:p>
            <a:pPr algn="l"/>
            <a:r>
              <a:rPr lang="en-US" sz="4200" dirty="0"/>
              <a:t>Example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20A581B-CE1F-0F1E-FC8D-2E31BCEE4AEC}"/>
              </a:ext>
            </a:extLst>
          </p:cNvPr>
          <p:cNvSpPr txBox="1"/>
          <p:nvPr/>
        </p:nvSpPr>
        <p:spPr>
          <a:xfrm>
            <a:off x="533400" y="2618014"/>
            <a:ext cx="1371600" cy="1981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F6159-3796-0D64-7AB8-3B432DB28941}"/>
              </a:ext>
            </a:extLst>
          </p:cNvPr>
          <p:cNvSpPr txBox="1"/>
          <p:nvPr/>
        </p:nvSpPr>
        <p:spPr>
          <a:xfrm>
            <a:off x="2819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1F1B0-8BA0-3D6E-907B-3D291363518B}"/>
              </a:ext>
            </a:extLst>
          </p:cNvPr>
          <p:cNvSpPr txBox="1"/>
          <p:nvPr/>
        </p:nvSpPr>
        <p:spPr>
          <a:xfrm>
            <a:off x="2797629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5AD24-F4EB-7292-39B9-52F2D1C1D7FA}"/>
              </a:ext>
            </a:extLst>
          </p:cNvPr>
          <p:cNvSpPr txBox="1"/>
          <p:nvPr/>
        </p:nvSpPr>
        <p:spPr>
          <a:xfrm>
            <a:off x="5170715" y="4114799"/>
            <a:ext cx="1371600" cy="15088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F8E77D-2234-7DDD-8FE3-DDB4CC90AB7D}"/>
              </a:ext>
            </a:extLst>
          </p:cNvPr>
          <p:cNvSpPr txBox="1"/>
          <p:nvPr/>
        </p:nvSpPr>
        <p:spPr>
          <a:xfrm>
            <a:off x="5105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CC256F-0DE6-E9DC-8000-B8061E2BBCEE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CD22D6D-66C1-6BCF-DDEE-B34137CCCC49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0F34615-5DD2-A42F-D6C2-C58BDA60533D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D0C858-9EA2-F202-875B-77709D9F049A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oter Placeholder 5">
            <a:extLst>
              <a:ext uri="{FF2B5EF4-FFF2-40B4-BE49-F238E27FC236}">
                <a16:creationId xmlns:a16="http://schemas.microsoft.com/office/drawing/2014/main" id="{709EE249-CC15-7579-646A-FF3E505F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77641" y="62110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 created by the MUSC Telehealth Outreach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A35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4DA9D3A-0BBE-295D-81FB-A3B494CD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A0EF4-3D8A-4558-AA3E-320E1A83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Clinician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B759D-1BBB-472C-905D-4ABB458CA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r>
              <a:rPr lang="en-US" sz="1700"/>
              <a:t>This presentation outlines steps for creating a behavioral contingency plan. </a:t>
            </a:r>
          </a:p>
          <a:p>
            <a:r>
              <a:rPr lang="en-US" sz="1700"/>
              <a:t>The slides are designed to be utilized with the child and caregiver. </a:t>
            </a:r>
          </a:p>
          <a:p>
            <a:r>
              <a:rPr lang="en-US" sz="1700"/>
              <a:t>It is important to engage the caregiver in a dialogue and invite them to share past situations or behaviors that they would like to improve. </a:t>
            </a:r>
          </a:p>
          <a:p>
            <a:r>
              <a:rPr lang="en-US" sz="1700"/>
              <a:t>At the end, there are empty samples to illustrate in a way that is practical and relevant how to use the contingency plan with their own examples.</a:t>
            </a:r>
          </a:p>
        </p:txBody>
      </p:sp>
      <p:pic>
        <p:nvPicPr>
          <p:cNvPr id="5" name="Picture 4" descr="Arrows pointing towards light">
            <a:extLst>
              <a:ext uri="{FF2B5EF4-FFF2-40B4-BE49-F238E27FC236}">
                <a16:creationId xmlns:a16="http://schemas.microsoft.com/office/drawing/2014/main" id="{FAB681C8-6CCF-BDDF-4EE2-23B923D35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7" r="52944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FEF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03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Contingency Maps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092" y="2798385"/>
            <a:ext cx="7948296" cy="328326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100"/>
              <a:t>Contingency maps help kids/teens understand the </a:t>
            </a:r>
            <a:r>
              <a:rPr lang="en-US" sz="2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consequences</a:t>
            </a:r>
            <a:r>
              <a:rPr lang="en-US" sz="2100"/>
              <a:t> of </a:t>
            </a:r>
            <a:r>
              <a:rPr lang="en-US" sz="2100" b="1" i="1"/>
              <a:t>behavioral choices</a:t>
            </a:r>
            <a:r>
              <a:rPr lang="en-US" sz="2100"/>
              <a:t>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100"/>
          </a:p>
          <a:p>
            <a:pPr>
              <a:lnSpc>
                <a:spcPct val="90000"/>
              </a:lnSpc>
            </a:pPr>
            <a:r>
              <a:rPr lang="en-US" sz="2100" b="1"/>
              <a:t>Step 1: </a:t>
            </a:r>
            <a:r>
              <a:rPr lang="en-US" sz="2100"/>
              <a:t>Identify the target behavior.</a:t>
            </a:r>
          </a:p>
          <a:p>
            <a:pPr>
              <a:lnSpc>
                <a:spcPct val="90000"/>
              </a:lnSpc>
            </a:pPr>
            <a:r>
              <a:rPr lang="en-US" sz="2100" b="1"/>
              <a:t>Step 2: </a:t>
            </a:r>
            <a:r>
              <a:rPr lang="en-US" sz="2100"/>
              <a:t>Determine the function of the behavior.</a:t>
            </a:r>
          </a:p>
          <a:p>
            <a:pPr>
              <a:lnSpc>
                <a:spcPct val="90000"/>
              </a:lnSpc>
            </a:pPr>
            <a:r>
              <a:rPr lang="en-US" sz="2100" b="1"/>
              <a:t>Step 3: </a:t>
            </a:r>
            <a:r>
              <a:rPr lang="en-US" sz="2100"/>
              <a:t>Discuss behaviors and consequences with the kid/teen.  </a:t>
            </a:r>
          </a:p>
          <a:p>
            <a:pPr>
              <a:lnSpc>
                <a:spcPct val="90000"/>
              </a:lnSpc>
            </a:pPr>
            <a:r>
              <a:rPr lang="en-US" sz="2100" b="1"/>
              <a:t>Step 4: </a:t>
            </a:r>
            <a:r>
              <a:rPr lang="en-US" sz="2100"/>
              <a:t>Create the chart or tracking form.</a:t>
            </a:r>
          </a:p>
          <a:p>
            <a:pPr>
              <a:lnSpc>
                <a:spcPct val="90000"/>
              </a:lnSpc>
            </a:pPr>
            <a:r>
              <a:rPr lang="en-US" sz="2100" b="1"/>
              <a:t>Step 5: </a:t>
            </a:r>
            <a:r>
              <a:rPr lang="en-US" sz="2100"/>
              <a:t>Reinforce the target behavior consistently.</a:t>
            </a:r>
          </a:p>
          <a:p>
            <a:pPr>
              <a:lnSpc>
                <a:spcPct val="90000"/>
              </a:lnSpc>
            </a:pPr>
            <a:r>
              <a:rPr lang="en-US" sz="2100" b="1"/>
              <a:t>Step 6: </a:t>
            </a:r>
            <a:r>
              <a:rPr lang="en-US" sz="2100"/>
              <a:t>Evaluate progress and fade plan as behavior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D46E90D-5164-7B42-8C21-123D9074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543" y="6407779"/>
            <a:ext cx="500634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t>Resource created by the MUSC Telehealth Outreach Program</a:t>
            </a:r>
          </a:p>
          <a:p>
            <a:pPr algn="l">
              <a:spcAft>
                <a:spcPts val="600"/>
              </a:spcAft>
            </a:pPr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A8577-E04B-A44F-AB07-70E0427D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43FC36-CB56-7692-3001-7060E8FF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5B7401-5BE4-BEA0-5366-08C92CFB57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Young Kids	</a:t>
            </a:r>
          </a:p>
        </p:txBody>
      </p:sp>
      <p:pic>
        <p:nvPicPr>
          <p:cNvPr id="10" name="Content Placeholder 9" descr="Young girl with retro large round sunglasses showing the peace sign">
            <a:hlinkClick r:id="rId2" action="ppaction://hlinksldjump"/>
            <a:extLst>
              <a:ext uri="{FF2B5EF4-FFF2-40B4-BE49-F238E27FC236}">
                <a16:creationId xmlns:a16="http://schemas.microsoft.com/office/drawing/2014/main" id="{721D71FA-ED82-7EA1-6C4A-2DE7EA89CB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2453"/>
            <a:ext cx="4040188" cy="269613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5F5FFE-2BA6-8FB2-80D9-E09B73C65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Teens</a:t>
            </a:r>
          </a:p>
        </p:txBody>
      </p:sp>
      <p:pic>
        <p:nvPicPr>
          <p:cNvPr id="12" name="Content Placeholder 11" descr="Portrait of a teenage girl">
            <a:hlinkClick r:id="rId4" action="ppaction://hlinksldjump"/>
            <a:extLst>
              <a:ext uri="{FF2B5EF4-FFF2-40B4-BE49-F238E27FC236}">
                <a16:creationId xmlns:a16="http://schemas.microsoft.com/office/drawing/2014/main" id="{3EC27540-1C5E-09E7-D3B7-6AD76CF4761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590"/>
            <a:ext cx="4041775" cy="2693858"/>
          </a:xfrm>
        </p:spPr>
      </p:pic>
    </p:spTree>
    <p:extLst>
      <p:ext uri="{BB962C8B-B14F-4D97-AF65-F5344CB8AC3E}">
        <p14:creationId xmlns:p14="http://schemas.microsoft.com/office/powerpoint/2010/main" val="539893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FF2DB675-E90E-4B33-8DCE-EE80CF01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99089"/>
            <a:ext cx="1981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103BFB-E425-76BA-FB36-FA41984DBB6A}"/>
              </a:ext>
            </a:extLst>
          </p:cNvPr>
          <p:cNvSpPr txBox="1"/>
          <p:nvPr/>
        </p:nvSpPr>
        <p:spPr>
          <a:xfrm>
            <a:off x="533400" y="28956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John is at home after school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3F859-5F3B-E1B1-8203-89C6C64FCAB9}"/>
              </a:ext>
            </a:extLst>
          </p:cNvPr>
          <p:cNvSpPr txBox="1"/>
          <p:nvPr/>
        </p:nvSpPr>
        <p:spPr>
          <a:xfrm>
            <a:off x="2819400" y="16764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John puts his backpack in his room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6FE2EC-3461-B725-B902-3AE7BD82D390}"/>
              </a:ext>
            </a:extLst>
          </p:cNvPr>
          <p:cNvSpPr txBox="1"/>
          <p:nvPr/>
        </p:nvSpPr>
        <p:spPr>
          <a:xfrm>
            <a:off x="2797629" y="41148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John throws his backpack on the kitchen floor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8BDE30-0E94-2D2B-1129-974180446955}"/>
              </a:ext>
            </a:extLst>
          </p:cNvPr>
          <p:cNvSpPr txBox="1"/>
          <p:nvPr/>
        </p:nvSpPr>
        <p:spPr>
          <a:xfrm>
            <a:off x="5105400" y="41148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John plays 5 minutes less on his iPad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A4C2D0-666A-F8E4-6A95-F09549F4E27D}"/>
              </a:ext>
            </a:extLst>
          </p:cNvPr>
          <p:cNvSpPr txBox="1"/>
          <p:nvPr/>
        </p:nvSpPr>
        <p:spPr>
          <a:xfrm>
            <a:off x="5105400" y="16764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John gets to play 5 more minutes on his iPad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7C0E90-8B28-E9B2-DEBF-38AEEDA8850F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589DE9-9800-C1D4-BA58-B5798308319D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26842B-DC70-3EB6-5283-A744334C3DA4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9AAA43-70F8-ECF7-A774-D2A627710334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>
            <a:extLst>
              <a:ext uri="{FF2B5EF4-FFF2-40B4-BE49-F238E27FC236}">
                <a16:creationId xmlns:a16="http://schemas.microsoft.com/office/drawing/2014/main" id="{9FE77A6E-1600-FD04-2B1A-FDB75A446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4191000"/>
            <a:ext cx="18954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73319BE0-C26C-DF5F-AAA3-B6B2654B1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86448"/>
            <a:ext cx="1485900" cy="179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0162F2E-E7E6-4A2B-3D48-B70E29518DAC}"/>
              </a:ext>
            </a:extLst>
          </p:cNvPr>
          <p:cNvSpPr txBox="1"/>
          <p:nvPr/>
        </p:nvSpPr>
        <p:spPr>
          <a:xfrm>
            <a:off x="6477000" y="3185552"/>
            <a:ext cx="259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8" name="Footer Placeholder 5">
            <a:extLst>
              <a:ext uri="{FF2B5EF4-FFF2-40B4-BE49-F238E27FC236}">
                <a16:creationId xmlns:a16="http://schemas.microsoft.com/office/drawing/2014/main" id="{640B692C-7221-F3CF-8AA9-1B62474B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399" y="6532064"/>
            <a:ext cx="4114800" cy="365125"/>
          </a:xfrm>
        </p:spPr>
        <p:txBody>
          <a:bodyPr/>
          <a:lstStyle/>
          <a:p>
            <a:r>
              <a:rPr lang="en-US" dirty="0"/>
              <a:t>Resource created by the MUSC Telehealth Outreach Program</a:t>
            </a:r>
          </a:p>
          <a:p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7D83C35-7392-B3EA-C96D-F5C4EC3A9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5894017"/>
            <a:ext cx="1219200" cy="8814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A6C3582-8D96-F7FF-F224-F12987EC6BED}"/>
              </a:ext>
            </a:extLst>
          </p:cNvPr>
          <p:cNvSpPr txBox="1"/>
          <p:nvPr/>
        </p:nvSpPr>
        <p:spPr>
          <a:xfrm>
            <a:off x="576607" y="567204"/>
            <a:ext cx="4710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Young Kids Example</a:t>
            </a:r>
          </a:p>
        </p:txBody>
      </p:sp>
    </p:spTree>
    <p:extLst>
      <p:ext uri="{BB962C8B-B14F-4D97-AF65-F5344CB8AC3E}">
        <p14:creationId xmlns:p14="http://schemas.microsoft.com/office/powerpoint/2010/main" val="421388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A6C3582-8D96-F7FF-F224-F12987EC6BED}"/>
              </a:ext>
            </a:extLst>
          </p:cNvPr>
          <p:cNvSpPr txBox="1"/>
          <p:nvPr/>
        </p:nvSpPr>
        <p:spPr>
          <a:xfrm>
            <a:off x="576607" y="567204"/>
            <a:ext cx="21221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Example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375EA-00A8-6406-C6D1-F3A40FDE857D}"/>
              </a:ext>
            </a:extLst>
          </p:cNvPr>
          <p:cNvSpPr txBox="1"/>
          <p:nvPr/>
        </p:nvSpPr>
        <p:spPr>
          <a:xfrm>
            <a:off x="533400" y="2618014"/>
            <a:ext cx="1371600" cy="1981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Anne is watching TV at home and Mom asks her to get ready for bed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568CE-BAB3-B5BC-3681-E7E74A2590B7}"/>
              </a:ext>
            </a:extLst>
          </p:cNvPr>
          <p:cNvSpPr txBox="1"/>
          <p:nvPr/>
        </p:nvSpPr>
        <p:spPr>
          <a:xfrm>
            <a:off x="2819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Anne turns off the TV and goes to take a shower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31470-5814-B6F2-0CE9-6A3A4CB1982B}"/>
              </a:ext>
            </a:extLst>
          </p:cNvPr>
          <p:cNvSpPr txBox="1"/>
          <p:nvPr/>
        </p:nvSpPr>
        <p:spPr>
          <a:xfrm>
            <a:off x="2797629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Anne continues watching TV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E0A7B7-3F3B-28B1-B49D-C0EDC9003748}"/>
              </a:ext>
            </a:extLst>
          </p:cNvPr>
          <p:cNvSpPr txBox="1"/>
          <p:nvPr/>
        </p:nvSpPr>
        <p:spPr>
          <a:xfrm>
            <a:off x="5170715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Anne does not earn a sticker or points for her prize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903361-F5F9-FB89-A6C5-E8DD42792FF5}"/>
              </a:ext>
            </a:extLst>
          </p:cNvPr>
          <p:cNvSpPr txBox="1"/>
          <p:nvPr/>
        </p:nvSpPr>
        <p:spPr>
          <a:xfrm>
            <a:off x="5105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Anne earns a sticker or points for her prize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41EDFE-1784-4B4E-3592-77095D5CDAAF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7C216E5-BA2A-E885-4AC1-E5B023E025CB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2D3663-8F53-53E6-F510-CE4558952E58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EC6E5D-87E7-7AD7-FCBA-B35F0E30F0C1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>
            <a:extLst>
              <a:ext uri="{FF2B5EF4-FFF2-40B4-BE49-F238E27FC236}">
                <a16:creationId xmlns:a16="http://schemas.microsoft.com/office/drawing/2014/main" id="{5477F49B-5A44-586F-582F-FC6EA58F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1" y="459921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37B67F7D-7147-0EA4-944A-2203998D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15" y="1390946"/>
            <a:ext cx="685799" cy="101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7CD3308B-1493-F0DC-AD54-1935C29B0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8ED"/>
              </a:clrFrom>
              <a:clrTo>
                <a:srgbClr val="F5F8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15" y="2356757"/>
            <a:ext cx="1152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E9B0F5E7-88D4-C726-5BAC-EFE3A56E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8ED"/>
              </a:clrFrom>
              <a:clrTo>
                <a:srgbClr val="F5F8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15" y="4702629"/>
            <a:ext cx="1152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B3A9EDE0-8CD0-987A-86C9-7E1DAB08E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78" y="3810000"/>
            <a:ext cx="685799" cy="101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808F076-DB41-2626-FDD4-D92EE15D80B7}"/>
              </a:ext>
            </a:extLst>
          </p:cNvPr>
          <p:cNvSpPr txBox="1"/>
          <p:nvPr/>
        </p:nvSpPr>
        <p:spPr>
          <a:xfrm>
            <a:off x="6477000" y="3185552"/>
            <a:ext cx="1905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0085EA5A-D9AE-C69F-23C9-5EAFBFDED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7514" y="6504287"/>
            <a:ext cx="4114800" cy="365125"/>
          </a:xfrm>
        </p:spPr>
        <p:txBody>
          <a:bodyPr/>
          <a:lstStyle/>
          <a:p>
            <a:r>
              <a:rPr lang="en-US" dirty="0"/>
              <a:t>Resource created by the MUSC Telehealth Outreach Program</a:t>
            </a:r>
          </a:p>
          <a:p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3D18F8D-409B-F650-3206-B4F617C69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6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9" grpId="0" animBg="1"/>
      <p:bldP spid="20" grpId="0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A6C3582-8D96-F7FF-F224-F12987EC6BED}"/>
              </a:ext>
            </a:extLst>
          </p:cNvPr>
          <p:cNvSpPr txBox="1"/>
          <p:nvPr/>
        </p:nvSpPr>
        <p:spPr>
          <a:xfrm>
            <a:off x="576607" y="567204"/>
            <a:ext cx="31897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Let’s 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375EA-00A8-6406-C6D1-F3A40FDE857D}"/>
              </a:ext>
            </a:extLst>
          </p:cNvPr>
          <p:cNvSpPr txBox="1"/>
          <p:nvPr/>
        </p:nvSpPr>
        <p:spPr>
          <a:xfrm>
            <a:off x="533400" y="2618014"/>
            <a:ext cx="1371600" cy="1981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568CE-BAB3-B5BC-3681-E7E74A2590B7}"/>
              </a:ext>
            </a:extLst>
          </p:cNvPr>
          <p:cNvSpPr txBox="1"/>
          <p:nvPr/>
        </p:nvSpPr>
        <p:spPr>
          <a:xfrm>
            <a:off x="2819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31470-5814-B6F2-0CE9-6A3A4CB1982B}"/>
              </a:ext>
            </a:extLst>
          </p:cNvPr>
          <p:cNvSpPr txBox="1"/>
          <p:nvPr/>
        </p:nvSpPr>
        <p:spPr>
          <a:xfrm>
            <a:off x="2797629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E0A7B7-3F3B-28B1-B49D-C0EDC9003748}"/>
              </a:ext>
            </a:extLst>
          </p:cNvPr>
          <p:cNvSpPr txBox="1"/>
          <p:nvPr/>
        </p:nvSpPr>
        <p:spPr>
          <a:xfrm>
            <a:off x="5170715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903361-F5F9-FB89-A6C5-E8DD42792FF5}"/>
              </a:ext>
            </a:extLst>
          </p:cNvPr>
          <p:cNvSpPr txBox="1"/>
          <p:nvPr/>
        </p:nvSpPr>
        <p:spPr>
          <a:xfrm>
            <a:off x="5105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41EDFE-1784-4B4E-3592-77095D5CDAAF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7C216E5-BA2A-E885-4AC1-E5B023E025CB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2D3663-8F53-53E6-F510-CE4558952E58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EC6E5D-87E7-7AD7-FCBA-B35F0E30F0C1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0085EA5A-D9AE-C69F-23C9-5EAFBFDED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7514" y="6504287"/>
            <a:ext cx="4114800" cy="365125"/>
          </a:xfrm>
        </p:spPr>
        <p:txBody>
          <a:bodyPr/>
          <a:lstStyle/>
          <a:p>
            <a:r>
              <a:rPr lang="en-US" dirty="0"/>
              <a:t>Resource created by the MUSC Telehealth Outreach Program</a:t>
            </a:r>
          </a:p>
          <a:p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3D18F8D-409B-F650-3206-B4F617C69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A6C3582-8D96-F7FF-F224-F12987EC6BED}"/>
              </a:ext>
            </a:extLst>
          </p:cNvPr>
          <p:cNvSpPr txBox="1"/>
          <p:nvPr/>
        </p:nvSpPr>
        <p:spPr>
          <a:xfrm>
            <a:off x="576607" y="567204"/>
            <a:ext cx="31897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Let’s 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375EA-00A8-6406-C6D1-F3A40FDE857D}"/>
              </a:ext>
            </a:extLst>
          </p:cNvPr>
          <p:cNvSpPr txBox="1"/>
          <p:nvPr/>
        </p:nvSpPr>
        <p:spPr>
          <a:xfrm>
            <a:off x="533400" y="2618014"/>
            <a:ext cx="1371600" cy="1981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568CE-BAB3-B5BC-3681-E7E74A2590B7}"/>
              </a:ext>
            </a:extLst>
          </p:cNvPr>
          <p:cNvSpPr txBox="1"/>
          <p:nvPr/>
        </p:nvSpPr>
        <p:spPr>
          <a:xfrm>
            <a:off x="2819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D31470-5814-B6F2-0CE9-6A3A4CB1982B}"/>
              </a:ext>
            </a:extLst>
          </p:cNvPr>
          <p:cNvSpPr txBox="1"/>
          <p:nvPr/>
        </p:nvSpPr>
        <p:spPr>
          <a:xfrm>
            <a:off x="2797629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E0A7B7-3F3B-28B1-B49D-C0EDC9003748}"/>
              </a:ext>
            </a:extLst>
          </p:cNvPr>
          <p:cNvSpPr txBox="1"/>
          <p:nvPr/>
        </p:nvSpPr>
        <p:spPr>
          <a:xfrm>
            <a:off x="5170715" y="4114800"/>
            <a:ext cx="1371600" cy="1371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903361-F5F9-FB89-A6C5-E8DD42792FF5}"/>
              </a:ext>
            </a:extLst>
          </p:cNvPr>
          <p:cNvSpPr txBox="1"/>
          <p:nvPr/>
        </p:nvSpPr>
        <p:spPr>
          <a:xfrm>
            <a:off x="5105400" y="1676400"/>
            <a:ext cx="1371600" cy="14859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41EDFE-1784-4B4E-3592-77095D5CDAAF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7C216E5-BA2A-E885-4AC1-E5B023E025CB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2D3663-8F53-53E6-F510-CE4558952E58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EC6E5D-87E7-7AD7-FCBA-B35F0E30F0C1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0085EA5A-D9AE-C69F-23C9-5EAFBFDED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7514" y="6504287"/>
            <a:ext cx="4114800" cy="365125"/>
          </a:xfrm>
        </p:spPr>
        <p:txBody>
          <a:bodyPr/>
          <a:lstStyle/>
          <a:p>
            <a:r>
              <a:rPr lang="en-US" dirty="0"/>
              <a:t>Resource created by the MUSC Telehealth Outreach Program</a:t>
            </a:r>
          </a:p>
          <a:p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3D18F8D-409B-F650-3206-B4F617C69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7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933" y="195655"/>
            <a:ext cx="7153272" cy="1554480"/>
          </a:xfrm>
        </p:spPr>
        <p:txBody>
          <a:bodyPr anchor="ctr">
            <a:normAutofit/>
          </a:bodyPr>
          <a:lstStyle/>
          <a:p>
            <a:pPr algn="l"/>
            <a:r>
              <a:rPr lang="en-US" sz="4200" dirty="0"/>
              <a:t>Teen Example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D46E90D-5164-7B42-8C21-123D9074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92240"/>
            <a:ext cx="30861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22A3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 created by the MUSC Telehealth Outreach Program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22A35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A8577-E04B-A44F-AB07-70E0427D0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5728739"/>
            <a:ext cx="1447800" cy="1046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AA07B7-58E4-0C8E-3ED7-D7E3AA41F3C3}"/>
              </a:ext>
            </a:extLst>
          </p:cNvPr>
          <p:cNvSpPr txBox="1"/>
          <p:nvPr/>
        </p:nvSpPr>
        <p:spPr>
          <a:xfrm>
            <a:off x="533400" y="28956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is at home after school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FB660-1D50-2BC3-6CA8-83BA21EDA24D}"/>
              </a:ext>
            </a:extLst>
          </p:cNvPr>
          <p:cNvSpPr txBox="1"/>
          <p:nvPr/>
        </p:nvSpPr>
        <p:spPr>
          <a:xfrm>
            <a:off x="2819400" y="16764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puts his backpack in his room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88008E-54C4-28E0-34E8-3AB317AAC1FD}"/>
              </a:ext>
            </a:extLst>
          </p:cNvPr>
          <p:cNvSpPr txBox="1"/>
          <p:nvPr/>
        </p:nvSpPr>
        <p:spPr>
          <a:xfrm>
            <a:off x="2797629" y="41148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throws his backpack on the kitchen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5193E-17DF-9423-E857-990BA20F3598}"/>
              </a:ext>
            </a:extLst>
          </p:cNvPr>
          <p:cNvSpPr txBox="1"/>
          <p:nvPr/>
        </p:nvSpPr>
        <p:spPr>
          <a:xfrm>
            <a:off x="5105400" y="4114800"/>
            <a:ext cx="13716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plays 5 minutes less on the computer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D9DE9-A082-D9A7-9DF4-943F95B9940E}"/>
              </a:ext>
            </a:extLst>
          </p:cNvPr>
          <p:cNvSpPr txBox="1"/>
          <p:nvPr/>
        </p:nvSpPr>
        <p:spPr>
          <a:xfrm>
            <a:off x="5105400" y="1676400"/>
            <a:ext cx="1600200" cy="1219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John gets to play 5 more minutes on the computer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AE8A46-ED57-EBD8-D04B-636028FCB48E}"/>
              </a:ext>
            </a:extLst>
          </p:cNvPr>
          <p:cNvCxnSpPr/>
          <p:nvPr/>
        </p:nvCxnSpPr>
        <p:spPr>
          <a:xfrm flipV="1">
            <a:off x="2013858" y="2628900"/>
            <a:ext cx="762000" cy="533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256BE0-8FF5-2E02-8EE7-2F2DF2BBA424}"/>
              </a:ext>
            </a:extLst>
          </p:cNvPr>
          <p:cNvCxnSpPr/>
          <p:nvPr/>
        </p:nvCxnSpPr>
        <p:spPr>
          <a:xfrm>
            <a:off x="2013858" y="3810000"/>
            <a:ext cx="707571" cy="4953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8A59A6-6266-E88B-324A-7998802CD9BB}"/>
              </a:ext>
            </a:extLst>
          </p:cNvPr>
          <p:cNvCxnSpPr/>
          <p:nvPr/>
        </p:nvCxnSpPr>
        <p:spPr>
          <a:xfrm>
            <a:off x="4242707" y="2286000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81FD49-99ED-C61F-A80B-275BDF055396}"/>
              </a:ext>
            </a:extLst>
          </p:cNvPr>
          <p:cNvCxnSpPr/>
          <p:nvPr/>
        </p:nvCxnSpPr>
        <p:spPr>
          <a:xfrm>
            <a:off x="4242707" y="4702629"/>
            <a:ext cx="810986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4751596B-4717-9E5B-DDF0-3C7D2964F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58" y="4414458"/>
            <a:ext cx="2028685" cy="15195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9FA402-8B6F-9563-520A-E110D130F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723" y="1547891"/>
            <a:ext cx="2112966" cy="17723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04039D0-6C1C-FEA6-9F3F-BB141F2FE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012" y="3738562"/>
            <a:ext cx="22383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0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TOPS">
      <a:dk1>
        <a:srgbClr val="222A35"/>
      </a:dk1>
      <a:lt1>
        <a:sysClr val="window" lastClr="FFFFFF"/>
      </a:lt1>
      <a:dk2>
        <a:srgbClr val="525252"/>
      </a:dk2>
      <a:lt2>
        <a:srgbClr val="B9B9B9"/>
      </a:lt2>
      <a:accent1>
        <a:srgbClr val="FF9966"/>
      </a:accent1>
      <a:accent2>
        <a:srgbClr val="009999"/>
      </a:accent2>
      <a:accent3>
        <a:srgbClr val="808080"/>
      </a:accent3>
      <a:accent4>
        <a:srgbClr val="FF9966"/>
      </a:accent4>
      <a:accent5>
        <a:srgbClr val="44546A"/>
      </a:accent5>
      <a:accent6>
        <a:srgbClr val="336699"/>
      </a:accent6>
      <a:hlink>
        <a:srgbClr val="FF5D0C"/>
      </a:hlink>
      <a:folHlink>
        <a:srgbClr val="0072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444</Words>
  <Application>Microsoft Office PowerPoint</Application>
  <PresentationFormat>On-screen Show (4:3)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Office Theme</vt:lpstr>
      <vt:lpstr>1_Office Theme</vt:lpstr>
      <vt:lpstr>Behavioral Contingency Map</vt:lpstr>
      <vt:lpstr>Clinician Instructions</vt:lpstr>
      <vt:lpstr>Contingency Maps </vt:lpstr>
      <vt:lpstr>Pick One</vt:lpstr>
      <vt:lpstr>PowerPoint Presentation</vt:lpstr>
      <vt:lpstr>PowerPoint Presentation</vt:lpstr>
      <vt:lpstr>PowerPoint Presentation</vt:lpstr>
      <vt:lpstr>PowerPoint Presentation</vt:lpstr>
      <vt:lpstr>Teen Example</vt:lpstr>
      <vt:lpstr>Example</vt:lpstr>
      <vt:lpstr>Example</vt:lpstr>
      <vt:lpstr>Example</vt:lpstr>
    </vt:vector>
  </TitlesOfParts>
  <Company>Medical University of South Carolina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Behavioral Contingency Map</dc:title>
  <dc:creator>MUSC User</dc:creator>
  <cp:lastModifiedBy>Luther,Corinne</cp:lastModifiedBy>
  <cp:revision>17</cp:revision>
  <dcterms:created xsi:type="dcterms:W3CDTF">2019-04-22T10:46:53Z</dcterms:created>
  <dcterms:modified xsi:type="dcterms:W3CDTF">2023-07-24T21:53:38Z</dcterms:modified>
</cp:coreProperties>
</file>