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  <p:sldMasterId id="2147483852" r:id="rId2"/>
    <p:sldMasterId id="2147483864" r:id="rId3"/>
    <p:sldMasterId id="2147483648" r:id="rId4"/>
  </p:sldMasterIdLst>
  <p:notesMasterIdLst>
    <p:notesMasterId r:id="rId25"/>
  </p:notesMasterIdLst>
  <p:sldIdLst>
    <p:sldId id="256" r:id="rId5"/>
    <p:sldId id="265" r:id="rId6"/>
    <p:sldId id="276" r:id="rId7"/>
    <p:sldId id="273" r:id="rId8"/>
    <p:sldId id="275" r:id="rId9"/>
    <p:sldId id="1092" r:id="rId10"/>
    <p:sldId id="1093" r:id="rId11"/>
    <p:sldId id="274" r:id="rId12"/>
    <p:sldId id="264" r:id="rId13"/>
    <p:sldId id="266" r:id="rId14"/>
    <p:sldId id="257" r:id="rId15"/>
    <p:sldId id="267" r:id="rId16"/>
    <p:sldId id="259" r:id="rId17"/>
    <p:sldId id="260" r:id="rId18"/>
    <p:sldId id="268" r:id="rId19"/>
    <p:sldId id="269" r:id="rId20"/>
    <p:sldId id="270" r:id="rId21"/>
    <p:sldId id="271" r:id="rId22"/>
    <p:sldId id="272" r:id="rId23"/>
    <p:sldId id="1091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F8F5F6-2B1A-4FE0-9D11-CBFA60604D6C}" v="9" dt="2022-04-28T14:30:02.964"/>
    <p1510:client id="{3851A234-54C5-4908-924F-09B893C9CA48}" v="1" dt="2020-12-23T17:33:05.264"/>
    <p1510:client id="{581FDAA0-6CE8-4A82-84F0-49ADC3A439F6}" v="17" dt="2022-10-24T16:19:23.240"/>
    <p1510:client id="{5D253C6F-E154-4DA4-BD46-B81BED985A47}" v="26" dt="2022-04-28T14:11:32.742"/>
    <p1510:client id="{8BFF181E-9A45-40D6-AD87-D4640DBF648D}" v="1" dt="2023-03-23T14:59:52.269"/>
    <p1510:client id="{BED1E80F-F7EB-495D-9A5B-DC0895DBBECD}" v="1" dt="2023-05-04T22:09:40.653"/>
    <p1510:client id="{C9DA7D87-17E9-4453-80B4-9B2981E9E03F}" v="1" dt="2023-06-01T14:15:45.0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62"/>
    <p:restoredTop sz="96327"/>
  </p:normalViewPr>
  <p:slideViewPr>
    <p:cSldViewPr snapToGrid="0" snapToObjects="1">
      <p:cViewPr varScale="1">
        <p:scale>
          <a:sx n="117" d="100"/>
          <a:sy n="117" d="100"/>
        </p:scale>
        <p:origin x="108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DEE9DF-F73C-4134-A8C8-074AC686D191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384E3C-2649-4C94-8759-74F366DF3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877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7/25/2023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7/25/2023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7/25/2023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599"/>
          </a:xfrm>
        </p:spPr>
        <p:txBody>
          <a:bodyPr anchor="b"/>
          <a:lstStyle>
            <a:lvl1pPr algn="ctr">
              <a:defRPr sz="529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118"/>
            </a:lvl1pPr>
            <a:lvl2pPr marL="403433" indent="0" algn="ctr">
              <a:buNone/>
              <a:defRPr sz="1765"/>
            </a:lvl2pPr>
            <a:lvl3pPr marL="806867" indent="0" algn="ctr">
              <a:buNone/>
              <a:defRPr sz="1588"/>
            </a:lvl3pPr>
            <a:lvl4pPr marL="1210300" indent="0" algn="ctr">
              <a:buNone/>
              <a:defRPr sz="1412"/>
            </a:lvl4pPr>
            <a:lvl5pPr marL="1613733" indent="0" algn="ctr">
              <a:buNone/>
              <a:defRPr sz="1412"/>
            </a:lvl5pPr>
            <a:lvl6pPr marL="2017166" indent="0" algn="ctr">
              <a:buNone/>
              <a:defRPr sz="1412"/>
            </a:lvl6pPr>
            <a:lvl7pPr marL="2420600" indent="0" algn="ctr">
              <a:buNone/>
              <a:defRPr sz="1412"/>
            </a:lvl7pPr>
            <a:lvl8pPr marL="2824033" indent="0" algn="ctr">
              <a:buNone/>
              <a:defRPr sz="1412"/>
            </a:lvl8pPr>
            <a:lvl9pPr marL="3227466" indent="0" algn="ctr">
              <a:buNone/>
              <a:defRPr sz="1412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6"/>
          </a:xfrm>
          <a:prstGeom prst="rect">
            <a:avLst/>
          </a:prstGeom>
        </p:spPr>
        <p:txBody>
          <a:bodyPr/>
          <a:lstStyle/>
          <a:p>
            <a:fld id="{B5B77063-4C5D-C141-A8E6-D9FC82E54817}" type="datetime1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38774" y="6356352"/>
            <a:ext cx="4814628" cy="365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Resource created by the MUSC Telehealth Outreach Program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6"/>
          </a:xfrm>
          <a:prstGeom prst="rect">
            <a:avLst/>
          </a:prstGeom>
        </p:spPr>
        <p:txBody>
          <a:bodyPr/>
          <a:lstStyle/>
          <a:p>
            <a:fld id="{2AFD3A6A-85F1-6E4E-A3F7-04B7B23BF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4492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6"/>
          </a:xfrm>
          <a:prstGeom prst="rect">
            <a:avLst/>
          </a:prstGeom>
        </p:spPr>
        <p:txBody>
          <a:bodyPr/>
          <a:lstStyle/>
          <a:p>
            <a:fld id="{492E20D3-29E8-6F4F-9BB9-361AC80176D1}" type="datetime1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38774" y="6356352"/>
            <a:ext cx="4814628" cy="365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Resource created by the MUSC Telehealth Outreach Program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6"/>
          </a:xfrm>
          <a:prstGeom prst="rect">
            <a:avLst/>
          </a:prstGeom>
        </p:spPr>
        <p:txBody>
          <a:bodyPr/>
          <a:lstStyle/>
          <a:p>
            <a:fld id="{2AFD3A6A-85F1-6E4E-A3F7-04B7B23BF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5669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39"/>
            <a:ext cx="10515600" cy="2852736"/>
          </a:xfrm>
        </p:spPr>
        <p:txBody>
          <a:bodyPr anchor="b"/>
          <a:lstStyle>
            <a:lvl1pPr>
              <a:defRPr sz="529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6"/>
          </a:xfrm>
        </p:spPr>
        <p:txBody>
          <a:bodyPr/>
          <a:lstStyle>
            <a:lvl1pPr marL="0" indent="0">
              <a:buNone/>
              <a:defRPr sz="2118">
                <a:solidFill>
                  <a:schemeClr val="tx1">
                    <a:tint val="75000"/>
                  </a:schemeClr>
                </a:solidFill>
              </a:defRPr>
            </a:lvl1pPr>
            <a:lvl2pPr marL="403433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2pPr>
            <a:lvl3pPr marL="806867" indent="0">
              <a:buNone/>
              <a:defRPr sz="1588">
                <a:solidFill>
                  <a:schemeClr val="tx1">
                    <a:tint val="75000"/>
                  </a:schemeClr>
                </a:solidFill>
              </a:defRPr>
            </a:lvl3pPr>
            <a:lvl4pPr marL="1210300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4pPr>
            <a:lvl5pPr marL="1613733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5pPr>
            <a:lvl6pPr marL="2017166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6pPr>
            <a:lvl7pPr marL="2420600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7pPr>
            <a:lvl8pPr marL="2824033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8pPr>
            <a:lvl9pPr marL="3227466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6"/>
          </a:xfrm>
          <a:prstGeom prst="rect">
            <a:avLst/>
          </a:prstGeom>
        </p:spPr>
        <p:txBody>
          <a:bodyPr/>
          <a:lstStyle/>
          <a:p>
            <a:fld id="{8AEE1E09-FC1F-0342-A35E-5A136F7D1ECB}" type="datetime1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81402" y="6356352"/>
            <a:ext cx="4572001" cy="36512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Resource created by the MUSC Telehealth Outreach Program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6"/>
          </a:xfrm>
          <a:prstGeom prst="rect">
            <a:avLst/>
          </a:prstGeom>
        </p:spPr>
        <p:txBody>
          <a:bodyPr/>
          <a:lstStyle/>
          <a:p>
            <a:fld id="{2AFD3A6A-85F1-6E4E-A3F7-04B7B23BF332}" type="slidenum">
              <a:rPr lang="en-US" smtClean="0"/>
              <a:t>‹#›</a:t>
            </a:fld>
            <a:endParaRPr lang="en-US"/>
          </a:p>
        </p:txBody>
      </p:sp>
      <p:pic>
        <p:nvPicPr>
          <p:cNvPr id="1026" name="Picture 2" descr="Pasted Graphic.pdf">
            <a:extLst>
              <a:ext uri="{FF2B5EF4-FFF2-40B4-BE49-F238E27FC236}">
                <a16:creationId xmlns:a16="http://schemas.microsoft.com/office/drawing/2014/main" id="{4D521D53-ED0C-2444-A36C-C4F542FF8DD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791" y="6182685"/>
            <a:ext cx="1221661" cy="543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69463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6"/>
          </a:xfrm>
          <a:prstGeom prst="rect">
            <a:avLst/>
          </a:prstGeom>
        </p:spPr>
        <p:txBody>
          <a:bodyPr/>
          <a:lstStyle/>
          <a:p>
            <a:fld id="{66CC24E4-8B26-FF4B-8613-E161899BBA04}" type="datetime1">
              <a:rPr lang="en-US" smtClean="0"/>
              <a:t>7/25/2023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38774" y="6356352"/>
            <a:ext cx="4814628" cy="365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Resource created by the MUSC Telehealth Outreach Program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6"/>
          </a:xfrm>
          <a:prstGeom prst="rect">
            <a:avLst/>
          </a:prstGeom>
        </p:spPr>
        <p:txBody>
          <a:bodyPr/>
          <a:lstStyle/>
          <a:p>
            <a:fld id="{2AFD3A6A-85F1-6E4E-A3F7-04B7B23BF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6194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1"/>
          </a:xfrm>
        </p:spPr>
        <p:txBody>
          <a:bodyPr anchor="b"/>
          <a:lstStyle>
            <a:lvl1pPr marL="0" indent="0">
              <a:buNone/>
              <a:defRPr sz="2118" b="1"/>
            </a:lvl1pPr>
            <a:lvl2pPr marL="403433" indent="0">
              <a:buNone/>
              <a:defRPr sz="1765" b="1"/>
            </a:lvl2pPr>
            <a:lvl3pPr marL="806867" indent="0">
              <a:buNone/>
              <a:defRPr sz="1588" b="1"/>
            </a:lvl3pPr>
            <a:lvl4pPr marL="1210300" indent="0">
              <a:buNone/>
              <a:defRPr sz="1412" b="1"/>
            </a:lvl4pPr>
            <a:lvl5pPr marL="1613733" indent="0">
              <a:buNone/>
              <a:defRPr sz="1412" b="1"/>
            </a:lvl5pPr>
            <a:lvl6pPr marL="2017166" indent="0">
              <a:buNone/>
              <a:defRPr sz="1412" b="1"/>
            </a:lvl6pPr>
            <a:lvl7pPr marL="2420600" indent="0">
              <a:buNone/>
              <a:defRPr sz="1412" b="1"/>
            </a:lvl7pPr>
            <a:lvl8pPr marL="2824033" indent="0">
              <a:buNone/>
              <a:defRPr sz="1412" b="1"/>
            </a:lvl8pPr>
            <a:lvl9pPr marL="3227466" indent="0">
              <a:buNone/>
              <a:defRPr sz="141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7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4"/>
            <a:ext cx="5183188" cy="823911"/>
          </a:xfrm>
        </p:spPr>
        <p:txBody>
          <a:bodyPr anchor="b"/>
          <a:lstStyle>
            <a:lvl1pPr marL="0" indent="0">
              <a:buNone/>
              <a:defRPr sz="2118" b="1"/>
            </a:lvl1pPr>
            <a:lvl2pPr marL="403433" indent="0">
              <a:buNone/>
              <a:defRPr sz="1765" b="1"/>
            </a:lvl2pPr>
            <a:lvl3pPr marL="806867" indent="0">
              <a:buNone/>
              <a:defRPr sz="1588" b="1"/>
            </a:lvl3pPr>
            <a:lvl4pPr marL="1210300" indent="0">
              <a:buNone/>
              <a:defRPr sz="1412" b="1"/>
            </a:lvl4pPr>
            <a:lvl5pPr marL="1613733" indent="0">
              <a:buNone/>
              <a:defRPr sz="1412" b="1"/>
            </a:lvl5pPr>
            <a:lvl6pPr marL="2017166" indent="0">
              <a:buNone/>
              <a:defRPr sz="1412" b="1"/>
            </a:lvl6pPr>
            <a:lvl7pPr marL="2420600" indent="0">
              <a:buNone/>
              <a:defRPr sz="1412" b="1"/>
            </a:lvl7pPr>
            <a:lvl8pPr marL="2824033" indent="0">
              <a:buNone/>
              <a:defRPr sz="1412" b="1"/>
            </a:lvl8pPr>
            <a:lvl9pPr marL="3227466" indent="0">
              <a:buNone/>
              <a:defRPr sz="141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7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6"/>
          </a:xfrm>
          <a:prstGeom prst="rect">
            <a:avLst/>
          </a:prstGeom>
        </p:spPr>
        <p:txBody>
          <a:bodyPr/>
          <a:lstStyle/>
          <a:p>
            <a:fld id="{573262E4-B883-2F41-B32B-AE907EEDFFBF}" type="datetime1">
              <a:rPr lang="en-US" smtClean="0"/>
              <a:t>7/25/2023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338774" y="6356352"/>
            <a:ext cx="4814628" cy="365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Resource created by the MUSC Telehealth Outreach Program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6"/>
          </a:xfrm>
          <a:prstGeom prst="rect">
            <a:avLst/>
          </a:prstGeom>
        </p:spPr>
        <p:txBody>
          <a:bodyPr/>
          <a:lstStyle/>
          <a:p>
            <a:fld id="{2AFD3A6A-85F1-6E4E-A3F7-04B7B23BF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7056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6"/>
          </a:xfrm>
          <a:prstGeom prst="rect">
            <a:avLst/>
          </a:prstGeom>
        </p:spPr>
        <p:txBody>
          <a:bodyPr/>
          <a:lstStyle/>
          <a:p>
            <a:fld id="{E2FAFBBE-7538-D84A-81F6-B13ABFC4AEB6}" type="datetime1">
              <a:rPr lang="en-US" smtClean="0"/>
              <a:t>7/25/2023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338774" y="6356352"/>
            <a:ext cx="4814628" cy="365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Resource created by the MUSC Telehealth Outreach Program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6"/>
          </a:xfrm>
          <a:prstGeom prst="rect">
            <a:avLst/>
          </a:prstGeom>
        </p:spPr>
        <p:txBody>
          <a:bodyPr/>
          <a:lstStyle/>
          <a:p>
            <a:fld id="{2AFD3A6A-85F1-6E4E-A3F7-04B7B23BF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4815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6"/>
          </a:xfrm>
          <a:prstGeom prst="rect">
            <a:avLst/>
          </a:prstGeom>
        </p:spPr>
        <p:txBody>
          <a:bodyPr/>
          <a:lstStyle/>
          <a:p>
            <a:fld id="{DC3FFA91-7077-D049-9AB2-84195457BFA4}" type="datetime1">
              <a:rPr lang="en-US" smtClean="0"/>
              <a:t>7/25/2023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338774" y="6356352"/>
            <a:ext cx="4814628" cy="365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Resource created by the MUSC Telehealth Outreach Program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6"/>
          </a:xfrm>
          <a:prstGeom prst="rect">
            <a:avLst/>
          </a:prstGeom>
        </p:spPr>
        <p:txBody>
          <a:bodyPr/>
          <a:lstStyle/>
          <a:p>
            <a:fld id="{2AFD3A6A-85F1-6E4E-A3F7-04B7B23BF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7280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6" cy="1600200"/>
          </a:xfrm>
        </p:spPr>
        <p:txBody>
          <a:bodyPr anchor="b"/>
          <a:lstStyle>
            <a:lvl1pPr>
              <a:defRPr sz="282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1" cy="4873624"/>
          </a:xfrm>
        </p:spPr>
        <p:txBody>
          <a:bodyPr/>
          <a:lstStyle>
            <a:lvl1pPr>
              <a:defRPr sz="2824"/>
            </a:lvl1pPr>
            <a:lvl2pPr>
              <a:defRPr sz="2471"/>
            </a:lvl2pPr>
            <a:lvl3pPr>
              <a:defRPr sz="2118"/>
            </a:lvl3pPr>
            <a:lvl4pPr>
              <a:defRPr sz="1765"/>
            </a:lvl4pPr>
            <a:lvl5pPr>
              <a:defRPr sz="1765"/>
            </a:lvl5pPr>
            <a:lvl6pPr>
              <a:defRPr sz="1765"/>
            </a:lvl6pPr>
            <a:lvl7pPr>
              <a:defRPr sz="1765"/>
            </a:lvl7pPr>
            <a:lvl8pPr>
              <a:defRPr sz="1765"/>
            </a:lvl8pPr>
            <a:lvl9pPr>
              <a:defRPr sz="17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0"/>
            <a:ext cx="3932236" cy="3811588"/>
          </a:xfrm>
        </p:spPr>
        <p:txBody>
          <a:bodyPr/>
          <a:lstStyle>
            <a:lvl1pPr marL="0" indent="0">
              <a:buNone/>
              <a:defRPr sz="1412"/>
            </a:lvl1pPr>
            <a:lvl2pPr marL="403433" indent="0">
              <a:buNone/>
              <a:defRPr sz="1235"/>
            </a:lvl2pPr>
            <a:lvl3pPr marL="806867" indent="0">
              <a:buNone/>
              <a:defRPr sz="1059"/>
            </a:lvl3pPr>
            <a:lvl4pPr marL="1210300" indent="0">
              <a:buNone/>
              <a:defRPr sz="882"/>
            </a:lvl4pPr>
            <a:lvl5pPr marL="1613733" indent="0">
              <a:buNone/>
              <a:defRPr sz="882"/>
            </a:lvl5pPr>
            <a:lvl6pPr marL="2017166" indent="0">
              <a:buNone/>
              <a:defRPr sz="882"/>
            </a:lvl6pPr>
            <a:lvl7pPr marL="2420600" indent="0">
              <a:buNone/>
              <a:defRPr sz="882"/>
            </a:lvl7pPr>
            <a:lvl8pPr marL="2824033" indent="0">
              <a:buNone/>
              <a:defRPr sz="882"/>
            </a:lvl8pPr>
            <a:lvl9pPr marL="3227466" indent="0">
              <a:buNone/>
              <a:defRPr sz="88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6"/>
          </a:xfrm>
          <a:prstGeom prst="rect">
            <a:avLst/>
          </a:prstGeom>
        </p:spPr>
        <p:txBody>
          <a:bodyPr/>
          <a:lstStyle/>
          <a:p>
            <a:fld id="{75BB9780-64D7-424F-B669-0286D8FEFC08}" type="datetime1">
              <a:rPr lang="en-US" smtClean="0"/>
              <a:t>7/25/2023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38774" y="6356352"/>
            <a:ext cx="4814628" cy="365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Resource created by the MUSC Telehealth Outreach Program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6"/>
          </a:xfrm>
          <a:prstGeom prst="rect">
            <a:avLst/>
          </a:prstGeom>
        </p:spPr>
        <p:txBody>
          <a:bodyPr/>
          <a:lstStyle/>
          <a:p>
            <a:fld id="{2AFD3A6A-85F1-6E4E-A3F7-04B7B23BF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208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7/25/2023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6" cy="1600200"/>
          </a:xfrm>
        </p:spPr>
        <p:txBody>
          <a:bodyPr anchor="b"/>
          <a:lstStyle>
            <a:lvl1pPr>
              <a:defRPr sz="282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1" cy="4873624"/>
          </a:xfrm>
        </p:spPr>
        <p:txBody>
          <a:bodyPr/>
          <a:lstStyle>
            <a:lvl1pPr marL="0" indent="0">
              <a:buNone/>
              <a:defRPr sz="2824"/>
            </a:lvl1pPr>
            <a:lvl2pPr marL="403433" indent="0">
              <a:buNone/>
              <a:defRPr sz="2471"/>
            </a:lvl2pPr>
            <a:lvl3pPr marL="806867" indent="0">
              <a:buNone/>
              <a:defRPr sz="2118"/>
            </a:lvl3pPr>
            <a:lvl4pPr marL="1210300" indent="0">
              <a:buNone/>
              <a:defRPr sz="1765"/>
            </a:lvl4pPr>
            <a:lvl5pPr marL="1613733" indent="0">
              <a:buNone/>
              <a:defRPr sz="1765"/>
            </a:lvl5pPr>
            <a:lvl6pPr marL="2017166" indent="0">
              <a:buNone/>
              <a:defRPr sz="1765"/>
            </a:lvl6pPr>
            <a:lvl7pPr marL="2420600" indent="0">
              <a:buNone/>
              <a:defRPr sz="1765"/>
            </a:lvl7pPr>
            <a:lvl8pPr marL="2824033" indent="0">
              <a:buNone/>
              <a:defRPr sz="1765"/>
            </a:lvl8pPr>
            <a:lvl9pPr marL="3227466" indent="0">
              <a:buNone/>
              <a:defRPr sz="17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0"/>
            <a:ext cx="3932236" cy="3811588"/>
          </a:xfrm>
        </p:spPr>
        <p:txBody>
          <a:bodyPr/>
          <a:lstStyle>
            <a:lvl1pPr marL="0" indent="0">
              <a:buNone/>
              <a:defRPr sz="1412"/>
            </a:lvl1pPr>
            <a:lvl2pPr marL="403433" indent="0">
              <a:buNone/>
              <a:defRPr sz="1235"/>
            </a:lvl2pPr>
            <a:lvl3pPr marL="806867" indent="0">
              <a:buNone/>
              <a:defRPr sz="1059"/>
            </a:lvl3pPr>
            <a:lvl4pPr marL="1210300" indent="0">
              <a:buNone/>
              <a:defRPr sz="882"/>
            </a:lvl4pPr>
            <a:lvl5pPr marL="1613733" indent="0">
              <a:buNone/>
              <a:defRPr sz="882"/>
            </a:lvl5pPr>
            <a:lvl6pPr marL="2017166" indent="0">
              <a:buNone/>
              <a:defRPr sz="882"/>
            </a:lvl6pPr>
            <a:lvl7pPr marL="2420600" indent="0">
              <a:buNone/>
              <a:defRPr sz="882"/>
            </a:lvl7pPr>
            <a:lvl8pPr marL="2824033" indent="0">
              <a:buNone/>
              <a:defRPr sz="882"/>
            </a:lvl8pPr>
            <a:lvl9pPr marL="3227466" indent="0">
              <a:buNone/>
              <a:defRPr sz="88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6"/>
          </a:xfrm>
          <a:prstGeom prst="rect">
            <a:avLst/>
          </a:prstGeom>
        </p:spPr>
        <p:txBody>
          <a:bodyPr/>
          <a:lstStyle/>
          <a:p>
            <a:fld id="{FB6ADA6F-0EDB-CA41-8A66-54C01A4CA3BB}" type="datetime1">
              <a:rPr lang="en-US" smtClean="0"/>
              <a:t>7/25/2023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38774" y="6356352"/>
            <a:ext cx="4814628" cy="365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Resource created by the MUSC Telehealth Outreach Program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6"/>
          </a:xfrm>
          <a:prstGeom prst="rect">
            <a:avLst/>
          </a:prstGeom>
        </p:spPr>
        <p:txBody>
          <a:bodyPr/>
          <a:lstStyle/>
          <a:p>
            <a:fld id="{2AFD3A6A-85F1-6E4E-A3F7-04B7B23BF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3595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6"/>
          </a:xfrm>
          <a:prstGeom prst="rect">
            <a:avLst/>
          </a:prstGeom>
        </p:spPr>
        <p:txBody>
          <a:bodyPr/>
          <a:lstStyle/>
          <a:p>
            <a:fld id="{1914BAE9-103E-FD40-B948-660CD2133425}" type="datetime1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38774" y="6356352"/>
            <a:ext cx="4814628" cy="365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Resource created by the MUSC Telehealth Outreach Program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6"/>
          </a:xfrm>
          <a:prstGeom prst="rect">
            <a:avLst/>
          </a:prstGeom>
        </p:spPr>
        <p:txBody>
          <a:bodyPr/>
          <a:lstStyle/>
          <a:p>
            <a:fld id="{2AFD3A6A-85F1-6E4E-A3F7-04B7B23BF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2208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65126"/>
            <a:ext cx="7734301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6"/>
          </a:xfrm>
          <a:prstGeom prst="rect">
            <a:avLst/>
          </a:prstGeom>
        </p:spPr>
        <p:txBody>
          <a:bodyPr/>
          <a:lstStyle/>
          <a:p>
            <a:fld id="{9FCF46BF-677B-9043-8FD0-5AA5DF672230}" type="datetime1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38774" y="6356352"/>
            <a:ext cx="4814628" cy="365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Resource created by the MUSC Telehealth Outreach Program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6"/>
          </a:xfrm>
          <a:prstGeom prst="rect">
            <a:avLst/>
          </a:prstGeom>
        </p:spPr>
        <p:txBody>
          <a:bodyPr/>
          <a:lstStyle/>
          <a:p>
            <a:fld id="{2AFD3A6A-85F1-6E4E-A3F7-04B7B23BF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7634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C36A8-6146-C44A-A37D-9A2A77686BA7}" type="datetime1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Resource created by the MUSC Telehealth Outreach Program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3A6A-85F1-6E4E-A3F7-04B7B23BF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9752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331DF-2387-FD40-B302-BD842DE241C3}" type="datetime1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Resource created by the MUSC Telehealth Outreach Program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3A6A-85F1-6E4E-A3F7-04B7B23BF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2579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B5251-4F1A-9046-8AEE-23084F6868DB}" type="datetime1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Resource created by the MUSC Telehealth Outreach Program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3A6A-85F1-6E4E-A3F7-04B7B23BF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2191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3E020-71A5-BC44-9DC4-E928C1848660}" type="datetime1">
              <a:rPr lang="en-US" smtClean="0"/>
              <a:t>7/25/2023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Resource created by the MUSC Telehealth Outreach Program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3A6A-85F1-6E4E-A3F7-04B7B23BF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9736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20DAF-6581-774C-866B-4FBD59BE6FA7}" type="datetime1">
              <a:rPr lang="en-US" smtClean="0"/>
              <a:t>7/25/2023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Resource created by the MUSC Telehealth Outreach Program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3A6A-85F1-6E4E-A3F7-04B7B23BF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0677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1A0D4-D7B3-5940-89C7-A40566516C27}" type="datetime1">
              <a:rPr lang="en-US" smtClean="0"/>
              <a:t>7/25/2023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Resource created by the MUSC Telehealth Outreach Program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3A6A-85F1-6E4E-A3F7-04B7B23BF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1520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93ADE-255C-7948-98AF-96096D8A3514}" type="datetime1">
              <a:rPr lang="en-US" smtClean="0"/>
              <a:t>7/25/2023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Resource created by the MUSC Telehealth Outreach Program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3A6A-85F1-6E4E-A3F7-04B7B23BF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20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7/25/2023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74BAB-C3B3-7944-BEC2-ECB9908B1EA8}" type="datetime1">
              <a:rPr lang="en-US" smtClean="0"/>
              <a:t>7/25/2023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Resource created by the MUSC Telehealth Outreach Program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3A6A-85F1-6E4E-A3F7-04B7B23BF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345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E0BD7-26C0-2140-B6C6-64A652CD7248}" type="datetime1">
              <a:rPr lang="en-US" smtClean="0"/>
              <a:t>7/25/2023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Resource created by the MUSC Telehealth Outreach Program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3A6A-85F1-6E4E-A3F7-04B7B23BF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8831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64F6B-4448-F34E-83B7-87F95B25EF34}" type="datetime1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Resource created by the MUSC Telehealth Outreach Program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3A6A-85F1-6E4E-A3F7-04B7B23BF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3869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B2310-4F5C-A741-80E7-46BB5A3D9190}" type="datetime1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Resource created by the MUSC Telehealth Outreach Program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3A6A-85F1-6E4E-A3F7-04B7B23BF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5922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9D19A-0F73-D944-9956-D4F4526E3D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46A7AF-B5D4-6843-B412-90AD9F50EA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1ABC56-C478-8A40-A3A3-B86D847B9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09BA7-010A-C34B-89F5-2EDF05586AB3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908E83-9D78-7543-B554-A7106A725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0BAB92-E019-404D-AE72-D2EBA38EB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95AD4-6D8B-2F4C-8921-AC8912F09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0613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71D36-F159-A048-B42C-C181A695E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28D10F-D262-9C43-AF11-481627EAD1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06AA25-F3E6-1741-9DA5-F55D83295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09BA7-010A-C34B-89F5-2EDF05586AB3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F1CAA-E82C-9847-8894-48655F608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7AED81-6C57-204E-BBCF-A5C8CCFFE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95AD4-6D8B-2F4C-8921-AC8912F09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9874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A454B-E3D1-AB4C-A511-727E047D7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707411-69A7-194C-9427-F0467A2C18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2D44A-1E4E-7745-A34E-433E84183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09BA7-010A-C34B-89F5-2EDF05586AB3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A20BE5-DE8D-6940-A4C3-29A702DF0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545154-EBAB-7347-B873-D522FEA2B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95AD4-6D8B-2F4C-8921-AC8912F09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7875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53BB7-8465-3341-962F-F474CA195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21FD89-36DD-5042-96D0-8C5A935080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5662AA-AD3A-4348-829E-05CDE47FF3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C002F9-A011-A14B-A0F0-4070073A6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09BA7-010A-C34B-89F5-2EDF05586AB3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670668-8FEB-E946-B8E6-5B1CCE4C5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2E2C02-5BD0-2147-9230-A0C23760F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95AD4-6D8B-2F4C-8921-AC8912F09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9799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225A8-812A-104D-A07F-5F5EFD9F1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12DF26-02F6-0740-876C-27E6CA9904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8979E5-8193-2442-AFFC-A06AC3781B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8D6CDA-56C9-9E40-BE8A-721CD38A1E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9406F4-D4CA-7C45-82FA-6E105853F2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B19371-2D14-2D40-A347-4F1CB105C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09BA7-010A-C34B-89F5-2EDF05586AB3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5A5E84-D997-A94D-B29B-B0A769DC9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B678A3-DD4D-404E-A719-26D5FE651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95AD4-6D8B-2F4C-8921-AC8912F09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8194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2D389-FD63-894A-A1ED-4BF2BC566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8CD616-A1DE-344F-8837-6A323D7BE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09BA7-010A-C34B-89F5-2EDF05586AB3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5BB5E1-BF4A-2C45-8332-CFB6E41B6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CED68B-C1DF-5C46-86C4-BE3B68902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95AD4-6D8B-2F4C-8921-AC8912F09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761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7/25/2023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730C50-EB9E-BD4C-B9C6-74D5B22F1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09BA7-010A-C34B-89F5-2EDF05586AB3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42FAE3-3FD3-BC41-80DE-0A99A3C28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15447C-4EE2-7542-890A-3A119E697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95AD4-6D8B-2F4C-8921-AC8912F09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2353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20156-3D2A-B04A-AB18-33322B802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38C71-4D8F-0244-A0D0-FD88ED0679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F2AD88-6211-BB45-B3C0-C2649C7A0A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6A3616-273A-5E4F-AFB3-60BAF2D4E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09BA7-010A-C34B-89F5-2EDF05586AB3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65000A-7A55-4D49-A8CE-C2565A1E1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629457-9A2C-E241-B2F2-A17120B7A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95AD4-6D8B-2F4C-8921-AC8912F09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2977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83123-5CAF-3C4F-B19E-FC5390657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14596F-9774-8747-97C7-BD58638BD6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4BD293-1B3D-DF45-A53A-4E19EE0C7C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B710E5-6967-ED47-8DFD-7F3231B42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09BA7-010A-C34B-89F5-2EDF05586AB3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A1740C-4C06-2D47-87F1-46EEBC935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674320-5211-634C-8315-C6B40C13A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95AD4-6D8B-2F4C-8921-AC8912F09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194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85B0-B897-3041-85C6-BB0690A90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5CB7D1-DD22-684F-8863-582A5B835E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764FC9-3031-FE4D-8B0F-7038111E3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09BA7-010A-C34B-89F5-2EDF05586AB3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6953E2-ACAC-8540-A985-8B888DF6F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93F1EC-7385-174F-AB31-ACFAC8191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95AD4-6D8B-2F4C-8921-AC8912F09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0123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0E9DEC-706B-1245-9AD4-2FD34633EE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D828CB-628A-AB41-9220-B5C4085222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71A32-DD12-0D43-A7B0-E887EBBB3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09BA7-010A-C34B-89F5-2EDF05586AB3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1784A6-ACF1-C34E-817F-FC24A2598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F62225-054B-5848-89D5-E4B5EE049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95AD4-6D8B-2F4C-8921-AC8912F09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833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7/25/2023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7/25/2023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7/25/2023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7/25/2023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7/25/2023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7/25/2023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587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sldNum="0" hdr="0" dt="0"/>
  <p:txStyles>
    <p:titleStyle>
      <a:lvl1pPr algn="l" defTabSz="806867" rtl="0" eaLnBrk="1" latinLnBrk="0" hangingPunct="1">
        <a:lnSpc>
          <a:spcPct val="90000"/>
        </a:lnSpc>
        <a:spcBef>
          <a:spcPct val="0"/>
        </a:spcBef>
        <a:buNone/>
        <a:defRPr sz="388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1717" indent="-201717" algn="l" defTabSz="806867" rtl="0" eaLnBrk="1" latinLnBrk="0" hangingPunct="1">
        <a:lnSpc>
          <a:spcPct val="90000"/>
        </a:lnSpc>
        <a:spcBef>
          <a:spcPts val="882"/>
        </a:spcBef>
        <a:buFont typeface="Arial"/>
        <a:buChar char="•"/>
        <a:defRPr sz="2471" kern="1200">
          <a:solidFill>
            <a:schemeClr val="tx1"/>
          </a:solidFill>
          <a:latin typeface="+mn-lt"/>
          <a:ea typeface="+mn-ea"/>
          <a:cs typeface="+mn-cs"/>
        </a:defRPr>
      </a:lvl1pPr>
      <a:lvl2pPr marL="605150" indent="-201717" algn="l" defTabSz="806867" rtl="0" eaLnBrk="1" latinLnBrk="0" hangingPunct="1">
        <a:lnSpc>
          <a:spcPct val="90000"/>
        </a:lnSpc>
        <a:spcBef>
          <a:spcPts val="441"/>
        </a:spcBef>
        <a:buFont typeface="Arial"/>
        <a:buChar char="•"/>
        <a:defRPr sz="2118" kern="1200">
          <a:solidFill>
            <a:schemeClr val="tx1"/>
          </a:solidFill>
          <a:latin typeface="+mn-lt"/>
          <a:ea typeface="+mn-ea"/>
          <a:cs typeface="+mn-cs"/>
        </a:defRPr>
      </a:lvl2pPr>
      <a:lvl3pPr marL="1008583" indent="-201717" algn="l" defTabSz="806867" rtl="0" eaLnBrk="1" latinLnBrk="0" hangingPunct="1">
        <a:lnSpc>
          <a:spcPct val="90000"/>
        </a:lnSpc>
        <a:spcBef>
          <a:spcPts val="441"/>
        </a:spcBef>
        <a:buFont typeface="Arial"/>
        <a:buChar char="•"/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412016" indent="-201717" algn="l" defTabSz="806867" rtl="0" eaLnBrk="1" latinLnBrk="0" hangingPunct="1">
        <a:lnSpc>
          <a:spcPct val="90000"/>
        </a:lnSpc>
        <a:spcBef>
          <a:spcPts val="441"/>
        </a:spcBef>
        <a:buFont typeface="Arial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4pPr>
      <a:lvl5pPr marL="1815450" indent="-201717" algn="l" defTabSz="806867" rtl="0" eaLnBrk="1" latinLnBrk="0" hangingPunct="1">
        <a:lnSpc>
          <a:spcPct val="90000"/>
        </a:lnSpc>
        <a:spcBef>
          <a:spcPts val="441"/>
        </a:spcBef>
        <a:buFont typeface="Arial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5pPr>
      <a:lvl6pPr marL="2218883" indent="-201717" algn="l" defTabSz="806867" rtl="0" eaLnBrk="1" latinLnBrk="0" hangingPunct="1">
        <a:lnSpc>
          <a:spcPct val="90000"/>
        </a:lnSpc>
        <a:spcBef>
          <a:spcPts val="441"/>
        </a:spcBef>
        <a:buFont typeface="Arial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622316" indent="-201717" algn="l" defTabSz="806867" rtl="0" eaLnBrk="1" latinLnBrk="0" hangingPunct="1">
        <a:lnSpc>
          <a:spcPct val="90000"/>
        </a:lnSpc>
        <a:spcBef>
          <a:spcPts val="441"/>
        </a:spcBef>
        <a:buFont typeface="Arial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3025750" indent="-201717" algn="l" defTabSz="806867" rtl="0" eaLnBrk="1" latinLnBrk="0" hangingPunct="1">
        <a:lnSpc>
          <a:spcPct val="90000"/>
        </a:lnSpc>
        <a:spcBef>
          <a:spcPts val="441"/>
        </a:spcBef>
        <a:buFont typeface="Arial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183" indent="-201717" algn="l" defTabSz="806867" rtl="0" eaLnBrk="1" latinLnBrk="0" hangingPunct="1">
        <a:lnSpc>
          <a:spcPct val="90000"/>
        </a:lnSpc>
        <a:spcBef>
          <a:spcPts val="441"/>
        </a:spcBef>
        <a:buFont typeface="Arial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1pPr>
      <a:lvl2pPr marL="4034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2pPr>
      <a:lvl3pPr marL="806867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3pPr>
      <a:lvl4pPr marL="12103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4pPr>
      <a:lvl5pPr marL="16137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5pPr>
      <a:lvl6pPr marL="20171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4206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28240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2274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464D6-B4B1-9749-BA6E-1F0E57BE60A0}" type="datetime1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18560" y="6468110"/>
            <a:ext cx="4434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Resource created by the MUSC Telehealth Outreach Program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6811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FD3A6A-85F1-6E4E-A3F7-04B7B23BF332}" type="slidenum">
              <a:rPr lang="en-US" smtClean="0"/>
              <a:t>‹#›</a:t>
            </a:fld>
            <a:endParaRPr lang="en-US"/>
          </a:p>
        </p:txBody>
      </p:sp>
      <p:pic>
        <p:nvPicPr>
          <p:cNvPr id="1026" name="Picture 2" descr="Pasted Graphic.pdf">
            <a:extLst>
              <a:ext uri="{FF2B5EF4-FFF2-40B4-BE49-F238E27FC236}">
                <a16:creationId xmlns:a16="http://schemas.microsoft.com/office/drawing/2014/main" id="{081C181A-FE12-E34E-BBF3-0CEAA49BF51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0" y="6207900"/>
            <a:ext cx="855980" cy="523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0590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57B79F-3C8B-E044-A113-2BC248331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223749-D43C-654E-9A9D-9CDDBB44F3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7C291-6A16-4F4F-9A83-9342313AA2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09BA7-010A-C34B-89F5-2EDF05586AB3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23D13C-97B7-9943-ACA1-4120A3A4CA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7C50C1-2333-2B47-87CD-6715D74FBE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D95AD4-6D8B-2F4C-8921-AC8912F09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61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18" Type="http://schemas.openxmlformats.org/officeDocument/2006/relationships/image" Target="../media/image20.svg"/><Relationship Id="rId3" Type="http://schemas.openxmlformats.org/officeDocument/2006/relationships/image" Target="../media/image5.png"/><Relationship Id="rId21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17" Type="http://schemas.openxmlformats.org/officeDocument/2006/relationships/image" Target="../media/image19.png"/><Relationship Id="rId2" Type="http://schemas.openxmlformats.org/officeDocument/2006/relationships/image" Target="../media/image4.emf"/><Relationship Id="rId16" Type="http://schemas.openxmlformats.org/officeDocument/2006/relationships/image" Target="../media/image18.svg"/><Relationship Id="rId20" Type="http://schemas.openxmlformats.org/officeDocument/2006/relationships/image" Target="../media/image2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svg"/><Relationship Id="rId19" Type="http://schemas.openxmlformats.org/officeDocument/2006/relationships/image" Target="../media/image21.pn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16.svg"/><Relationship Id="rId22" Type="http://schemas.openxmlformats.org/officeDocument/2006/relationships/image" Target="../media/image24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26ADD-F029-794F-939C-386C52ABCA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How do you feel today?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FDDA9D-D0A7-0346-A9FB-456A4A0B4C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SUD SCALES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9735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4377" t="10425" r="26991" b="4000"/>
          <a:stretch/>
        </p:blipFill>
        <p:spPr>
          <a:xfrm>
            <a:off x="1658472" y="0"/>
            <a:ext cx="2152196" cy="673330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72032" y="631770"/>
            <a:ext cx="232983" cy="522039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6867"/>
            <a:endParaRPr lang="en-US" sz="1588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Oval 5"/>
          <p:cNvSpPr/>
          <p:nvPr/>
        </p:nvSpPr>
        <p:spPr>
          <a:xfrm>
            <a:off x="2539921" y="5719159"/>
            <a:ext cx="486117" cy="64839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6867"/>
            <a:endParaRPr lang="en-US" sz="1588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22966" y="5636004"/>
            <a:ext cx="3604588" cy="814748"/>
          </a:xfrm>
          <a:prstGeom prst="rect">
            <a:avLst/>
          </a:prstGeom>
          <a:noFill/>
        </p:spPr>
        <p:txBody>
          <a:bodyPr wrap="none" lIns="80682" tIns="40341" rIns="80682" bIns="40341">
            <a:spAutoFit/>
          </a:bodyPr>
          <a:lstStyle/>
          <a:p>
            <a:pPr algn="ctr" defTabSz="806867"/>
            <a:r>
              <a:rPr lang="en-US" sz="4765" b="1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latin typeface="Calibri" panose="020F0502020204030204"/>
              </a:rPr>
              <a:t>“Angry” Scale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05875" y="447102"/>
            <a:ext cx="389850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 dirty="0">
                <a:solidFill>
                  <a:prstClr val="black"/>
                </a:solidFill>
                <a:latin typeface="Calibri" panose="020F0502020204030204"/>
              </a:rPr>
              <a:t>10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48466" y="949713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9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48466" y="1452326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48466" y="1954937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48466" y="2370297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41764" y="2859579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48466" y="3332172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48466" y="3804764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48466" y="4294047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48466" y="4782774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48466" y="5152106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0</a:t>
            </a:r>
          </a:p>
        </p:txBody>
      </p:sp>
      <p:sp>
        <p:nvSpPr>
          <p:cNvPr id="21" name="AutoShape 2" descr="Image result for mad clip art faces"/>
          <p:cNvSpPr>
            <a:spLocks noChangeAspect="1" noChangeArrowheads="1"/>
          </p:cNvSpPr>
          <p:nvPr/>
        </p:nvSpPr>
        <p:spPr bwMode="auto">
          <a:xfrm>
            <a:off x="1771720" y="-144461"/>
            <a:ext cx="221876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0682" tIns="40341" rIns="80682" bIns="40341" numCol="1" anchor="t" anchorCtr="0" compatLnSpc="1">
            <a:prstTxWarp prst="textNoShape">
              <a:avLst/>
            </a:prstTxWarp>
          </a:bodyPr>
          <a:lstStyle/>
          <a:p>
            <a:pPr defTabSz="806867"/>
            <a:endParaRPr lang="en-US" sz="1588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" name="AutoShape 4" descr="Image result for mad clip art faces"/>
          <p:cNvSpPr>
            <a:spLocks noChangeAspect="1" noChangeArrowheads="1"/>
          </p:cNvSpPr>
          <p:nvPr/>
        </p:nvSpPr>
        <p:spPr bwMode="auto">
          <a:xfrm>
            <a:off x="1882658" y="7939"/>
            <a:ext cx="221876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0682" tIns="40341" rIns="80682" bIns="40341" numCol="1" anchor="t" anchorCtr="0" compatLnSpc="1">
            <a:prstTxWarp prst="textNoShape">
              <a:avLst/>
            </a:prstTxWarp>
          </a:bodyPr>
          <a:lstStyle/>
          <a:p>
            <a:pPr defTabSz="806867"/>
            <a:endParaRPr lang="en-US" sz="1588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627" y="2486591"/>
            <a:ext cx="615534" cy="698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65" y="516459"/>
            <a:ext cx="756922" cy="699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599" y="4475764"/>
            <a:ext cx="629561" cy="676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42F1B92-369A-9040-99AC-7A1963A30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84079" y="6601961"/>
            <a:ext cx="4023842" cy="365126"/>
          </a:xfrm>
        </p:spPr>
        <p:txBody>
          <a:bodyPr/>
          <a:lstStyle/>
          <a:p>
            <a:pPr defTabSz="806867"/>
            <a:r>
              <a:rPr lang="en-US" sz="12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Resource created by the MUSC Telehealth Outreach Program</a:t>
            </a:r>
          </a:p>
        </p:txBody>
      </p:sp>
    </p:spTree>
    <p:extLst>
      <p:ext uri="{BB962C8B-B14F-4D97-AF65-F5344CB8AC3E}">
        <p14:creationId xmlns:p14="http://schemas.microsoft.com/office/powerpoint/2010/main" val="139207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4377" t="10425" r="26991" b="4000"/>
          <a:stretch/>
        </p:blipFill>
        <p:spPr>
          <a:xfrm>
            <a:off x="1658472" y="0"/>
            <a:ext cx="2152196" cy="673330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72032" y="631770"/>
            <a:ext cx="232983" cy="522039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6867"/>
            <a:endParaRPr lang="en-US" sz="1588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Oval 5"/>
          <p:cNvSpPr/>
          <p:nvPr/>
        </p:nvSpPr>
        <p:spPr>
          <a:xfrm>
            <a:off x="2539921" y="5719159"/>
            <a:ext cx="486117" cy="648393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6867"/>
            <a:endParaRPr lang="en-US" sz="1588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42970" y="5636004"/>
            <a:ext cx="3052770" cy="814748"/>
          </a:xfrm>
          <a:prstGeom prst="rect">
            <a:avLst/>
          </a:prstGeom>
          <a:noFill/>
        </p:spPr>
        <p:txBody>
          <a:bodyPr wrap="none" lIns="80682" tIns="40341" rIns="80682" bIns="40341">
            <a:spAutoFit/>
          </a:bodyPr>
          <a:lstStyle/>
          <a:p>
            <a:pPr algn="ctr" defTabSz="806867"/>
            <a:r>
              <a:rPr lang="en-US" sz="4765" b="1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5B9BD5">
                    <a:lumMod val="75000"/>
                  </a:srgbClr>
                </a:solidFill>
                <a:effectLst>
                  <a:outerShdw dist="38100" dir="2640000" algn="bl" rotWithShape="0">
                    <a:srgbClr val="5B9BD5"/>
                  </a:outerShdw>
                </a:effectLst>
                <a:latin typeface="Calibri" panose="020F0502020204030204"/>
              </a:rPr>
              <a:t>“Sad” Scale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05875" y="447102"/>
            <a:ext cx="389850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 dirty="0">
                <a:solidFill>
                  <a:prstClr val="black"/>
                </a:solidFill>
                <a:latin typeface="Calibri" panose="020F0502020204030204"/>
              </a:rPr>
              <a:t>10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48466" y="949713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9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48466" y="1452326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48466" y="1954937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48466" y="2370297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41764" y="2859579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48466" y="3332172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48466" y="3804764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48466" y="4294047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48466" y="4782774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48466" y="5152106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0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599" y="447103"/>
            <a:ext cx="628240" cy="66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5" r="17237"/>
          <a:stretch/>
        </p:blipFill>
        <p:spPr bwMode="auto">
          <a:xfrm>
            <a:off x="1646219" y="4177217"/>
            <a:ext cx="795030" cy="885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626" y="2394667"/>
            <a:ext cx="670213" cy="627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08FDF0A-9A51-3E4F-A553-ABC0DB3CD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777" y="6550746"/>
            <a:ext cx="3954446" cy="365126"/>
          </a:xfrm>
        </p:spPr>
        <p:txBody>
          <a:bodyPr/>
          <a:lstStyle/>
          <a:p>
            <a:pPr defTabSz="806867"/>
            <a:r>
              <a:rPr lang="en-US" sz="12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Resource created by the MUSC Telehealth Outreach Program</a:t>
            </a:r>
          </a:p>
        </p:txBody>
      </p:sp>
    </p:spTree>
    <p:extLst>
      <p:ext uri="{BB962C8B-B14F-4D97-AF65-F5344CB8AC3E}">
        <p14:creationId xmlns:p14="http://schemas.microsoft.com/office/powerpoint/2010/main" val="87866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4377" t="10425" r="26991" b="4000"/>
          <a:stretch/>
        </p:blipFill>
        <p:spPr>
          <a:xfrm>
            <a:off x="1658472" y="0"/>
            <a:ext cx="2152196" cy="673330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72032" y="631770"/>
            <a:ext cx="232983" cy="522039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6867"/>
            <a:endParaRPr lang="en-US" sz="1588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Oval 5"/>
          <p:cNvSpPr/>
          <p:nvPr/>
        </p:nvSpPr>
        <p:spPr>
          <a:xfrm>
            <a:off x="2539921" y="5719159"/>
            <a:ext cx="486117" cy="64839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6867"/>
            <a:endParaRPr lang="en-US" sz="1588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23456" y="5636004"/>
            <a:ext cx="3783803" cy="814748"/>
          </a:xfrm>
          <a:prstGeom prst="rect">
            <a:avLst/>
          </a:prstGeom>
          <a:noFill/>
        </p:spPr>
        <p:txBody>
          <a:bodyPr wrap="none" lIns="80682" tIns="40341" rIns="80682" bIns="40341">
            <a:spAutoFit/>
          </a:bodyPr>
          <a:lstStyle/>
          <a:p>
            <a:pPr algn="ctr" defTabSz="806867"/>
            <a:r>
              <a:rPr lang="en-US" sz="4765" b="1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latin typeface="Calibri" panose="020F0502020204030204"/>
              </a:rPr>
              <a:t>“Happy” Scale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05875" y="447102"/>
            <a:ext cx="389850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 dirty="0">
                <a:solidFill>
                  <a:prstClr val="black"/>
                </a:solidFill>
                <a:latin typeface="Calibri" panose="020F0502020204030204"/>
              </a:rPr>
              <a:t>10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48466" y="949713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9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48466" y="1452326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48466" y="1954937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48466" y="2370297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41764" y="2859579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48466" y="3332172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48466" y="3804764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48466" y="4294047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48466" y="4782774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48466" y="5152106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0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6" t="9764" r="8794" b="7932"/>
          <a:stretch/>
        </p:blipFill>
        <p:spPr bwMode="auto">
          <a:xfrm>
            <a:off x="1702101" y="339017"/>
            <a:ext cx="744033" cy="843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195" y="2470184"/>
            <a:ext cx="652579" cy="715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102" y="4458238"/>
            <a:ext cx="674766" cy="758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9D7B95A-331E-8249-9ACE-8CE715498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06531" y="6550746"/>
            <a:ext cx="3978938" cy="365126"/>
          </a:xfrm>
        </p:spPr>
        <p:txBody>
          <a:bodyPr/>
          <a:lstStyle/>
          <a:p>
            <a:pPr defTabSz="806867"/>
            <a:r>
              <a:rPr lang="en-US" sz="12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Resource created by the MUSC Telehealth Outreach Program</a:t>
            </a:r>
          </a:p>
        </p:txBody>
      </p:sp>
    </p:spTree>
    <p:extLst>
      <p:ext uri="{BB962C8B-B14F-4D97-AF65-F5344CB8AC3E}">
        <p14:creationId xmlns:p14="http://schemas.microsoft.com/office/powerpoint/2010/main" val="1008052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4377" t="10425" r="26991" b="4000"/>
          <a:stretch/>
        </p:blipFill>
        <p:spPr>
          <a:xfrm>
            <a:off x="1658472" y="0"/>
            <a:ext cx="2152196" cy="673330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72032" y="631770"/>
            <a:ext cx="232983" cy="522039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6867"/>
            <a:endParaRPr lang="en-US" sz="1588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Oval 5"/>
          <p:cNvSpPr/>
          <p:nvPr/>
        </p:nvSpPr>
        <p:spPr>
          <a:xfrm>
            <a:off x="2539921" y="5719159"/>
            <a:ext cx="486117" cy="64839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6867"/>
            <a:endParaRPr lang="en-US" sz="1588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22329" y="5636004"/>
            <a:ext cx="3824584" cy="814748"/>
          </a:xfrm>
          <a:prstGeom prst="rect">
            <a:avLst/>
          </a:prstGeom>
          <a:noFill/>
        </p:spPr>
        <p:txBody>
          <a:bodyPr wrap="none" lIns="80682" tIns="40341" rIns="80682" bIns="40341">
            <a:spAutoFit/>
          </a:bodyPr>
          <a:lstStyle/>
          <a:p>
            <a:pPr algn="ctr" defTabSz="806867"/>
            <a:r>
              <a:rPr lang="en-US" sz="4765" b="1" dirty="0">
                <a:ln w="12700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latin typeface="Calibri" panose="020F0502020204030204"/>
              </a:rPr>
              <a:t>“Scared” Scale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05875" y="447102"/>
            <a:ext cx="389850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 dirty="0">
                <a:solidFill>
                  <a:prstClr val="black"/>
                </a:solidFill>
                <a:latin typeface="Calibri" panose="020F0502020204030204"/>
              </a:rPr>
              <a:t>10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48466" y="949713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9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48466" y="1452326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48466" y="1954937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48466" y="2370297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41764" y="2859579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48466" y="3332172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48466" y="3804764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48466" y="4294047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48466" y="4782774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48466" y="5152106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0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154" y="213361"/>
            <a:ext cx="684874" cy="828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697" y="4319849"/>
            <a:ext cx="641332" cy="6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796" y="2468881"/>
            <a:ext cx="625039" cy="773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9682A61-2ED5-1446-9652-211061753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35118" y="6618695"/>
            <a:ext cx="3721763" cy="365126"/>
          </a:xfrm>
        </p:spPr>
        <p:txBody>
          <a:bodyPr/>
          <a:lstStyle/>
          <a:p>
            <a:pPr defTabSz="806867"/>
            <a:r>
              <a:rPr lang="en-US" sz="11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Resource created by the MUSC Telehealth Outreach Program</a:t>
            </a:r>
          </a:p>
        </p:txBody>
      </p:sp>
    </p:spTree>
    <p:extLst>
      <p:ext uri="{BB962C8B-B14F-4D97-AF65-F5344CB8AC3E}">
        <p14:creationId xmlns:p14="http://schemas.microsoft.com/office/powerpoint/2010/main" val="28559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02326-9889-1CA7-4A44-AD5964185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Feelings Thermometer: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2DE9B3-6C5B-5C0B-46D7-DDDF094589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Ask the client about a time in their life they felt the core feeling.</a:t>
            </a:r>
          </a:p>
          <a:p>
            <a:r>
              <a:rPr lang="en-US" dirty="0">
                <a:cs typeface="Calibri"/>
              </a:rPr>
              <a:t>Clinician should type example on the slide.</a:t>
            </a:r>
          </a:p>
          <a:p>
            <a:r>
              <a:rPr lang="en-US" dirty="0">
                <a:cs typeface="Calibri"/>
              </a:rPr>
              <a:t>Have the client use the annotation feature to circle the intensity on the SUD scale they felt that feeling.</a:t>
            </a:r>
          </a:p>
          <a:p>
            <a:r>
              <a:rPr lang="en-US" dirty="0">
                <a:cs typeface="Calibri"/>
              </a:rPr>
              <a:t>Repeat for each slide. 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CF2E8C-FCEE-6192-8A5B-1F4DB97D1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Resource created by the MUSC Telehealth Outreach Program </a:t>
            </a:r>
          </a:p>
        </p:txBody>
      </p:sp>
    </p:spTree>
    <p:extLst>
      <p:ext uri="{BB962C8B-B14F-4D97-AF65-F5344CB8AC3E}">
        <p14:creationId xmlns:p14="http://schemas.microsoft.com/office/powerpoint/2010/main" val="12465476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4377" t="10425" r="26991" b="4000"/>
          <a:stretch/>
        </p:blipFill>
        <p:spPr>
          <a:xfrm>
            <a:off x="0" y="-1"/>
            <a:ext cx="2956552" cy="673331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92365" y="701336"/>
            <a:ext cx="320057" cy="515082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1210877" y="5719156"/>
            <a:ext cx="667797" cy="64839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81838" y="5643850"/>
            <a:ext cx="40822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“Angry” Scale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37848" y="44710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96357" y="94971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96357" y="145232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96357" y="195493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96357" y="237029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87149" y="285957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96357" y="333217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96357" y="380476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96357" y="429404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96357" y="478277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596357" y="515210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D473C99-AF77-FF44-80E7-7D67C7056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Resource created by the MUSC Telehealth Outreach Program </a:t>
            </a:r>
          </a:p>
        </p:txBody>
      </p:sp>
    </p:spTree>
    <p:extLst>
      <p:ext uri="{BB962C8B-B14F-4D97-AF65-F5344CB8AC3E}">
        <p14:creationId xmlns:p14="http://schemas.microsoft.com/office/powerpoint/2010/main" val="1166281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4377" t="10425" r="26991" b="4000"/>
          <a:stretch/>
        </p:blipFill>
        <p:spPr>
          <a:xfrm>
            <a:off x="0" y="-1"/>
            <a:ext cx="2956552" cy="673331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92365" y="631767"/>
            <a:ext cx="320057" cy="522039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1210877" y="5719156"/>
            <a:ext cx="667797" cy="648393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61798" y="5521437"/>
            <a:ext cx="34577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5B9BD5">
                    <a:lumMod val="75000"/>
                  </a:srgbClr>
                </a:solidFill>
                <a:effectLst>
                  <a:outerShdw dist="38100" dir="2640000" algn="bl" rotWithShape="0">
                    <a:srgbClr val="5B9BD5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“Sad” Scale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37848" y="44710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96357" y="94971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96357" y="145232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96357" y="195493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96357" y="237029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87149" y="285957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96357" y="333217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96357" y="380476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96357" y="429404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96357" y="478277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596357" y="515210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E4C571B-8800-AB44-8102-C75C07B6C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Resource created by the MUSC Telehealth Outreach Program </a:t>
            </a:r>
          </a:p>
        </p:txBody>
      </p:sp>
    </p:spTree>
    <p:extLst>
      <p:ext uri="{BB962C8B-B14F-4D97-AF65-F5344CB8AC3E}">
        <p14:creationId xmlns:p14="http://schemas.microsoft.com/office/powerpoint/2010/main" val="135879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4377" t="10425" r="26991" b="4000"/>
          <a:stretch/>
        </p:blipFill>
        <p:spPr>
          <a:xfrm>
            <a:off x="0" y="-1"/>
            <a:ext cx="2956552" cy="673331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92365" y="631767"/>
            <a:ext cx="320057" cy="522039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1210877" y="5719156"/>
            <a:ext cx="667797" cy="64839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11776" y="5461822"/>
            <a:ext cx="42868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“Happy” Scale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37848" y="44710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96357" y="94971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96357" y="145232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96357" y="195493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96357" y="237029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87149" y="285957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96357" y="333217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96357" y="380476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96357" y="429404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96357" y="478277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596357" y="515210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62639AB-8805-2840-B175-9A273075B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Resource created by the MUSC Telehealth Outreach Program </a:t>
            </a:r>
          </a:p>
        </p:txBody>
      </p:sp>
    </p:spTree>
    <p:extLst>
      <p:ext uri="{BB962C8B-B14F-4D97-AF65-F5344CB8AC3E}">
        <p14:creationId xmlns:p14="http://schemas.microsoft.com/office/powerpoint/2010/main" val="161746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4377" t="10425" r="26991" b="4000"/>
          <a:stretch/>
        </p:blipFill>
        <p:spPr>
          <a:xfrm>
            <a:off x="0" y="-1"/>
            <a:ext cx="2956552" cy="673331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92365" y="631767"/>
            <a:ext cx="320057" cy="522039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1210877" y="5719156"/>
            <a:ext cx="667797" cy="64839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67947" y="5444219"/>
            <a:ext cx="43315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“Scared” Scale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37848" y="44710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96357" y="94971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96357" y="145232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96357" y="195493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96357" y="237029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87149" y="285957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96357" y="333217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96357" y="380476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96357" y="429404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96357" y="478277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596357" y="515210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BC52852-D2F4-1A4C-9629-4BCC2DB82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Resource created by the MUSC Telehealth Outreach Program </a:t>
            </a:r>
          </a:p>
        </p:txBody>
      </p:sp>
    </p:spTree>
    <p:extLst>
      <p:ext uri="{BB962C8B-B14F-4D97-AF65-F5344CB8AC3E}">
        <p14:creationId xmlns:p14="http://schemas.microsoft.com/office/powerpoint/2010/main" val="570326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A8266CF7-8CCD-E44D-BAE9-2CB2F8652150}"/>
              </a:ext>
            </a:extLst>
          </p:cNvPr>
          <p:cNvSpPr txBox="1"/>
          <p:nvPr/>
        </p:nvSpPr>
        <p:spPr>
          <a:xfrm>
            <a:off x="685972" y="-82597"/>
            <a:ext cx="10506456" cy="1272776"/>
          </a:xfrm>
          <a:prstGeom prst="rect">
            <a:avLst/>
          </a:prstGeom>
        </p:spPr>
        <p:txBody>
          <a:bodyPr rot="0" spcFirstLastPara="0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 fontScale="92500"/>
          </a:bodyPr>
          <a:lstStyle/>
          <a:p>
            <a:pPr marL="0" marR="0" algn="ctr">
              <a:lnSpc>
                <a:spcPct val="90000"/>
              </a:lnSpc>
              <a:spcBef>
                <a:spcPct val="0"/>
              </a:spcBef>
              <a:spcAft>
                <a:spcPts val="1000"/>
              </a:spcAft>
            </a:pPr>
            <a:r>
              <a:rPr lang="en-US" sz="5400" b="1" dirty="0">
                <a:ln w="17780" cap="flat" cmpd="sng" algn="ctr">
                  <a:solidFill>
                    <a:srgbClr val="FFFFFF"/>
                  </a:solidFill>
                  <a:prstDash val="solid"/>
                  <a:miter lim="0"/>
                </a:ln>
                <a:effectLst>
                  <a:outerShdw blurRad="508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_______’s EMOTION THERMOMETERS</a:t>
            </a:r>
            <a:endParaRPr lang="en-US" sz="5400" dirty="0">
              <a:effectLst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6E824321-FDFF-324A-8FF5-2EB8DE37807E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" t="10115" r="86344" b="21107"/>
          <a:stretch/>
        </p:blipFill>
        <p:spPr bwMode="auto">
          <a:xfrm>
            <a:off x="406299" y="1899512"/>
            <a:ext cx="916229" cy="3043707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8B055C38-7DB4-2E45-8B3E-368F590B490D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" t="10115" r="86344" b="21107"/>
          <a:stretch/>
        </p:blipFill>
        <p:spPr bwMode="auto">
          <a:xfrm>
            <a:off x="2856739" y="1899512"/>
            <a:ext cx="916229" cy="3043707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F3CB6AC3-48BA-984E-81B2-CE8A027BF978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" t="10115" r="86344" b="21107"/>
          <a:stretch/>
        </p:blipFill>
        <p:spPr bwMode="auto">
          <a:xfrm>
            <a:off x="5936768" y="1899512"/>
            <a:ext cx="916229" cy="3043707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4C94B5D5-0079-FF46-911D-8F56E7E79FB1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" t="10115" r="86344" b="21107"/>
          <a:stretch/>
        </p:blipFill>
        <p:spPr bwMode="auto">
          <a:xfrm>
            <a:off x="9502326" y="1899511"/>
            <a:ext cx="916229" cy="3043707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54FFAA9-D0F2-D54F-AC48-25D4550CCE13}"/>
              </a:ext>
            </a:extLst>
          </p:cNvPr>
          <p:cNvSpPr/>
          <p:nvPr/>
        </p:nvSpPr>
        <p:spPr>
          <a:xfrm>
            <a:off x="412649" y="4943218"/>
            <a:ext cx="172213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Happy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321EA0-81A8-604C-8680-33FB66B733B5}"/>
              </a:ext>
            </a:extLst>
          </p:cNvPr>
          <p:cNvSpPr/>
          <p:nvPr/>
        </p:nvSpPr>
        <p:spPr>
          <a:xfrm>
            <a:off x="2689335" y="4958102"/>
            <a:ext cx="178119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Scared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4F64EF9-23C1-2B4B-B7ED-999EEF852A17}"/>
              </a:ext>
            </a:extLst>
          </p:cNvPr>
          <p:cNvSpPr/>
          <p:nvPr/>
        </p:nvSpPr>
        <p:spPr>
          <a:xfrm>
            <a:off x="5358361" y="4956048"/>
            <a:ext cx="263270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Protective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66916DB-C718-A74E-BC90-4D42C3A1F26A}"/>
              </a:ext>
            </a:extLst>
          </p:cNvPr>
          <p:cNvSpPr/>
          <p:nvPr/>
        </p:nvSpPr>
        <p:spPr>
          <a:xfrm>
            <a:off x="9369253" y="4909338"/>
            <a:ext cx="159941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Angry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E53223-B3F5-744A-8515-5EA0DAC98DDE}"/>
              </a:ext>
            </a:extLst>
          </p:cNvPr>
          <p:cNvSpPr txBox="1"/>
          <p:nvPr/>
        </p:nvSpPr>
        <p:spPr>
          <a:xfrm>
            <a:off x="1209633" y="4079524"/>
            <a:ext cx="999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 feel normal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992076-DD97-B144-8092-CC07988F06AB}"/>
              </a:ext>
            </a:extLst>
          </p:cNvPr>
          <p:cNvSpPr txBox="1"/>
          <p:nvPr/>
        </p:nvSpPr>
        <p:spPr>
          <a:xfrm>
            <a:off x="1292115" y="3032287"/>
            <a:ext cx="1397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I’m pretty satisfied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1969FD-A242-2A4F-B82F-0D2EF18A1FE0}"/>
              </a:ext>
            </a:extLst>
          </p:cNvPr>
          <p:cNvSpPr txBox="1"/>
          <p:nvPr/>
        </p:nvSpPr>
        <p:spPr>
          <a:xfrm>
            <a:off x="1264500" y="1818175"/>
            <a:ext cx="1688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I’m about to explode with happiness!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BC09B7-5AB7-224D-80D1-8E60F015247A}"/>
              </a:ext>
            </a:extLst>
          </p:cNvPr>
          <p:cNvSpPr txBox="1"/>
          <p:nvPr/>
        </p:nvSpPr>
        <p:spPr>
          <a:xfrm>
            <a:off x="3673286" y="4175850"/>
            <a:ext cx="21600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 feel a little uncomfortable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9C2F59-2181-264D-ABE4-98F8160F6FFE}"/>
              </a:ext>
            </a:extLst>
          </p:cNvPr>
          <p:cNvSpPr txBox="1"/>
          <p:nvPr/>
        </p:nvSpPr>
        <p:spPr>
          <a:xfrm>
            <a:off x="3755766" y="3098633"/>
            <a:ext cx="18528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My stomach is in knots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F14C00-6423-3F42-B87B-981D4E4D46EC}"/>
              </a:ext>
            </a:extLst>
          </p:cNvPr>
          <p:cNvSpPr txBox="1"/>
          <p:nvPr/>
        </p:nvSpPr>
        <p:spPr>
          <a:xfrm>
            <a:off x="3742475" y="2059241"/>
            <a:ext cx="16882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I’m totally terrified!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F0D4E38-23E0-DA4E-9161-B4716E9C03B8}"/>
              </a:ext>
            </a:extLst>
          </p:cNvPr>
          <p:cNvSpPr txBox="1"/>
          <p:nvPr/>
        </p:nvSpPr>
        <p:spPr>
          <a:xfrm>
            <a:off x="6826714" y="4188916"/>
            <a:ext cx="1912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I’m a little worried but I won’t do anything yet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C0BD6E-D59E-E14F-8391-D3D9DB772CD2}"/>
              </a:ext>
            </a:extLst>
          </p:cNvPr>
          <p:cNvSpPr txBox="1"/>
          <p:nvPr/>
        </p:nvSpPr>
        <p:spPr>
          <a:xfrm>
            <a:off x="6909194" y="2991779"/>
            <a:ext cx="1688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I’m thinking about taking action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003C750-E28D-C942-8A08-F0849978D71C}"/>
              </a:ext>
            </a:extLst>
          </p:cNvPr>
          <p:cNvSpPr txBox="1"/>
          <p:nvPr/>
        </p:nvSpPr>
        <p:spPr>
          <a:xfrm>
            <a:off x="6823501" y="2059130"/>
            <a:ext cx="1688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Ok, I’m going to do something!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CB7C353-8B6C-3B45-BA9E-05BAEBB68829}"/>
              </a:ext>
            </a:extLst>
          </p:cNvPr>
          <p:cNvSpPr txBox="1"/>
          <p:nvPr/>
        </p:nvSpPr>
        <p:spPr>
          <a:xfrm>
            <a:off x="10371844" y="4167468"/>
            <a:ext cx="1231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How annoying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1B3C302-C1AC-214B-A64E-841B2E7FA6A8}"/>
              </a:ext>
            </a:extLst>
          </p:cNvPr>
          <p:cNvSpPr txBox="1"/>
          <p:nvPr/>
        </p:nvSpPr>
        <p:spPr>
          <a:xfrm>
            <a:off x="10372267" y="2901721"/>
            <a:ext cx="1688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 feel trouble bubbling up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6EECE66-8C79-D445-B78D-72B33DF5E251}"/>
              </a:ext>
            </a:extLst>
          </p:cNvPr>
          <p:cNvSpPr txBox="1"/>
          <p:nvPr/>
        </p:nvSpPr>
        <p:spPr>
          <a:xfrm>
            <a:off x="10371844" y="1982565"/>
            <a:ext cx="16882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I’m boiling over!</a:t>
            </a:r>
          </a:p>
        </p:txBody>
      </p:sp>
      <p:sp>
        <p:nvSpPr>
          <p:cNvPr id="25" name="Footer Placeholder 5">
            <a:extLst>
              <a:ext uri="{FF2B5EF4-FFF2-40B4-BE49-F238E27FC236}">
                <a16:creationId xmlns:a16="http://schemas.microsoft.com/office/drawing/2014/main" id="{377CD802-6A13-014D-941F-11DB46BA0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84710"/>
            <a:ext cx="4114800" cy="365125"/>
          </a:xfrm>
        </p:spPr>
        <p:txBody>
          <a:bodyPr/>
          <a:lstStyle/>
          <a:p>
            <a:r>
              <a:rPr lang="en-US" dirty="0"/>
              <a:t>Resource created by the MUSC Telehealth Outreach Program</a:t>
            </a:r>
          </a:p>
          <a:p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C244A7B-C240-5D4C-9576-932F3C07AF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3453" y="5609844"/>
            <a:ext cx="1726357" cy="124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5522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Yellow measuring tape">
            <a:extLst>
              <a:ext uri="{FF2B5EF4-FFF2-40B4-BE49-F238E27FC236}">
                <a16:creationId xmlns:a16="http://schemas.microsoft.com/office/drawing/2014/main" id="{67994A4D-0B7B-581F-2DBC-D1C2E747E4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740" r="-1" b="-1"/>
          <a:stretch/>
        </p:blipFill>
        <p:spPr>
          <a:xfrm>
            <a:off x="-7366" y="10"/>
            <a:ext cx="4855591" cy="6857990"/>
          </a:xfrm>
          <a:custGeom>
            <a:avLst/>
            <a:gdLst/>
            <a:ahLst/>
            <a:cxnLst/>
            <a:rect l="l" t="t" r="r" b="b"/>
            <a:pathLst>
              <a:path w="4636517" h="6858000">
                <a:moveTo>
                  <a:pt x="0" y="0"/>
                </a:moveTo>
                <a:lnTo>
                  <a:pt x="4636517" y="0"/>
                </a:lnTo>
                <a:lnTo>
                  <a:pt x="463651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A413A8-BE0C-1AEA-23A1-3524915AF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7048" y="407987"/>
            <a:ext cx="5721484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4400" dirty="0"/>
              <a:t>Direction for this resource: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863FBF-BABA-068C-2366-13057F030E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27048" y="1868487"/>
            <a:ext cx="5721484" cy="435133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buFont typeface="Arial" panose="020B0604020202020204" pitchFamily="34" charset="0"/>
              <a:buChar char="•"/>
            </a:pPr>
            <a:r>
              <a:rPr lang="en-US" dirty="0"/>
              <a:t>This PPT can be used to teach the SUDS (sudden units of distress scale) that helps clients identify and rate their emotions.  </a:t>
            </a:r>
          </a:p>
          <a:p>
            <a:pPr indent="-228600" defTabSz="914400">
              <a:buFont typeface="Arial" panose="020B0604020202020204" pitchFamily="34" charset="0"/>
              <a:buChar char="•"/>
            </a:pPr>
            <a:r>
              <a:rPr lang="en-US" dirty="0"/>
              <a:t>There are several different options to use when teaching a SUDS scale.  Try them out and use the SUDS scale that works for each client.</a:t>
            </a:r>
          </a:p>
        </p:txBody>
      </p:sp>
    </p:spTree>
    <p:extLst>
      <p:ext uri="{BB962C8B-B14F-4D97-AF65-F5344CB8AC3E}">
        <p14:creationId xmlns:p14="http://schemas.microsoft.com/office/powerpoint/2010/main" val="36218301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7535C-3341-5441-9559-5E9F78743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Alternative to Thermometer SUDs</a:t>
            </a:r>
            <a:endParaRPr lang="en-US"/>
          </a:p>
        </p:txBody>
      </p:sp>
      <p:pic>
        <p:nvPicPr>
          <p:cNvPr id="5" name="Picture 2" descr="Image result for gif of cup filling up">
            <a:extLst>
              <a:ext uri="{FF2B5EF4-FFF2-40B4-BE49-F238E27FC236}">
                <a16:creationId xmlns:a16="http://schemas.microsoft.com/office/drawing/2014/main" id="{731DA201-5B67-7841-99D8-BA55929AD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480" y="1937316"/>
            <a:ext cx="5381469" cy="4036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Jumbo Rainbow Coil Spring Toy,Magic Plastic Colored Coil Spring Slinkys Classic Novelty Toy - Great Gift for Boys, Girls, Fun Birthday Party Favor, Novelty Gift - 3x6 in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" y="2059892"/>
            <a:ext cx="438150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71101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5" descr="Different coloured question marks">
            <a:extLst>
              <a:ext uri="{FF2B5EF4-FFF2-40B4-BE49-F238E27FC236}">
                <a16:creationId xmlns:a16="http://schemas.microsoft.com/office/drawing/2014/main" id="{487CD505-ACDE-C9E3-1D80-88DFF62A9B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85" r="34371"/>
          <a:stretch/>
        </p:blipFill>
        <p:spPr>
          <a:xfrm>
            <a:off x="7968222" y="10"/>
            <a:ext cx="4223778" cy="6857990"/>
          </a:xfrm>
          <a:custGeom>
            <a:avLst/>
            <a:gdLst/>
            <a:ahLst/>
            <a:cxnLst/>
            <a:rect l="l" t="t" r="r" b="b"/>
            <a:pathLst>
              <a:path w="4223778" h="6865951">
                <a:moveTo>
                  <a:pt x="478794" y="0"/>
                </a:moveTo>
                <a:lnTo>
                  <a:pt x="4223778" y="0"/>
                </a:lnTo>
                <a:lnTo>
                  <a:pt x="4223778" y="6865951"/>
                </a:lnTo>
                <a:lnTo>
                  <a:pt x="52221" y="6865951"/>
                </a:lnTo>
                <a:lnTo>
                  <a:pt x="49989" y="6844695"/>
                </a:lnTo>
                <a:cubicBezTo>
                  <a:pt x="46440" y="6810509"/>
                  <a:pt x="42891" y="6776323"/>
                  <a:pt x="41304" y="6765443"/>
                </a:cubicBezTo>
                <a:cubicBezTo>
                  <a:pt x="35681" y="6732842"/>
                  <a:pt x="13533" y="6716945"/>
                  <a:pt x="11182" y="6694817"/>
                </a:cubicBezTo>
                <a:cubicBezTo>
                  <a:pt x="16764" y="6697663"/>
                  <a:pt x="14835" y="6635151"/>
                  <a:pt x="10913" y="6627127"/>
                </a:cubicBezTo>
                <a:cubicBezTo>
                  <a:pt x="19564" y="6579282"/>
                  <a:pt x="-12861" y="6585665"/>
                  <a:pt x="5999" y="6527525"/>
                </a:cubicBezTo>
                <a:cubicBezTo>
                  <a:pt x="12287" y="6468687"/>
                  <a:pt x="19003" y="6409739"/>
                  <a:pt x="7685" y="6346547"/>
                </a:cubicBezTo>
                <a:cubicBezTo>
                  <a:pt x="31149" y="6240430"/>
                  <a:pt x="5895" y="6134229"/>
                  <a:pt x="12535" y="6084924"/>
                </a:cubicBezTo>
                <a:cubicBezTo>
                  <a:pt x="14696" y="6024961"/>
                  <a:pt x="53867" y="6020785"/>
                  <a:pt x="45320" y="5989742"/>
                </a:cubicBezTo>
                <a:cubicBezTo>
                  <a:pt x="41264" y="5940899"/>
                  <a:pt x="43258" y="5932095"/>
                  <a:pt x="40418" y="5889597"/>
                </a:cubicBezTo>
                <a:cubicBezTo>
                  <a:pt x="20860" y="5848611"/>
                  <a:pt x="51187" y="5792775"/>
                  <a:pt x="49796" y="5755774"/>
                </a:cubicBezTo>
                <a:cubicBezTo>
                  <a:pt x="43522" y="5734342"/>
                  <a:pt x="37368" y="5692606"/>
                  <a:pt x="49956" y="5684909"/>
                </a:cubicBezTo>
                <a:cubicBezTo>
                  <a:pt x="52825" y="5660429"/>
                  <a:pt x="62553" y="5623499"/>
                  <a:pt x="67011" y="5608897"/>
                </a:cubicBezTo>
                <a:lnTo>
                  <a:pt x="76701" y="5597290"/>
                </a:lnTo>
                <a:cubicBezTo>
                  <a:pt x="87717" y="5587442"/>
                  <a:pt x="82431" y="5550877"/>
                  <a:pt x="89120" y="5529641"/>
                </a:cubicBezTo>
                <a:cubicBezTo>
                  <a:pt x="69291" y="5496375"/>
                  <a:pt x="118554" y="5526326"/>
                  <a:pt x="94330" y="5470852"/>
                </a:cubicBezTo>
                <a:cubicBezTo>
                  <a:pt x="95483" y="5449506"/>
                  <a:pt x="114690" y="5429653"/>
                  <a:pt x="116139" y="5390946"/>
                </a:cubicBezTo>
                <a:cubicBezTo>
                  <a:pt x="127589" y="5337323"/>
                  <a:pt x="132794" y="5338384"/>
                  <a:pt x="135560" y="5284344"/>
                </a:cubicBezTo>
                <a:cubicBezTo>
                  <a:pt x="143629" y="5226223"/>
                  <a:pt x="148113" y="5192743"/>
                  <a:pt x="158141" y="5143920"/>
                </a:cubicBezTo>
                <a:cubicBezTo>
                  <a:pt x="170128" y="5118849"/>
                  <a:pt x="159838" y="5102006"/>
                  <a:pt x="174950" y="5088188"/>
                </a:cubicBezTo>
                <a:cubicBezTo>
                  <a:pt x="197620" y="5107654"/>
                  <a:pt x="181875" y="4983257"/>
                  <a:pt x="203603" y="5010764"/>
                </a:cubicBezTo>
                <a:lnTo>
                  <a:pt x="258582" y="4919969"/>
                </a:lnTo>
                <a:cubicBezTo>
                  <a:pt x="238838" y="4883087"/>
                  <a:pt x="271098" y="4853332"/>
                  <a:pt x="287910" y="4849612"/>
                </a:cubicBezTo>
                <a:cubicBezTo>
                  <a:pt x="294156" y="4811643"/>
                  <a:pt x="286101" y="4834074"/>
                  <a:pt x="305439" y="4799017"/>
                </a:cubicBezTo>
                <a:cubicBezTo>
                  <a:pt x="322572" y="4758926"/>
                  <a:pt x="352642" y="4705848"/>
                  <a:pt x="373456" y="4667754"/>
                </a:cubicBezTo>
                <a:cubicBezTo>
                  <a:pt x="384080" y="4649919"/>
                  <a:pt x="401158" y="4670663"/>
                  <a:pt x="407944" y="4574050"/>
                </a:cubicBezTo>
                <a:cubicBezTo>
                  <a:pt x="408098" y="4548109"/>
                  <a:pt x="427782" y="4503327"/>
                  <a:pt x="425133" y="4462469"/>
                </a:cubicBezTo>
                <a:lnTo>
                  <a:pt x="433890" y="4364681"/>
                </a:lnTo>
                <a:cubicBezTo>
                  <a:pt x="430018" y="4339230"/>
                  <a:pt x="435361" y="4287915"/>
                  <a:pt x="440691" y="4222147"/>
                </a:cubicBezTo>
                <a:cubicBezTo>
                  <a:pt x="451463" y="4164562"/>
                  <a:pt x="497377" y="4067298"/>
                  <a:pt x="503057" y="3977136"/>
                </a:cubicBezTo>
                <a:cubicBezTo>
                  <a:pt x="519229" y="3939837"/>
                  <a:pt x="472839" y="3875689"/>
                  <a:pt x="507582" y="3776020"/>
                </a:cubicBezTo>
                <a:cubicBezTo>
                  <a:pt x="497716" y="3757477"/>
                  <a:pt x="518006" y="3707185"/>
                  <a:pt x="521577" y="3692206"/>
                </a:cubicBezTo>
                <a:cubicBezTo>
                  <a:pt x="525148" y="3677227"/>
                  <a:pt x="526352" y="3687655"/>
                  <a:pt x="529009" y="3686147"/>
                </a:cubicBezTo>
                <a:cubicBezTo>
                  <a:pt x="531848" y="3650325"/>
                  <a:pt x="545504" y="3563351"/>
                  <a:pt x="551870" y="3514534"/>
                </a:cubicBezTo>
                <a:cubicBezTo>
                  <a:pt x="561331" y="3487751"/>
                  <a:pt x="581973" y="3426419"/>
                  <a:pt x="567205" y="3393248"/>
                </a:cubicBezTo>
                <a:cubicBezTo>
                  <a:pt x="585208" y="3400657"/>
                  <a:pt x="563566" y="3353906"/>
                  <a:pt x="579630" y="3344723"/>
                </a:cubicBezTo>
                <a:cubicBezTo>
                  <a:pt x="592861" y="3339338"/>
                  <a:pt x="589379" y="3323900"/>
                  <a:pt x="592672" y="3310978"/>
                </a:cubicBezTo>
                <a:cubicBezTo>
                  <a:pt x="605351" y="3299735"/>
                  <a:pt x="594296" y="3237176"/>
                  <a:pt x="589270" y="3216655"/>
                </a:cubicBezTo>
                <a:cubicBezTo>
                  <a:pt x="566909" y="3160431"/>
                  <a:pt x="626099" y="3142203"/>
                  <a:pt x="609663" y="3096973"/>
                </a:cubicBezTo>
                <a:cubicBezTo>
                  <a:pt x="609191" y="3084373"/>
                  <a:pt x="615889" y="3033331"/>
                  <a:pt x="618886" y="3023628"/>
                </a:cubicBezTo>
                <a:lnTo>
                  <a:pt x="630425" y="2998646"/>
                </a:lnTo>
                <a:lnTo>
                  <a:pt x="640017" y="2995914"/>
                </a:lnTo>
                <a:lnTo>
                  <a:pt x="643600" y="2978244"/>
                </a:lnTo>
                <a:lnTo>
                  <a:pt x="659520" y="2950805"/>
                </a:lnTo>
                <a:cubicBezTo>
                  <a:pt x="620152" y="2937671"/>
                  <a:pt x="687598" y="2860550"/>
                  <a:pt x="650890" y="2864933"/>
                </a:cubicBezTo>
                <a:cubicBezTo>
                  <a:pt x="663707" y="2817056"/>
                  <a:pt x="662078" y="2779813"/>
                  <a:pt x="640210" y="2741864"/>
                </a:cubicBezTo>
                <a:cubicBezTo>
                  <a:pt x="634452" y="2649732"/>
                  <a:pt x="665268" y="2597914"/>
                  <a:pt x="639387" y="2510931"/>
                </a:cubicBezTo>
                <a:cubicBezTo>
                  <a:pt x="645574" y="2407642"/>
                  <a:pt x="671719" y="2317589"/>
                  <a:pt x="680438" y="2227415"/>
                </a:cubicBezTo>
                <a:cubicBezTo>
                  <a:pt x="664175" y="2189847"/>
                  <a:pt x="704423" y="2141655"/>
                  <a:pt x="688135" y="2054289"/>
                </a:cubicBezTo>
                <a:cubicBezTo>
                  <a:pt x="683239" y="2048201"/>
                  <a:pt x="684029" y="1979567"/>
                  <a:pt x="681480" y="1972202"/>
                </a:cubicBezTo>
                <a:lnTo>
                  <a:pt x="686247" y="1917474"/>
                </a:lnTo>
                <a:lnTo>
                  <a:pt x="679783" y="1862721"/>
                </a:lnTo>
                <a:cubicBezTo>
                  <a:pt x="683677" y="1851209"/>
                  <a:pt x="688980" y="1824057"/>
                  <a:pt x="686639" y="1818227"/>
                </a:cubicBezTo>
                <a:lnTo>
                  <a:pt x="658235" y="1742488"/>
                </a:lnTo>
                <a:cubicBezTo>
                  <a:pt x="645662" y="1715201"/>
                  <a:pt x="661423" y="1719638"/>
                  <a:pt x="636990" y="1638389"/>
                </a:cubicBezTo>
                <a:cubicBezTo>
                  <a:pt x="626351" y="1601441"/>
                  <a:pt x="629414" y="1617134"/>
                  <a:pt x="602059" y="1570807"/>
                </a:cubicBezTo>
                <a:lnTo>
                  <a:pt x="570903" y="1513173"/>
                </a:lnTo>
                <a:cubicBezTo>
                  <a:pt x="570781" y="1503175"/>
                  <a:pt x="550561" y="1468055"/>
                  <a:pt x="550438" y="1458058"/>
                </a:cubicBezTo>
                <a:cubicBezTo>
                  <a:pt x="556848" y="1428101"/>
                  <a:pt x="546263" y="1422712"/>
                  <a:pt x="531416" y="1385478"/>
                </a:cubicBezTo>
                <a:cubicBezTo>
                  <a:pt x="527790" y="1370753"/>
                  <a:pt x="490725" y="1304050"/>
                  <a:pt x="501981" y="1265452"/>
                </a:cubicBezTo>
                <a:cubicBezTo>
                  <a:pt x="501825" y="1234781"/>
                  <a:pt x="490462" y="1187660"/>
                  <a:pt x="487370" y="1141743"/>
                </a:cubicBezTo>
                <a:cubicBezTo>
                  <a:pt x="484278" y="1095826"/>
                  <a:pt x="483852" y="1028118"/>
                  <a:pt x="483427" y="989948"/>
                </a:cubicBezTo>
                <a:cubicBezTo>
                  <a:pt x="483001" y="951779"/>
                  <a:pt x="494678" y="945984"/>
                  <a:pt x="484820" y="912725"/>
                </a:cubicBezTo>
                <a:cubicBezTo>
                  <a:pt x="467566" y="854951"/>
                  <a:pt x="510777" y="860797"/>
                  <a:pt x="475093" y="812798"/>
                </a:cubicBezTo>
                <a:cubicBezTo>
                  <a:pt x="461960" y="787034"/>
                  <a:pt x="498505" y="551948"/>
                  <a:pt x="461972" y="450605"/>
                </a:cubicBezTo>
                <a:cubicBezTo>
                  <a:pt x="470167" y="357604"/>
                  <a:pt x="458694" y="431306"/>
                  <a:pt x="465015" y="372906"/>
                </a:cubicBezTo>
                <a:cubicBezTo>
                  <a:pt x="503427" y="364177"/>
                  <a:pt x="489736" y="290341"/>
                  <a:pt x="490377" y="246134"/>
                </a:cubicBezTo>
                <a:cubicBezTo>
                  <a:pt x="491019" y="201927"/>
                  <a:pt x="449725" y="138160"/>
                  <a:pt x="468864" y="107666"/>
                </a:cubicBezTo>
                <a:cubicBezTo>
                  <a:pt x="468282" y="89794"/>
                  <a:pt x="477749" y="76947"/>
                  <a:pt x="477167" y="59075"/>
                </a:cubicBezTo>
                <a:lnTo>
                  <a:pt x="472992" y="1456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A413A8-BE0C-1AEA-23A1-3524915AF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384" y="755313"/>
            <a:ext cx="6831188" cy="13228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4400" dirty="0">
                <a:solidFill>
                  <a:schemeClr val="tx1"/>
                </a:solidFill>
              </a:rPr>
              <a:t>How are You Feeling?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904529-D31A-F4A9-14FD-A8F795F2FC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37035" y="2194102"/>
            <a:ext cx="6516216" cy="3908585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buFont typeface="Arial" panose="020B0604020202020204" pitchFamily="34" charset="0"/>
              <a:buChar char="•"/>
            </a:pPr>
            <a:r>
              <a:rPr lang="en-US" sz="2000" dirty="0"/>
              <a:t>Use this in Slide Show Mode</a:t>
            </a:r>
          </a:p>
          <a:p>
            <a:pPr indent="-228600" defTabSz="914400">
              <a:buFont typeface="Arial" panose="020B0604020202020204" pitchFamily="34" charset="0"/>
              <a:buChar char="•"/>
            </a:pPr>
            <a:r>
              <a:rPr lang="en-US" sz="2000" dirty="0"/>
              <a:t>Have the client rate how they are feeling for each of the emotions by clicking the number on the corresponding emotion. </a:t>
            </a:r>
          </a:p>
          <a:p>
            <a:pPr indent="-228600" defTabSz="914400">
              <a:buFont typeface="Arial" panose="020B0604020202020204" pitchFamily="34" charset="0"/>
              <a:buChar char="•"/>
            </a:pPr>
            <a:r>
              <a:rPr lang="en-US" sz="2000" dirty="0"/>
              <a:t>Use the “Questions to Ask” when first teaching this skill.</a:t>
            </a:r>
          </a:p>
          <a:p>
            <a:pPr indent="-228600" defTabSz="914400">
              <a:buFont typeface="Arial" panose="020B0604020202020204" pitchFamily="34" charset="0"/>
              <a:buChar char="•"/>
            </a:pPr>
            <a:r>
              <a:rPr lang="en-US" sz="2000" dirty="0"/>
              <a:t>Teach the clients that using a SUDS Scale is helpful to move someone from their emotional brain to their thinking brain and can assist in better decision making. </a:t>
            </a:r>
          </a:p>
          <a:p>
            <a:pPr indent="-228600" defTabSz="914400">
              <a:buFont typeface="Arial" panose="020B0604020202020204" pitchFamily="34" charset="0"/>
              <a:buChar char="•"/>
            </a:pPr>
            <a:r>
              <a:rPr lang="en-US" sz="2000" dirty="0"/>
              <a:t>Make sure to clear the emotions before you save and close. </a:t>
            </a:r>
          </a:p>
        </p:txBody>
      </p:sp>
    </p:spTree>
    <p:extLst>
      <p:ext uri="{BB962C8B-B14F-4D97-AF65-F5344CB8AC3E}">
        <p14:creationId xmlns:p14="http://schemas.microsoft.com/office/powerpoint/2010/main" val="30346050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appy0">
            <a:extLst>
              <a:ext uri="{FF2B5EF4-FFF2-40B4-BE49-F238E27FC236}">
                <a16:creationId xmlns:a16="http://schemas.microsoft.com/office/drawing/2014/main" id="{52F54FC7-8723-D24A-99FD-1ED0891C7E13}"/>
              </a:ext>
            </a:extLst>
          </p:cNvPr>
          <p:cNvSpPr/>
          <p:nvPr/>
        </p:nvSpPr>
        <p:spPr>
          <a:xfrm>
            <a:off x="2520779" y="407772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Happy1">
            <a:extLst>
              <a:ext uri="{FF2B5EF4-FFF2-40B4-BE49-F238E27FC236}">
                <a16:creationId xmlns:a16="http://schemas.microsoft.com/office/drawing/2014/main" id="{E3A7F447-3B11-9F45-ADD0-5FCE7F4110E3}"/>
              </a:ext>
            </a:extLst>
          </p:cNvPr>
          <p:cNvSpPr/>
          <p:nvPr/>
        </p:nvSpPr>
        <p:spPr>
          <a:xfrm>
            <a:off x="3810344" y="407772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Happy2">
            <a:extLst>
              <a:ext uri="{FF2B5EF4-FFF2-40B4-BE49-F238E27FC236}">
                <a16:creationId xmlns:a16="http://schemas.microsoft.com/office/drawing/2014/main" id="{667B1817-94B1-8E4C-82B4-E4CE1254DF49}"/>
              </a:ext>
            </a:extLst>
          </p:cNvPr>
          <p:cNvSpPr/>
          <p:nvPr/>
        </p:nvSpPr>
        <p:spPr>
          <a:xfrm>
            <a:off x="5099221" y="407772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Happy3">
            <a:extLst>
              <a:ext uri="{FF2B5EF4-FFF2-40B4-BE49-F238E27FC236}">
                <a16:creationId xmlns:a16="http://schemas.microsoft.com/office/drawing/2014/main" id="{CE18D0E6-91F8-D545-9A73-C0308D038DF3}"/>
              </a:ext>
            </a:extLst>
          </p:cNvPr>
          <p:cNvSpPr/>
          <p:nvPr/>
        </p:nvSpPr>
        <p:spPr>
          <a:xfrm>
            <a:off x="6388098" y="407772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Happy4">
            <a:extLst>
              <a:ext uri="{FF2B5EF4-FFF2-40B4-BE49-F238E27FC236}">
                <a16:creationId xmlns:a16="http://schemas.microsoft.com/office/drawing/2014/main" id="{20B76E4F-D0F6-104E-9626-32D3D55D0935}"/>
              </a:ext>
            </a:extLst>
          </p:cNvPr>
          <p:cNvSpPr/>
          <p:nvPr/>
        </p:nvSpPr>
        <p:spPr>
          <a:xfrm>
            <a:off x="7703577" y="401937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Happy5">
            <a:extLst>
              <a:ext uri="{FF2B5EF4-FFF2-40B4-BE49-F238E27FC236}">
                <a16:creationId xmlns:a16="http://schemas.microsoft.com/office/drawing/2014/main" id="{E3ABEB69-03B9-AA4A-A23D-1C781F5CE4A0}"/>
              </a:ext>
            </a:extLst>
          </p:cNvPr>
          <p:cNvSpPr/>
          <p:nvPr/>
        </p:nvSpPr>
        <p:spPr>
          <a:xfrm>
            <a:off x="8992454" y="401937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Fear0">
            <a:extLst>
              <a:ext uri="{FF2B5EF4-FFF2-40B4-BE49-F238E27FC236}">
                <a16:creationId xmlns:a16="http://schemas.microsoft.com/office/drawing/2014/main" id="{E1313ADC-B220-5443-A0CB-FFB7BFDB4A9A}"/>
              </a:ext>
            </a:extLst>
          </p:cNvPr>
          <p:cNvSpPr/>
          <p:nvPr/>
        </p:nvSpPr>
        <p:spPr>
          <a:xfrm>
            <a:off x="2512539" y="1758785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8" name="Fear1">
            <a:extLst>
              <a:ext uri="{FF2B5EF4-FFF2-40B4-BE49-F238E27FC236}">
                <a16:creationId xmlns:a16="http://schemas.microsoft.com/office/drawing/2014/main" id="{D3DB21DD-4EED-F746-AC42-E8DAE3A42F28}"/>
              </a:ext>
            </a:extLst>
          </p:cNvPr>
          <p:cNvSpPr/>
          <p:nvPr/>
        </p:nvSpPr>
        <p:spPr>
          <a:xfrm>
            <a:off x="3802104" y="1758785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Fear2">
            <a:extLst>
              <a:ext uri="{FF2B5EF4-FFF2-40B4-BE49-F238E27FC236}">
                <a16:creationId xmlns:a16="http://schemas.microsoft.com/office/drawing/2014/main" id="{813D5B76-85A9-274C-A0A9-C3F5D2E96831}"/>
              </a:ext>
            </a:extLst>
          </p:cNvPr>
          <p:cNvSpPr/>
          <p:nvPr/>
        </p:nvSpPr>
        <p:spPr>
          <a:xfrm>
            <a:off x="5090981" y="1758785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Fear3">
            <a:extLst>
              <a:ext uri="{FF2B5EF4-FFF2-40B4-BE49-F238E27FC236}">
                <a16:creationId xmlns:a16="http://schemas.microsoft.com/office/drawing/2014/main" id="{81B7BA1B-FA42-1049-913F-9C2D58E49F0E}"/>
              </a:ext>
            </a:extLst>
          </p:cNvPr>
          <p:cNvSpPr/>
          <p:nvPr/>
        </p:nvSpPr>
        <p:spPr>
          <a:xfrm>
            <a:off x="6379858" y="1758785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1" name="Fear4">
            <a:extLst>
              <a:ext uri="{FF2B5EF4-FFF2-40B4-BE49-F238E27FC236}">
                <a16:creationId xmlns:a16="http://schemas.microsoft.com/office/drawing/2014/main" id="{53922BAA-33ED-774C-8B73-507A322E0638}"/>
              </a:ext>
            </a:extLst>
          </p:cNvPr>
          <p:cNvSpPr/>
          <p:nvPr/>
        </p:nvSpPr>
        <p:spPr>
          <a:xfrm>
            <a:off x="7695337" y="1752950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Fear5">
            <a:extLst>
              <a:ext uri="{FF2B5EF4-FFF2-40B4-BE49-F238E27FC236}">
                <a16:creationId xmlns:a16="http://schemas.microsoft.com/office/drawing/2014/main" id="{10BE13A7-76D9-A74A-8751-BAD403376675}"/>
              </a:ext>
            </a:extLst>
          </p:cNvPr>
          <p:cNvSpPr/>
          <p:nvPr/>
        </p:nvSpPr>
        <p:spPr>
          <a:xfrm>
            <a:off x="8984214" y="1752950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Angry0">
            <a:extLst>
              <a:ext uri="{FF2B5EF4-FFF2-40B4-BE49-F238E27FC236}">
                <a16:creationId xmlns:a16="http://schemas.microsoft.com/office/drawing/2014/main" id="{732B375E-E3CD-954A-A1D5-E3E860B58D55}"/>
              </a:ext>
            </a:extLst>
          </p:cNvPr>
          <p:cNvSpPr/>
          <p:nvPr/>
        </p:nvSpPr>
        <p:spPr>
          <a:xfrm>
            <a:off x="2537252" y="3093315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4" name="Angry1">
            <a:extLst>
              <a:ext uri="{FF2B5EF4-FFF2-40B4-BE49-F238E27FC236}">
                <a16:creationId xmlns:a16="http://schemas.microsoft.com/office/drawing/2014/main" id="{7DC7D6D7-CC75-124E-A2EB-624BA6621B2A}"/>
              </a:ext>
            </a:extLst>
          </p:cNvPr>
          <p:cNvSpPr/>
          <p:nvPr/>
        </p:nvSpPr>
        <p:spPr>
          <a:xfrm>
            <a:off x="3826817" y="3093315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Angry2">
            <a:extLst>
              <a:ext uri="{FF2B5EF4-FFF2-40B4-BE49-F238E27FC236}">
                <a16:creationId xmlns:a16="http://schemas.microsoft.com/office/drawing/2014/main" id="{51B2B573-ABB5-B34A-B63B-75A903EA9DEE}"/>
              </a:ext>
            </a:extLst>
          </p:cNvPr>
          <p:cNvSpPr/>
          <p:nvPr/>
        </p:nvSpPr>
        <p:spPr>
          <a:xfrm>
            <a:off x="5115694" y="3093315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Angry3">
            <a:extLst>
              <a:ext uri="{FF2B5EF4-FFF2-40B4-BE49-F238E27FC236}">
                <a16:creationId xmlns:a16="http://schemas.microsoft.com/office/drawing/2014/main" id="{10B9F36D-AB58-CD4D-9F5E-95D8AAA7B783}"/>
              </a:ext>
            </a:extLst>
          </p:cNvPr>
          <p:cNvSpPr/>
          <p:nvPr/>
        </p:nvSpPr>
        <p:spPr>
          <a:xfrm>
            <a:off x="6404571" y="3093315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Angry4">
            <a:extLst>
              <a:ext uri="{FF2B5EF4-FFF2-40B4-BE49-F238E27FC236}">
                <a16:creationId xmlns:a16="http://schemas.microsoft.com/office/drawing/2014/main" id="{A73F9A0C-8ACD-B348-8A0E-BA37E279555F}"/>
              </a:ext>
            </a:extLst>
          </p:cNvPr>
          <p:cNvSpPr/>
          <p:nvPr/>
        </p:nvSpPr>
        <p:spPr>
          <a:xfrm>
            <a:off x="7720050" y="3087480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" name="Angry5">
            <a:extLst>
              <a:ext uri="{FF2B5EF4-FFF2-40B4-BE49-F238E27FC236}">
                <a16:creationId xmlns:a16="http://schemas.microsoft.com/office/drawing/2014/main" id="{931D9ABA-F360-684F-BCB3-8AE020017B29}"/>
              </a:ext>
            </a:extLst>
          </p:cNvPr>
          <p:cNvSpPr/>
          <p:nvPr/>
        </p:nvSpPr>
        <p:spPr>
          <a:xfrm>
            <a:off x="9008927" y="3087480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9" name="Sad0">
            <a:extLst>
              <a:ext uri="{FF2B5EF4-FFF2-40B4-BE49-F238E27FC236}">
                <a16:creationId xmlns:a16="http://schemas.microsoft.com/office/drawing/2014/main" id="{14AEC673-2807-3549-9FF7-E2B1AFC27734}"/>
              </a:ext>
            </a:extLst>
          </p:cNvPr>
          <p:cNvSpPr/>
          <p:nvPr/>
        </p:nvSpPr>
        <p:spPr>
          <a:xfrm>
            <a:off x="2524895" y="4440208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50" name="Sad1">
            <a:extLst>
              <a:ext uri="{FF2B5EF4-FFF2-40B4-BE49-F238E27FC236}">
                <a16:creationId xmlns:a16="http://schemas.microsoft.com/office/drawing/2014/main" id="{AA57AEDE-609C-0947-8FEE-43E6634DCBD3}"/>
              </a:ext>
            </a:extLst>
          </p:cNvPr>
          <p:cNvSpPr/>
          <p:nvPr/>
        </p:nvSpPr>
        <p:spPr>
          <a:xfrm>
            <a:off x="3814460" y="4440208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51" name="Sad2">
            <a:extLst>
              <a:ext uri="{FF2B5EF4-FFF2-40B4-BE49-F238E27FC236}">
                <a16:creationId xmlns:a16="http://schemas.microsoft.com/office/drawing/2014/main" id="{B1FAA070-748E-7B43-8E22-4325A2FAFEC4}"/>
              </a:ext>
            </a:extLst>
          </p:cNvPr>
          <p:cNvSpPr/>
          <p:nvPr/>
        </p:nvSpPr>
        <p:spPr>
          <a:xfrm>
            <a:off x="5103337" y="4440208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52" name="Sad3">
            <a:extLst>
              <a:ext uri="{FF2B5EF4-FFF2-40B4-BE49-F238E27FC236}">
                <a16:creationId xmlns:a16="http://schemas.microsoft.com/office/drawing/2014/main" id="{D9BB3961-02C0-E848-B4A7-60F1CE631C84}"/>
              </a:ext>
            </a:extLst>
          </p:cNvPr>
          <p:cNvSpPr/>
          <p:nvPr/>
        </p:nvSpPr>
        <p:spPr>
          <a:xfrm>
            <a:off x="6392214" y="4440208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53" name="Sad4">
            <a:extLst>
              <a:ext uri="{FF2B5EF4-FFF2-40B4-BE49-F238E27FC236}">
                <a16:creationId xmlns:a16="http://schemas.microsoft.com/office/drawing/2014/main" id="{9506B152-4026-B641-B607-23BFE7B1A52A}"/>
              </a:ext>
            </a:extLst>
          </p:cNvPr>
          <p:cNvSpPr/>
          <p:nvPr/>
        </p:nvSpPr>
        <p:spPr>
          <a:xfrm>
            <a:off x="7707693" y="4434373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54" name="Sad5">
            <a:extLst>
              <a:ext uri="{FF2B5EF4-FFF2-40B4-BE49-F238E27FC236}">
                <a16:creationId xmlns:a16="http://schemas.microsoft.com/office/drawing/2014/main" id="{1B398B02-772B-0042-BAD2-51C7D00DB9AA}"/>
              </a:ext>
            </a:extLst>
          </p:cNvPr>
          <p:cNvSpPr/>
          <p:nvPr/>
        </p:nvSpPr>
        <p:spPr>
          <a:xfrm>
            <a:off x="8996570" y="4434373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55" name="Disgust0">
            <a:extLst>
              <a:ext uri="{FF2B5EF4-FFF2-40B4-BE49-F238E27FC236}">
                <a16:creationId xmlns:a16="http://schemas.microsoft.com/office/drawing/2014/main" id="{53CF9352-D493-6C47-AF6D-5D0C12D7C2DC}"/>
              </a:ext>
            </a:extLst>
          </p:cNvPr>
          <p:cNvSpPr/>
          <p:nvPr/>
        </p:nvSpPr>
        <p:spPr>
          <a:xfrm>
            <a:off x="2537252" y="5787099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6" name="Disgust1">
            <a:extLst>
              <a:ext uri="{FF2B5EF4-FFF2-40B4-BE49-F238E27FC236}">
                <a16:creationId xmlns:a16="http://schemas.microsoft.com/office/drawing/2014/main" id="{91860A42-4F4A-F048-AEEE-CA13D22FD8F3}"/>
              </a:ext>
            </a:extLst>
          </p:cNvPr>
          <p:cNvSpPr/>
          <p:nvPr/>
        </p:nvSpPr>
        <p:spPr>
          <a:xfrm>
            <a:off x="3826817" y="5787099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7" name="Disgust2">
            <a:extLst>
              <a:ext uri="{FF2B5EF4-FFF2-40B4-BE49-F238E27FC236}">
                <a16:creationId xmlns:a16="http://schemas.microsoft.com/office/drawing/2014/main" id="{3F96F005-225C-524E-94A1-50F2337C67FB}"/>
              </a:ext>
            </a:extLst>
          </p:cNvPr>
          <p:cNvSpPr/>
          <p:nvPr/>
        </p:nvSpPr>
        <p:spPr>
          <a:xfrm>
            <a:off x="5115694" y="5787099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8" name="Disgust3">
            <a:extLst>
              <a:ext uri="{FF2B5EF4-FFF2-40B4-BE49-F238E27FC236}">
                <a16:creationId xmlns:a16="http://schemas.microsoft.com/office/drawing/2014/main" id="{1F63CD4B-23B3-2F4D-9F0F-4BED069E5C4E}"/>
              </a:ext>
            </a:extLst>
          </p:cNvPr>
          <p:cNvSpPr/>
          <p:nvPr/>
        </p:nvSpPr>
        <p:spPr>
          <a:xfrm>
            <a:off x="6404571" y="5787099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9" name="Disgust4">
            <a:extLst>
              <a:ext uri="{FF2B5EF4-FFF2-40B4-BE49-F238E27FC236}">
                <a16:creationId xmlns:a16="http://schemas.microsoft.com/office/drawing/2014/main" id="{32D45466-C59D-FC4D-8FF4-653103C36709}"/>
              </a:ext>
            </a:extLst>
          </p:cNvPr>
          <p:cNvSpPr/>
          <p:nvPr/>
        </p:nvSpPr>
        <p:spPr>
          <a:xfrm>
            <a:off x="7720050" y="5781264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0" name="Disgust5">
            <a:extLst>
              <a:ext uri="{FF2B5EF4-FFF2-40B4-BE49-F238E27FC236}">
                <a16:creationId xmlns:a16="http://schemas.microsoft.com/office/drawing/2014/main" id="{6E2A8846-44C0-1C4F-A9CB-7C61401381BB}"/>
              </a:ext>
            </a:extLst>
          </p:cNvPr>
          <p:cNvSpPr/>
          <p:nvPr/>
        </p:nvSpPr>
        <p:spPr>
          <a:xfrm>
            <a:off x="9008927" y="5781264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Action Button: Custom 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80FDEBB3-517C-744A-A14F-E074C2F1D9EE}"/>
              </a:ext>
            </a:extLst>
          </p:cNvPr>
          <p:cNvSpPr/>
          <p:nvPr/>
        </p:nvSpPr>
        <p:spPr>
          <a:xfrm>
            <a:off x="11133221" y="6336632"/>
            <a:ext cx="946484" cy="484297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Clear</a:t>
            </a:r>
          </a:p>
        </p:txBody>
      </p:sp>
      <p:graphicFrame>
        <p:nvGraphicFramePr>
          <p:cNvPr id="92" name="Table 91">
            <a:extLst>
              <a:ext uri="{FF2B5EF4-FFF2-40B4-BE49-F238E27FC236}">
                <a16:creationId xmlns:a16="http://schemas.microsoft.com/office/drawing/2014/main" id="{F849F04F-8DF0-6247-A3F2-4B4A161D7CAB}"/>
              </a:ext>
            </a:extLst>
          </p:cNvPr>
          <p:cNvGraphicFramePr>
            <a:graphicFrameLocks noGrp="1"/>
          </p:cNvGraphicFramePr>
          <p:nvPr/>
        </p:nvGraphicFramePr>
        <p:xfrm>
          <a:off x="2215977" y="86499"/>
          <a:ext cx="7760046" cy="67344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93341">
                  <a:extLst>
                    <a:ext uri="{9D8B030D-6E8A-4147-A177-3AD203B41FA5}">
                      <a16:colId xmlns:a16="http://schemas.microsoft.com/office/drawing/2014/main" val="3922756951"/>
                    </a:ext>
                  </a:extLst>
                </a:gridCol>
                <a:gridCol w="1293341">
                  <a:extLst>
                    <a:ext uri="{9D8B030D-6E8A-4147-A177-3AD203B41FA5}">
                      <a16:colId xmlns:a16="http://schemas.microsoft.com/office/drawing/2014/main" val="2098814669"/>
                    </a:ext>
                  </a:extLst>
                </a:gridCol>
                <a:gridCol w="1293341">
                  <a:extLst>
                    <a:ext uri="{9D8B030D-6E8A-4147-A177-3AD203B41FA5}">
                      <a16:colId xmlns:a16="http://schemas.microsoft.com/office/drawing/2014/main" val="2508938288"/>
                    </a:ext>
                  </a:extLst>
                </a:gridCol>
                <a:gridCol w="1293341">
                  <a:extLst>
                    <a:ext uri="{9D8B030D-6E8A-4147-A177-3AD203B41FA5}">
                      <a16:colId xmlns:a16="http://schemas.microsoft.com/office/drawing/2014/main" val="2962326699"/>
                    </a:ext>
                  </a:extLst>
                </a:gridCol>
                <a:gridCol w="1293341">
                  <a:extLst>
                    <a:ext uri="{9D8B030D-6E8A-4147-A177-3AD203B41FA5}">
                      <a16:colId xmlns:a16="http://schemas.microsoft.com/office/drawing/2014/main" val="2191296422"/>
                    </a:ext>
                  </a:extLst>
                </a:gridCol>
                <a:gridCol w="1293341">
                  <a:extLst>
                    <a:ext uri="{9D8B030D-6E8A-4147-A177-3AD203B41FA5}">
                      <a16:colId xmlns:a16="http://schemas.microsoft.com/office/drawing/2014/main" val="4239325159"/>
                    </a:ext>
                  </a:extLst>
                </a:gridCol>
              </a:tblGrid>
              <a:tr h="134688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0</a:t>
                      </a:r>
                    </a:p>
                  </a:txBody>
                  <a:tcPr anchor="ctr">
                    <a:solidFill>
                      <a:srgbClr val="FFFF0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1</a:t>
                      </a:r>
                    </a:p>
                  </a:txBody>
                  <a:tcPr anchor="ctr">
                    <a:solidFill>
                      <a:srgbClr val="FFFF0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2</a:t>
                      </a:r>
                    </a:p>
                  </a:txBody>
                  <a:tcPr anchor="ctr">
                    <a:solidFill>
                      <a:srgbClr val="FFFF0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3</a:t>
                      </a:r>
                    </a:p>
                  </a:txBody>
                  <a:tcPr anchor="ctr">
                    <a:solidFill>
                      <a:srgbClr val="FFFF0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4</a:t>
                      </a:r>
                    </a:p>
                  </a:txBody>
                  <a:tcPr anchor="ctr">
                    <a:solidFill>
                      <a:srgbClr val="FFFF0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5</a:t>
                      </a:r>
                    </a:p>
                  </a:txBody>
                  <a:tcPr anchor="ctr">
                    <a:solidFill>
                      <a:srgbClr val="FFFF00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9034022"/>
                  </a:ext>
                </a:extLst>
              </a:tr>
              <a:tr h="134688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0</a:t>
                      </a:r>
                    </a:p>
                  </a:txBody>
                  <a:tcPr anchor="ctr">
                    <a:solidFill>
                      <a:srgbClr val="7030A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1</a:t>
                      </a:r>
                    </a:p>
                  </a:txBody>
                  <a:tcPr anchor="ctr">
                    <a:solidFill>
                      <a:srgbClr val="7030A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2</a:t>
                      </a:r>
                    </a:p>
                  </a:txBody>
                  <a:tcPr anchor="ctr">
                    <a:solidFill>
                      <a:srgbClr val="7030A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3</a:t>
                      </a:r>
                    </a:p>
                  </a:txBody>
                  <a:tcPr anchor="ctr">
                    <a:solidFill>
                      <a:srgbClr val="7030A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4</a:t>
                      </a:r>
                    </a:p>
                  </a:txBody>
                  <a:tcPr anchor="ctr">
                    <a:solidFill>
                      <a:srgbClr val="7030A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5</a:t>
                      </a:r>
                    </a:p>
                  </a:txBody>
                  <a:tcPr anchor="ctr">
                    <a:solidFill>
                      <a:srgbClr val="7030A0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0907005"/>
                  </a:ext>
                </a:extLst>
              </a:tr>
              <a:tr h="134688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0</a:t>
                      </a:r>
                    </a:p>
                  </a:txBody>
                  <a:tcPr anchor="ctr">
                    <a:solidFill>
                      <a:srgbClr val="FF000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1</a:t>
                      </a:r>
                    </a:p>
                  </a:txBody>
                  <a:tcPr anchor="ctr">
                    <a:solidFill>
                      <a:srgbClr val="FF000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2</a:t>
                      </a:r>
                    </a:p>
                  </a:txBody>
                  <a:tcPr anchor="ctr">
                    <a:solidFill>
                      <a:srgbClr val="FF000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3</a:t>
                      </a:r>
                    </a:p>
                  </a:txBody>
                  <a:tcPr anchor="ctr">
                    <a:solidFill>
                      <a:srgbClr val="FF000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4</a:t>
                      </a:r>
                    </a:p>
                  </a:txBody>
                  <a:tcPr anchor="ctr">
                    <a:solidFill>
                      <a:srgbClr val="FF000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5</a:t>
                      </a:r>
                    </a:p>
                  </a:txBody>
                  <a:tcPr anchor="ctr">
                    <a:solidFill>
                      <a:srgbClr val="FF0000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4041940"/>
                  </a:ext>
                </a:extLst>
              </a:tr>
              <a:tr h="134688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0</a:t>
                      </a:r>
                    </a:p>
                  </a:txBody>
                  <a:tcPr anchor="ctr">
                    <a:solidFill>
                      <a:srgbClr val="0070C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1</a:t>
                      </a:r>
                    </a:p>
                  </a:txBody>
                  <a:tcPr anchor="ctr">
                    <a:solidFill>
                      <a:srgbClr val="0070C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2</a:t>
                      </a:r>
                    </a:p>
                  </a:txBody>
                  <a:tcPr anchor="ctr">
                    <a:solidFill>
                      <a:srgbClr val="0070C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3</a:t>
                      </a:r>
                    </a:p>
                  </a:txBody>
                  <a:tcPr anchor="ctr">
                    <a:solidFill>
                      <a:srgbClr val="0070C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4</a:t>
                      </a:r>
                    </a:p>
                  </a:txBody>
                  <a:tcPr anchor="ctr">
                    <a:solidFill>
                      <a:srgbClr val="0070C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5</a:t>
                      </a:r>
                    </a:p>
                  </a:txBody>
                  <a:tcPr anchor="ctr">
                    <a:solidFill>
                      <a:srgbClr val="0070C0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3525966"/>
                  </a:ext>
                </a:extLst>
              </a:tr>
              <a:tr h="134688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0</a:t>
                      </a:r>
                    </a:p>
                  </a:txBody>
                  <a:tcPr anchor="ctr">
                    <a:solidFill>
                      <a:srgbClr val="00B05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1</a:t>
                      </a:r>
                    </a:p>
                  </a:txBody>
                  <a:tcPr anchor="ctr">
                    <a:solidFill>
                      <a:srgbClr val="00B05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2</a:t>
                      </a:r>
                    </a:p>
                  </a:txBody>
                  <a:tcPr anchor="ctr">
                    <a:solidFill>
                      <a:srgbClr val="00B05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3</a:t>
                      </a:r>
                    </a:p>
                  </a:txBody>
                  <a:tcPr anchor="ctr">
                    <a:solidFill>
                      <a:srgbClr val="00B05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4</a:t>
                      </a:r>
                    </a:p>
                  </a:txBody>
                  <a:tcPr anchor="ctr">
                    <a:solidFill>
                      <a:srgbClr val="00B05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5</a:t>
                      </a:r>
                    </a:p>
                  </a:txBody>
                  <a:tcPr anchor="ctr">
                    <a:solidFill>
                      <a:srgbClr val="00B050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2481577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8534EA5F-CAC8-C34F-94D7-F2E363C5D4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60" t="11296" r="16158" b="11296"/>
          <a:stretch/>
        </p:blipFill>
        <p:spPr>
          <a:xfrm>
            <a:off x="2215978" y="77076"/>
            <a:ext cx="7760046" cy="6857999"/>
          </a:xfrm>
          <a:prstGeom prst="rect">
            <a:avLst/>
          </a:prstGeom>
        </p:spPr>
      </p:pic>
      <p:sp>
        <p:nvSpPr>
          <p:cNvPr id="2" name="Action Button: H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7AEE427B-1738-1948-9E2B-6914BE43D243}"/>
              </a:ext>
            </a:extLst>
          </p:cNvPr>
          <p:cNvSpPr/>
          <p:nvPr/>
        </p:nvSpPr>
        <p:spPr>
          <a:xfrm>
            <a:off x="2495022" y="393178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Action Button: H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E44555C6-67D4-BD43-A92A-C05AA3527C7F}"/>
              </a:ext>
            </a:extLst>
          </p:cNvPr>
          <p:cNvSpPr/>
          <p:nvPr/>
        </p:nvSpPr>
        <p:spPr>
          <a:xfrm>
            <a:off x="3792579" y="420129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Action Button: H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8507C45B-DF29-854E-A9A8-EA174B14BE78}"/>
              </a:ext>
            </a:extLst>
          </p:cNvPr>
          <p:cNvSpPr/>
          <p:nvPr/>
        </p:nvSpPr>
        <p:spPr>
          <a:xfrm>
            <a:off x="5062020" y="399531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Action Button: H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E1C08C7C-F4BC-CA43-A790-51F5B5AA8570}"/>
              </a:ext>
            </a:extLst>
          </p:cNvPr>
          <p:cNvSpPr/>
          <p:nvPr/>
        </p:nvSpPr>
        <p:spPr>
          <a:xfrm>
            <a:off x="6385661" y="407772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Action Button: H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A36E8A92-B819-1E4F-BB3A-FC13209A2018}"/>
              </a:ext>
            </a:extLst>
          </p:cNvPr>
          <p:cNvSpPr/>
          <p:nvPr/>
        </p:nvSpPr>
        <p:spPr>
          <a:xfrm>
            <a:off x="7690535" y="393696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Action Button: H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086C811F-975B-6547-BE4B-DDCCD5139F54}"/>
              </a:ext>
            </a:extLst>
          </p:cNvPr>
          <p:cNvSpPr/>
          <p:nvPr/>
        </p:nvSpPr>
        <p:spPr>
          <a:xfrm>
            <a:off x="8985592" y="387185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Action Button: A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4922980B-A125-AA46-872C-299E25FE505D}"/>
              </a:ext>
            </a:extLst>
          </p:cNvPr>
          <p:cNvSpPr/>
          <p:nvPr/>
        </p:nvSpPr>
        <p:spPr>
          <a:xfrm>
            <a:off x="2537252" y="3104418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Action Button: A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FA42EA7D-1367-1946-9A0D-4419A43B0BED}"/>
              </a:ext>
            </a:extLst>
          </p:cNvPr>
          <p:cNvSpPr/>
          <p:nvPr/>
        </p:nvSpPr>
        <p:spPr>
          <a:xfrm>
            <a:off x="3817292" y="3122610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Action Button: A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5BC102F-C185-AA41-9F64-0089D59D13D2}"/>
              </a:ext>
            </a:extLst>
          </p:cNvPr>
          <p:cNvSpPr/>
          <p:nvPr/>
        </p:nvSpPr>
        <p:spPr>
          <a:xfrm>
            <a:off x="5086733" y="3102012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Action Button: A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5414EAE6-2A31-E245-8E94-7885C4938799}"/>
              </a:ext>
            </a:extLst>
          </p:cNvPr>
          <p:cNvSpPr/>
          <p:nvPr/>
        </p:nvSpPr>
        <p:spPr>
          <a:xfrm>
            <a:off x="6410374" y="3110253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Action Button: A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1AFDA27C-C9F4-A14F-B334-1D2F8F473619}"/>
              </a:ext>
            </a:extLst>
          </p:cNvPr>
          <p:cNvSpPr/>
          <p:nvPr/>
        </p:nvSpPr>
        <p:spPr>
          <a:xfrm>
            <a:off x="7715248" y="3096177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Action Button: A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B2BBE22A-FE60-AD4E-9DA7-91D24F569EC4}"/>
              </a:ext>
            </a:extLst>
          </p:cNvPr>
          <p:cNvSpPr/>
          <p:nvPr/>
        </p:nvSpPr>
        <p:spPr>
          <a:xfrm>
            <a:off x="9010305" y="3089666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Action Button: S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19311B3-8283-3B4F-935C-0AB5BF2D79C6}"/>
              </a:ext>
            </a:extLst>
          </p:cNvPr>
          <p:cNvSpPr/>
          <p:nvPr/>
        </p:nvSpPr>
        <p:spPr>
          <a:xfrm>
            <a:off x="2511161" y="4446403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Action Button: S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18AD2186-D181-C048-B2F1-24CAAD0730BB}"/>
              </a:ext>
            </a:extLst>
          </p:cNvPr>
          <p:cNvSpPr/>
          <p:nvPr/>
        </p:nvSpPr>
        <p:spPr>
          <a:xfrm>
            <a:off x="3791201" y="4464595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Action Button: S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226C25AC-7B19-6B4C-A165-E010766D6136}"/>
              </a:ext>
            </a:extLst>
          </p:cNvPr>
          <p:cNvSpPr/>
          <p:nvPr/>
        </p:nvSpPr>
        <p:spPr>
          <a:xfrm>
            <a:off x="5060642" y="4443997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Action Button: S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D5CFE653-86BC-7D4C-9CA6-34C4C2199E2C}"/>
              </a:ext>
            </a:extLst>
          </p:cNvPr>
          <p:cNvSpPr/>
          <p:nvPr/>
        </p:nvSpPr>
        <p:spPr>
          <a:xfrm>
            <a:off x="6384283" y="4452238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Action Button: S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460559C5-B38E-5740-B4BF-443174F96234}"/>
              </a:ext>
            </a:extLst>
          </p:cNvPr>
          <p:cNvSpPr/>
          <p:nvPr/>
        </p:nvSpPr>
        <p:spPr>
          <a:xfrm>
            <a:off x="7689157" y="4438162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Action Button: S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06BF6749-A116-5442-97FC-74F1A7C3D936}"/>
              </a:ext>
            </a:extLst>
          </p:cNvPr>
          <p:cNvSpPr/>
          <p:nvPr/>
        </p:nvSpPr>
        <p:spPr>
          <a:xfrm>
            <a:off x="8984214" y="4431651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Action Button: D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AD8F31B3-C9B3-EC44-8295-96C2692A9218}"/>
              </a:ext>
            </a:extLst>
          </p:cNvPr>
          <p:cNvSpPr/>
          <p:nvPr/>
        </p:nvSpPr>
        <p:spPr>
          <a:xfrm>
            <a:off x="2537252" y="5798103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Action Button: D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E20026D4-2E6B-BB41-911D-6C0F2B108FFD}"/>
              </a:ext>
            </a:extLst>
          </p:cNvPr>
          <p:cNvSpPr/>
          <p:nvPr/>
        </p:nvSpPr>
        <p:spPr>
          <a:xfrm>
            <a:off x="3817292" y="5816295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Action Button: D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BEA35955-8CCC-DA46-9555-EE1499F62DCD}"/>
              </a:ext>
            </a:extLst>
          </p:cNvPr>
          <p:cNvSpPr/>
          <p:nvPr/>
        </p:nvSpPr>
        <p:spPr>
          <a:xfrm>
            <a:off x="5086733" y="5795697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Action Button: D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E0D101DF-334C-E945-A2F8-8031CE208C05}"/>
              </a:ext>
            </a:extLst>
          </p:cNvPr>
          <p:cNvSpPr/>
          <p:nvPr/>
        </p:nvSpPr>
        <p:spPr>
          <a:xfrm>
            <a:off x="6410374" y="5803938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Action Button: D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90C51C5C-BB0B-2F48-BEF9-CA31FEA22717}"/>
              </a:ext>
            </a:extLst>
          </p:cNvPr>
          <p:cNvSpPr/>
          <p:nvPr/>
        </p:nvSpPr>
        <p:spPr>
          <a:xfrm>
            <a:off x="7715248" y="5789862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Action Button: D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DBC8B7B4-3BCF-6D41-899E-0AE1752CD2B2}"/>
              </a:ext>
            </a:extLst>
          </p:cNvPr>
          <p:cNvSpPr/>
          <p:nvPr/>
        </p:nvSpPr>
        <p:spPr>
          <a:xfrm>
            <a:off x="9010305" y="5783351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Action Button: F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B8A7C910-3745-AB47-B040-493CC3A482B0}"/>
              </a:ext>
            </a:extLst>
          </p:cNvPr>
          <p:cNvSpPr/>
          <p:nvPr/>
        </p:nvSpPr>
        <p:spPr>
          <a:xfrm>
            <a:off x="2520779" y="1768251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Action Button: F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016AD9EA-9467-744E-B42C-57422BDB4EDF}"/>
              </a:ext>
            </a:extLst>
          </p:cNvPr>
          <p:cNvSpPr/>
          <p:nvPr/>
        </p:nvSpPr>
        <p:spPr>
          <a:xfrm>
            <a:off x="3800819" y="1786443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Action Button: F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B998AB06-4C36-0B41-8D37-7D73ADB3EDAA}"/>
              </a:ext>
            </a:extLst>
          </p:cNvPr>
          <p:cNvSpPr/>
          <p:nvPr/>
        </p:nvSpPr>
        <p:spPr>
          <a:xfrm>
            <a:off x="5070260" y="1765845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Action Button: F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66D9BB1B-E911-A44D-8544-201A0CBD7BD0}"/>
              </a:ext>
            </a:extLst>
          </p:cNvPr>
          <p:cNvSpPr/>
          <p:nvPr/>
        </p:nvSpPr>
        <p:spPr>
          <a:xfrm>
            <a:off x="6393901" y="1774086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Action Button: F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D0D7B8DA-AE4A-D846-B905-774F335488D7}"/>
              </a:ext>
            </a:extLst>
          </p:cNvPr>
          <p:cNvSpPr/>
          <p:nvPr/>
        </p:nvSpPr>
        <p:spPr>
          <a:xfrm>
            <a:off x="7698775" y="1760010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Action Button: F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93E752F4-091A-D241-8E79-FE508A20388A}"/>
              </a:ext>
            </a:extLst>
          </p:cNvPr>
          <p:cNvSpPr/>
          <p:nvPr/>
        </p:nvSpPr>
        <p:spPr>
          <a:xfrm>
            <a:off x="8993832" y="1753499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7769C9-A463-B9AC-45A3-932AC592E0E4}"/>
              </a:ext>
            </a:extLst>
          </p:cNvPr>
          <p:cNvSpPr txBox="1"/>
          <p:nvPr/>
        </p:nvSpPr>
        <p:spPr>
          <a:xfrm rot="16200000">
            <a:off x="-2547525" y="3192931"/>
            <a:ext cx="62069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How  Are You Feeling?</a:t>
            </a:r>
          </a:p>
        </p:txBody>
      </p:sp>
      <p:pic>
        <p:nvPicPr>
          <p:cNvPr id="6" name="Graphic 5" descr="Smiling face with solid fill with solid fill">
            <a:extLst>
              <a:ext uri="{FF2B5EF4-FFF2-40B4-BE49-F238E27FC236}">
                <a16:creationId xmlns:a16="http://schemas.microsoft.com/office/drawing/2014/main" id="{9DE2B5EC-95EC-3470-4D24-413554FCC7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5101" y="312179"/>
            <a:ext cx="914400" cy="914400"/>
          </a:xfrm>
          <a:prstGeom prst="rect">
            <a:avLst/>
          </a:prstGeom>
        </p:spPr>
      </p:pic>
      <p:pic>
        <p:nvPicPr>
          <p:cNvPr id="9" name="Graphic 8" descr="Grinning face with solid fill with solid fill">
            <a:extLst>
              <a:ext uri="{FF2B5EF4-FFF2-40B4-BE49-F238E27FC236}">
                <a16:creationId xmlns:a16="http://schemas.microsoft.com/office/drawing/2014/main" id="{6AC3333B-2F67-5E8D-4E42-9C5B633D2F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89191" y="293987"/>
            <a:ext cx="914400" cy="914400"/>
          </a:xfrm>
          <a:prstGeom prst="rect">
            <a:avLst/>
          </a:prstGeom>
        </p:spPr>
      </p:pic>
      <p:pic>
        <p:nvPicPr>
          <p:cNvPr id="12" name="Graphic 11" descr="Scared face with solid fill with solid fill">
            <a:extLst>
              <a:ext uri="{FF2B5EF4-FFF2-40B4-BE49-F238E27FC236}">
                <a16:creationId xmlns:a16="http://schemas.microsoft.com/office/drawing/2014/main" id="{E8AA123C-9BBB-D94B-6455-67E7A7385E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0563" y="1645000"/>
            <a:ext cx="914400" cy="914400"/>
          </a:xfrm>
          <a:prstGeom prst="rect">
            <a:avLst/>
          </a:prstGeom>
        </p:spPr>
      </p:pic>
      <p:pic>
        <p:nvPicPr>
          <p:cNvPr id="14" name="Graphic 13" descr="Surprised face with solid fill with solid fill">
            <a:extLst>
              <a:ext uri="{FF2B5EF4-FFF2-40B4-BE49-F238E27FC236}">
                <a16:creationId xmlns:a16="http://schemas.microsoft.com/office/drawing/2014/main" id="{1BE3B1E9-0004-D16E-61BD-7859AFA86C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325177" y="1645000"/>
            <a:ext cx="914400" cy="914400"/>
          </a:xfrm>
          <a:prstGeom prst="rect">
            <a:avLst/>
          </a:prstGeom>
        </p:spPr>
      </p:pic>
      <p:pic>
        <p:nvPicPr>
          <p:cNvPr id="16" name="Graphic 15" descr="Angry face with solid fill with solid fill">
            <a:extLst>
              <a:ext uri="{FF2B5EF4-FFF2-40B4-BE49-F238E27FC236}">
                <a16:creationId xmlns:a16="http://schemas.microsoft.com/office/drawing/2014/main" id="{5E39CBAA-CA8F-7246-821E-9C753500E34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305362" y="2988227"/>
            <a:ext cx="914400" cy="914400"/>
          </a:xfrm>
          <a:prstGeom prst="rect">
            <a:avLst/>
          </a:prstGeom>
        </p:spPr>
      </p:pic>
      <p:pic>
        <p:nvPicPr>
          <p:cNvPr id="18" name="Graphic 17" descr="Crying face with solid fill with solid fill">
            <a:extLst>
              <a:ext uri="{FF2B5EF4-FFF2-40B4-BE49-F238E27FC236}">
                <a16:creationId xmlns:a16="http://schemas.microsoft.com/office/drawing/2014/main" id="{3E94161C-FF15-2D81-58F6-311ADEFA55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326719" y="4339240"/>
            <a:ext cx="914400" cy="914400"/>
          </a:xfrm>
          <a:prstGeom prst="rect">
            <a:avLst/>
          </a:prstGeom>
        </p:spPr>
      </p:pic>
      <p:pic>
        <p:nvPicPr>
          <p:cNvPr id="25" name="Graphic 24" descr="Confused face with solid fill with solid fill">
            <a:extLst>
              <a:ext uri="{FF2B5EF4-FFF2-40B4-BE49-F238E27FC236}">
                <a16:creationId xmlns:a16="http://schemas.microsoft.com/office/drawing/2014/main" id="{5879CC0A-51D5-96F7-32EB-07E765F39ED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82757" y="4431651"/>
            <a:ext cx="914400" cy="914400"/>
          </a:xfrm>
          <a:prstGeom prst="rect">
            <a:avLst/>
          </a:prstGeom>
        </p:spPr>
      </p:pic>
      <p:pic>
        <p:nvPicPr>
          <p:cNvPr id="27" name="Graphic 26" descr="Neutral face with solid fill with solid fill">
            <a:extLst>
              <a:ext uri="{FF2B5EF4-FFF2-40B4-BE49-F238E27FC236}">
                <a16:creationId xmlns:a16="http://schemas.microsoft.com/office/drawing/2014/main" id="{5F0380FE-B7DA-F35D-223A-D0C980ADF16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36504" y="3087480"/>
            <a:ext cx="914400" cy="914400"/>
          </a:xfrm>
          <a:prstGeom prst="rect">
            <a:avLst/>
          </a:prstGeom>
        </p:spPr>
      </p:pic>
      <p:pic>
        <p:nvPicPr>
          <p:cNvPr id="29" name="Graphic 28" descr="Winking face with solid fill with solid fill">
            <a:extLst>
              <a:ext uri="{FF2B5EF4-FFF2-40B4-BE49-F238E27FC236}">
                <a16:creationId xmlns:a16="http://schemas.microsoft.com/office/drawing/2014/main" id="{23BDCCF3-8EF5-88CB-6A2A-B5D21DB2DBC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091695" y="5690153"/>
            <a:ext cx="914400" cy="914400"/>
          </a:xfrm>
          <a:prstGeom prst="rect">
            <a:avLst/>
          </a:prstGeom>
        </p:spPr>
      </p:pic>
      <p:pic>
        <p:nvPicPr>
          <p:cNvPr id="31" name="Graphic 30" descr="Tongue face with solid fill with solid fill">
            <a:extLst>
              <a:ext uri="{FF2B5EF4-FFF2-40B4-BE49-F238E27FC236}">
                <a16:creationId xmlns:a16="http://schemas.microsoft.com/office/drawing/2014/main" id="{A901DA35-F8CB-5CD3-C6E4-06BC8468DDD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0341844" y="5681912"/>
            <a:ext cx="914400" cy="914400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C8E45012-1B06-EF83-5B25-A2C1D581FE9F}"/>
              </a:ext>
            </a:extLst>
          </p:cNvPr>
          <p:cNvSpPr txBox="1"/>
          <p:nvPr/>
        </p:nvSpPr>
        <p:spPr>
          <a:xfrm>
            <a:off x="5031793" y="1118222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Happy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64E2C2C-31DC-CBC4-8CD7-983C3F0713AD}"/>
              </a:ext>
            </a:extLst>
          </p:cNvPr>
          <p:cNvSpPr txBox="1"/>
          <p:nvPr/>
        </p:nvSpPr>
        <p:spPr>
          <a:xfrm>
            <a:off x="5012933" y="2414286"/>
            <a:ext cx="84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Scared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321BC07-7527-1472-EEF0-0A9E7661ECA9}"/>
              </a:ext>
            </a:extLst>
          </p:cNvPr>
          <p:cNvSpPr txBox="1"/>
          <p:nvPr/>
        </p:nvSpPr>
        <p:spPr>
          <a:xfrm>
            <a:off x="5045548" y="3775889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Angry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DD38EBC6-84BF-D146-F803-775F44E9708F}"/>
              </a:ext>
            </a:extLst>
          </p:cNvPr>
          <p:cNvSpPr txBox="1"/>
          <p:nvPr/>
        </p:nvSpPr>
        <p:spPr>
          <a:xfrm>
            <a:off x="5169059" y="5125496"/>
            <a:ext cx="548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Sad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F1026D87-B6B1-EA53-5F8F-43C5369A4D15}"/>
              </a:ext>
            </a:extLst>
          </p:cNvPr>
          <p:cNvSpPr txBox="1"/>
          <p:nvPr/>
        </p:nvSpPr>
        <p:spPr>
          <a:xfrm>
            <a:off x="5099221" y="6468221"/>
            <a:ext cx="580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Silly</a:t>
            </a:r>
          </a:p>
        </p:txBody>
      </p:sp>
    </p:spTree>
    <p:extLst>
      <p:ext uri="{BB962C8B-B14F-4D97-AF65-F5344CB8AC3E}">
        <p14:creationId xmlns:p14="http://schemas.microsoft.com/office/powerpoint/2010/main" val="1341028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  <p:bldP spid="37" grpId="0" animBg="1"/>
      <p:bldP spid="37" grpId="1" animBg="1"/>
      <p:bldP spid="37" grpId="2" animBg="1"/>
      <p:bldP spid="38" grpId="0" animBg="1"/>
      <p:bldP spid="38" grpId="1" animBg="1"/>
      <p:bldP spid="38" grpId="2" animBg="1"/>
      <p:bldP spid="39" grpId="0" animBg="1"/>
      <p:bldP spid="39" grpId="1" animBg="1"/>
      <p:bldP spid="39" grpId="2" animBg="1"/>
      <p:bldP spid="40" grpId="0" animBg="1"/>
      <p:bldP spid="40" grpId="1" animBg="1"/>
      <p:bldP spid="40" grpId="2" animBg="1"/>
      <p:bldP spid="41" grpId="0" animBg="1"/>
      <p:bldP spid="41" grpId="1" animBg="1"/>
      <p:bldP spid="41" grpId="2" animBg="1"/>
      <p:bldP spid="42" grpId="0" animBg="1"/>
      <p:bldP spid="42" grpId="1" animBg="1"/>
      <p:bldP spid="42" grpId="2" animBg="1"/>
      <p:bldP spid="43" grpId="0" animBg="1"/>
      <p:bldP spid="43" grpId="1" animBg="1"/>
      <p:bldP spid="43" grpId="2" animBg="1"/>
      <p:bldP spid="44" grpId="0" animBg="1"/>
      <p:bldP spid="44" grpId="1" animBg="1"/>
      <p:bldP spid="44" grpId="2" animBg="1"/>
      <p:bldP spid="45" grpId="0" animBg="1"/>
      <p:bldP spid="45" grpId="1" animBg="1"/>
      <p:bldP spid="45" grpId="2" animBg="1"/>
      <p:bldP spid="46" grpId="0" animBg="1"/>
      <p:bldP spid="46" grpId="1" animBg="1"/>
      <p:bldP spid="46" grpId="2" animBg="1"/>
      <p:bldP spid="47" grpId="0" animBg="1"/>
      <p:bldP spid="47" grpId="1" animBg="1"/>
      <p:bldP spid="47" grpId="2" animBg="1"/>
      <p:bldP spid="48" grpId="0" animBg="1"/>
      <p:bldP spid="48" grpId="1" animBg="1"/>
      <p:bldP spid="48" grpId="2" animBg="1"/>
      <p:bldP spid="49" grpId="0" animBg="1"/>
      <p:bldP spid="49" grpId="1" animBg="1"/>
      <p:bldP spid="49" grpId="2" animBg="1"/>
      <p:bldP spid="50" grpId="0" animBg="1"/>
      <p:bldP spid="50" grpId="1" animBg="1"/>
      <p:bldP spid="50" grpId="2" animBg="1"/>
      <p:bldP spid="51" grpId="0" animBg="1"/>
      <p:bldP spid="51" grpId="1" animBg="1"/>
      <p:bldP spid="51" grpId="2" animBg="1"/>
      <p:bldP spid="52" grpId="0" animBg="1"/>
      <p:bldP spid="52" grpId="1" animBg="1"/>
      <p:bldP spid="52" grpId="2" animBg="1"/>
      <p:bldP spid="53" grpId="0" animBg="1"/>
      <p:bldP spid="53" grpId="1" animBg="1"/>
      <p:bldP spid="53" grpId="2" animBg="1"/>
      <p:bldP spid="54" grpId="0" animBg="1"/>
      <p:bldP spid="54" grpId="1" animBg="1"/>
      <p:bldP spid="54" grpId="2" animBg="1"/>
      <p:bldP spid="55" grpId="0" animBg="1"/>
      <p:bldP spid="55" grpId="1" animBg="1"/>
      <p:bldP spid="55" grpId="2" animBg="1"/>
      <p:bldP spid="56" grpId="0" animBg="1"/>
      <p:bldP spid="56" grpId="1" animBg="1"/>
      <p:bldP spid="56" grpId="2" animBg="1"/>
      <p:bldP spid="57" grpId="0" animBg="1"/>
      <p:bldP spid="57" grpId="1" animBg="1"/>
      <p:bldP spid="57" grpId="2" animBg="1"/>
      <p:bldP spid="58" grpId="0" animBg="1"/>
      <p:bldP spid="58" grpId="1" animBg="1"/>
      <p:bldP spid="58" grpId="2" animBg="1"/>
      <p:bldP spid="59" grpId="0" animBg="1"/>
      <p:bldP spid="59" grpId="1" animBg="1"/>
      <p:bldP spid="59" grpId="2" animBg="1"/>
      <p:bldP spid="60" grpId="0" animBg="1"/>
      <p:bldP spid="60" grpId="1" animBg="1"/>
      <p:bldP spid="60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DC0AE-DF27-92F3-DB71-099773F59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10" y="1143000"/>
            <a:ext cx="3062796" cy="2377440"/>
          </a:xfrm>
        </p:spPr>
        <p:txBody>
          <a:bodyPr>
            <a:normAutofit/>
          </a:bodyPr>
          <a:lstStyle/>
          <a:p>
            <a:r>
              <a:rPr lang="en-US" sz="5400" dirty="0"/>
              <a:t>Questions to Ask: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83B34C-B6D4-AD9F-F326-A23CB8855A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How does your body feel different when a feeling is a zero vs a 5?</a:t>
            </a:r>
          </a:p>
          <a:p>
            <a:r>
              <a:rPr lang="en-US" sz="3200" dirty="0"/>
              <a:t>Make a list of coping skills you need when you are a zero, 3 , 5</a:t>
            </a:r>
          </a:p>
          <a:p>
            <a:r>
              <a:rPr lang="en-US" sz="3200" dirty="0"/>
              <a:t>What do you need from others when you are feeling each emotion.  Does it change as the rating increases or decreases?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6A10B4-4D8C-CB82-6AE0-BFB3D88D104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For each emotion ask these questions</a:t>
            </a:r>
          </a:p>
        </p:txBody>
      </p:sp>
    </p:spTree>
    <p:extLst>
      <p:ext uri="{BB962C8B-B14F-4D97-AF65-F5344CB8AC3E}">
        <p14:creationId xmlns:p14="http://schemas.microsoft.com/office/powerpoint/2010/main" val="26942631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162DF2A-64D1-4AA9-BA42-8A4063EAD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7C1373-63AF-4A75-909E-990E05356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E58EE06-9B03-4D70-A63C-13660A9C8F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20A257B-6D54-40C8-8E37-BA113BEB88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92EDE9-7E29-473D-8499-DB2B58541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0381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E30DB-E590-7334-A840-192375044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2114" y="1083731"/>
            <a:ext cx="8184221" cy="475879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7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Size of Feelings</a:t>
            </a:r>
            <a:br>
              <a:rPr lang="en-US" sz="7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sz="7200" dirty="0">
              <a:solidFill>
                <a:srgbClr val="FFFFFF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2103-F8A7-C106-29B4-4C059F770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1614" y="1151995"/>
            <a:ext cx="2241971" cy="469053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Using Annotate Rate Your Feelings on How Big They Feel</a:t>
            </a:r>
          </a:p>
        </p:txBody>
      </p:sp>
    </p:spTree>
    <p:extLst>
      <p:ext uri="{BB962C8B-B14F-4D97-AF65-F5344CB8AC3E}">
        <p14:creationId xmlns:p14="http://schemas.microsoft.com/office/powerpoint/2010/main" val="41896996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Up-Down 3">
            <a:extLst>
              <a:ext uri="{FF2B5EF4-FFF2-40B4-BE49-F238E27FC236}">
                <a16:creationId xmlns:a16="http://schemas.microsoft.com/office/drawing/2014/main" id="{11630EB3-E908-A51E-ACB2-02C9848E8E13}"/>
              </a:ext>
            </a:extLst>
          </p:cNvPr>
          <p:cNvSpPr/>
          <p:nvPr/>
        </p:nvSpPr>
        <p:spPr>
          <a:xfrm>
            <a:off x="612560" y="1065229"/>
            <a:ext cx="923277" cy="5601808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5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4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3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2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1</a:t>
            </a:r>
          </a:p>
        </p:txBody>
      </p:sp>
      <p:sp>
        <p:nvSpPr>
          <p:cNvPr id="5" name="Arrow: Up-Down 4">
            <a:extLst>
              <a:ext uri="{FF2B5EF4-FFF2-40B4-BE49-F238E27FC236}">
                <a16:creationId xmlns:a16="http://schemas.microsoft.com/office/drawing/2014/main" id="{A51F0556-0AC4-74DB-43C6-D010CDC89133}"/>
              </a:ext>
            </a:extLst>
          </p:cNvPr>
          <p:cNvSpPr/>
          <p:nvPr/>
        </p:nvSpPr>
        <p:spPr>
          <a:xfrm>
            <a:off x="2783150" y="1065229"/>
            <a:ext cx="923277" cy="5601808"/>
          </a:xfrm>
          <a:prstGeom prst="up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5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4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3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2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1</a:t>
            </a:r>
          </a:p>
        </p:txBody>
      </p:sp>
      <p:sp>
        <p:nvSpPr>
          <p:cNvPr id="7" name="Arrow: Up-Down 6">
            <a:extLst>
              <a:ext uri="{FF2B5EF4-FFF2-40B4-BE49-F238E27FC236}">
                <a16:creationId xmlns:a16="http://schemas.microsoft.com/office/drawing/2014/main" id="{20A23236-9965-FA2D-FB5D-E5289FC49237}"/>
              </a:ext>
            </a:extLst>
          </p:cNvPr>
          <p:cNvSpPr/>
          <p:nvPr/>
        </p:nvSpPr>
        <p:spPr>
          <a:xfrm>
            <a:off x="5091344" y="1065229"/>
            <a:ext cx="923277" cy="5601808"/>
          </a:xfrm>
          <a:prstGeom prst="upDownArrow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5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4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3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2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1</a:t>
            </a:r>
          </a:p>
        </p:txBody>
      </p:sp>
      <p:sp>
        <p:nvSpPr>
          <p:cNvPr id="8" name="Arrow: Up-Down 7">
            <a:extLst>
              <a:ext uri="{FF2B5EF4-FFF2-40B4-BE49-F238E27FC236}">
                <a16:creationId xmlns:a16="http://schemas.microsoft.com/office/drawing/2014/main" id="{6A57024A-614C-E2BF-FF1A-4B8608AD4BC1}"/>
              </a:ext>
            </a:extLst>
          </p:cNvPr>
          <p:cNvSpPr/>
          <p:nvPr/>
        </p:nvSpPr>
        <p:spPr>
          <a:xfrm>
            <a:off x="7480917" y="1065229"/>
            <a:ext cx="923277" cy="5601808"/>
          </a:xfrm>
          <a:prstGeom prst="upDown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5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4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3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2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1</a:t>
            </a:r>
          </a:p>
        </p:txBody>
      </p:sp>
      <p:sp>
        <p:nvSpPr>
          <p:cNvPr id="9" name="Arrow: Up-Down 8">
            <a:extLst>
              <a:ext uri="{FF2B5EF4-FFF2-40B4-BE49-F238E27FC236}">
                <a16:creationId xmlns:a16="http://schemas.microsoft.com/office/drawing/2014/main" id="{7FBED6C6-872D-0459-F2A5-2AB1445A1D2E}"/>
              </a:ext>
            </a:extLst>
          </p:cNvPr>
          <p:cNvSpPr/>
          <p:nvPr/>
        </p:nvSpPr>
        <p:spPr>
          <a:xfrm>
            <a:off x="9870490" y="1065229"/>
            <a:ext cx="923277" cy="5601808"/>
          </a:xfrm>
          <a:prstGeom prst="upDown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5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4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3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2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1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4A6C5B-C80D-4FC1-254E-27C71A8E0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5655" y="1191162"/>
            <a:ext cx="952500" cy="9525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FB9410B-74C5-9A76-2264-B6F4522EE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1854" y="2581661"/>
            <a:ext cx="800101" cy="8001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D504E6D-6435-2052-F21A-41162C4A9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3317" y="3683982"/>
            <a:ext cx="671281" cy="6712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0FC31A3-9973-0BC2-F0EB-4D1F1954A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6431" y="4738052"/>
            <a:ext cx="570945" cy="57094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6F7FD73-64EE-DF3B-8A86-F80E5E58A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5011" y="5691787"/>
            <a:ext cx="476250" cy="4762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9AD39AF-FB35-BE42-38C5-462428C48F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8153" y="5691787"/>
            <a:ext cx="476250" cy="4630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CB4340E-A3E0-4B44-79E7-F7E470284A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1614" y="4758385"/>
            <a:ext cx="565292" cy="57094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CAAA443-A5C6-EF1B-7FCA-6D3032C7D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4063" y="3683982"/>
            <a:ext cx="671281" cy="65000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F0C2FD9-FA2F-016F-1A5E-A5D4877AD6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9443" y="2498859"/>
            <a:ext cx="800101" cy="80414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B045C19-BC36-1FD3-FB95-268A5F46FB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3454" y="1276674"/>
            <a:ext cx="952500" cy="96202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5666276-39F7-9B20-0A34-18267D3650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71"/>
          <a:stretch/>
        </p:blipFill>
        <p:spPr>
          <a:xfrm>
            <a:off x="4152752" y="5651770"/>
            <a:ext cx="488552" cy="50304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BB8A4A7-2AF5-C4D8-1056-7396647134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71"/>
          <a:stretch/>
        </p:blipFill>
        <p:spPr>
          <a:xfrm>
            <a:off x="4099123" y="4722158"/>
            <a:ext cx="599525" cy="58683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B5AA546-0EFC-290B-E99C-9C2E96EC20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71"/>
          <a:stretch/>
        </p:blipFill>
        <p:spPr>
          <a:xfrm>
            <a:off x="4038968" y="3634387"/>
            <a:ext cx="690516" cy="69575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821D326-BA10-21EE-EA02-FC77B8A470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71"/>
          <a:stretch/>
        </p:blipFill>
        <p:spPr>
          <a:xfrm>
            <a:off x="4000199" y="2461816"/>
            <a:ext cx="797373" cy="84118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B7176B1-9A14-A55F-4C8D-9C04612468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71"/>
          <a:stretch/>
        </p:blipFill>
        <p:spPr>
          <a:xfrm>
            <a:off x="3898823" y="1267149"/>
            <a:ext cx="971550" cy="9715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12E9005-F625-F6CB-858F-E071CF54BA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1002" y="1267149"/>
            <a:ext cx="933450" cy="9525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F39886D-A2C0-BFA2-20F6-99D564BAD7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7870" y="5639679"/>
            <a:ext cx="476250" cy="51513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78D97C0-744C-8DA7-4280-C3797C2B8A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7317" y="4722158"/>
            <a:ext cx="557356" cy="56873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5C9CDB7-498D-A116-82DA-C0D2E10BFD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8734" y="3634387"/>
            <a:ext cx="677985" cy="69182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CBC2486-9898-D5CE-02B9-7F2EA35231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5944" y="2485496"/>
            <a:ext cx="800101" cy="80010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CF7385F-C018-3729-F034-7DEF2BD843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4471" y="4758385"/>
            <a:ext cx="587324" cy="60494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FFA48C4-7CFF-7AF1-6269-D75AD1F7E4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9066" y="3654927"/>
            <a:ext cx="671281" cy="67128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B3427FF2-024B-0808-8B7B-25FCEEE1F7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7291" y="2470356"/>
            <a:ext cx="800101" cy="82410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F80D1D5-61DE-B382-3393-8AAABF7F05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9176" y="1191162"/>
            <a:ext cx="952500" cy="98107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B55BED6-9C7A-656B-4A62-3604EB967E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4087" y="5639679"/>
            <a:ext cx="488390" cy="503042"/>
          </a:xfrm>
          <a:prstGeom prst="rect">
            <a:avLst/>
          </a:prstGeom>
        </p:spPr>
      </p:pic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90471FD4-FCC8-ED7E-813B-5BC614B96333}"/>
              </a:ext>
            </a:extLst>
          </p:cNvPr>
          <p:cNvSpPr txBox="1">
            <a:spLocks/>
          </p:cNvSpPr>
          <p:nvPr/>
        </p:nvSpPr>
        <p:spPr>
          <a:xfrm>
            <a:off x="2093650" y="258079"/>
            <a:ext cx="7315200" cy="914400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/>
              <a:t>Size of Feelings</a:t>
            </a:r>
          </a:p>
        </p:txBody>
      </p:sp>
    </p:spTree>
    <p:extLst>
      <p:ext uri="{BB962C8B-B14F-4D97-AF65-F5344CB8AC3E}">
        <p14:creationId xmlns:p14="http://schemas.microsoft.com/office/powerpoint/2010/main" val="1005111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413A8-BE0C-1AEA-23A1-3524915AF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Rate Your Feelings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863FBF-BABA-068C-2366-13057F030E9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80682" tIns="40341" rIns="80682" bIns="40341" rtlCol="0" anchor="t">
            <a:normAutofit/>
          </a:bodyPr>
          <a:lstStyle/>
          <a:p>
            <a:r>
              <a:rPr lang="en-US" dirty="0">
                <a:cs typeface="Calibri"/>
              </a:rPr>
              <a:t>Complete a list of however many feelings the client can come up with to assess feeling vocabulary.</a:t>
            </a:r>
          </a:p>
          <a:p>
            <a:r>
              <a:rPr lang="en-US" dirty="0">
                <a:cs typeface="Calibri"/>
              </a:rPr>
              <a:t>Use each slide on core feelings to talk about examples about when they have felt that feeling.</a:t>
            </a:r>
          </a:p>
          <a:p>
            <a:r>
              <a:rPr lang="en-US" dirty="0">
                <a:cs typeface="Calibri"/>
              </a:rPr>
              <a:t>Circle SUDS using annotation feature.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904529-D31A-F4A9-14FD-A8F795F2FCE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80682" tIns="40341" rIns="80682" bIns="40341" rtlCol="0" anchor="t">
            <a:normAutofit/>
          </a:bodyPr>
          <a:lstStyle/>
          <a:p>
            <a:r>
              <a:rPr lang="en-US" dirty="0">
                <a:cs typeface="Calibri"/>
              </a:rPr>
              <a:t>Complete slides with client in regards to what each character is feeling in that situation.</a:t>
            </a:r>
          </a:p>
          <a:p>
            <a:r>
              <a:rPr lang="en-US" dirty="0">
                <a:cs typeface="Calibri"/>
              </a:rPr>
              <a:t>Clinician should type on slide for client. 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668968-D39F-3B4F-1E93-496F14DEC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9989" y="6590853"/>
            <a:ext cx="4004424" cy="365126"/>
          </a:xfrm>
        </p:spPr>
        <p:txBody>
          <a:bodyPr/>
          <a:lstStyle/>
          <a:p>
            <a:pPr algn="ctr" defTabSz="806867"/>
            <a:r>
              <a:rPr lang="en-US" sz="12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Resource created by the MUSC Telehealth Outreach Program</a:t>
            </a:r>
          </a:p>
        </p:txBody>
      </p:sp>
    </p:spTree>
    <p:extLst>
      <p:ext uri="{BB962C8B-B14F-4D97-AF65-F5344CB8AC3E}">
        <p14:creationId xmlns:p14="http://schemas.microsoft.com/office/powerpoint/2010/main" val="16550259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2"/>
          </a:solidFill>
        </p:spPr>
        <p:txBody>
          <a:bodyPr>
            <a:normAutofit/>
          </a:bodyPr>
          <a:lstStyle/>
          <a:p>
            <a:pPr algn="ctr"/>
            <a:r>
              <a:rPr lang="en-US" sz="5294" b="1" cap="all" dirty="0">
                <a:ln w="9000" cmpd="sng">
                  <a:solidFill>
                    <a:schemeClr val="accent1"/>
                  </a:solidFill>
                  <a:prstDash val="solid"/>
                </a:ln>
                <a:solidFill>
                  <a:schemeClr val="accent5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50800" dir="5400000" algn="ctr" rotWithShape="0">
                    <a:schemeClr val="accent1"/>
                  </a:outerShdw>
                  <a:reflection blurRad="12700" stA="28000" endPos="45000" dist="1000" dir="5400000" sy="-100000" algn="bl" rotWithShape="0"/>
                </a:effectLst>
              </a:rPr>
              <a:t>Feelings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B8861D-FFE2-3946-9468-E478670A0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1974" y="6541179"/>
            <a:ext cx="4068051" cy="365126"/>
          </a:xfrm>
        </p:spPr>
        <p:txBody>
          <a:bodyPr/>
          <a:lstStyle/>
          <a:p>
            <a:pPr defTabSz="806867"/>
            <a:r>
              <a:rPr lang="en-US" sz="12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Resource created by the MUSC Telehealth Outreach Program</a:t>
            </a:r>
          </a:p>
        </p:txBody>
      </p:sp>
    </p:spTree>
    <p:extLst>
      <p:ext uri="{BB962C8B-B14F-4D97-AF65-F5344CB8AC3E}">
        <p14:creationId xmlns:p14="http://schemas.microsoft.com/office/powerpoint/2010/main" val="9961191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Office The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Frame</Template>
  <TotalTime>226</TotalTime>
  <Words>711</Words>
  <Application>Microsoft Office PowerPoint</Application>
  <PresentationFormat>Widescreen</PresentationFormat>
  <Paragraphs>259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Bradley Hand ITC</vt:lpstr>
      <vt:lpstr>Calibri</vt:lpstr>
      <vt:lpstr>Calibri Light</vt:lpstr>
      <vt:lpstr>Corbel</vt:lpstr>
      <vt:lpstr>Wingdings 2</vt:lpstr>
      <vt:lpstr>Frame</vt:lpstr>
      <vt:lpstr>Office Theme</vt:lpstr>
      <vt:lpstr>1_Office Theme</vt:lpstr>
      <vt:lpstr>Office Theme</vt:lpstr>
      <vt:lpstr>How do you feel today?</vt:lpstr>
      <vt:lpstr>Direction for this resource:</vt:lpstr>
      <vt:lpstr>How are You Feeling?</vt:lpstr>
      <vt:lpstr>PowerPoint Presentation</vt:lpstr>
      <vt:lpstr>Questions to Ask:</vt:lpstr>
      <vt:lpstr>Size of Feelings </vt:lpstr>
      <vt:lpstr>PowerPoint Presentation</vt:lpstr>
      <vt:lpstr>Rate Your Feelings</vt:lpstr>
      <vt:lpstr>Feelings</vt:lpstr>
      <vt:lpstr>PowerPoint Presentation</vt:lpstr>
      <vt:lpstr>PowerPoint Presentation</vt:lpstr>
      <vt:lpstr>PowerPoint Presentation</vt:lpstr>
      <vt:lpstr>PowerPoint Presentation</vt:lpstr>
      <vt:lpstr>Feelings Thermometer: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Alternative to Thermometer SUDs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Feeling Faces</dc:title>
  <dc:creator>Microsoft Office User</dc:creator>
  <cp:lastModifiedBy>Luther,Corinne</cp:lastModifiedBy>
  <cp:revision>26</cp:revision>
  <dcterms:created xsi:type="dcterms:W3CDTF">2020-04-08T20:14:22Z</dcterms:created>
  <dcterms:modified xsi:type="dcterms:W3CDTF">2023-07-25T15:24:31Z</dcterms:modified>
</cp:coreProperties>
</file>