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687" r:id="rId3"/>
    <p:sldMasterId id="2147483660" r:id="rId4"/>
  </p:sldMasterIdLst>
  <p:notesMasterIdLst>
    <p:notesMasterId r:id="rId59"/>
  </p:notesMasterIdLst>
  <p:sldIdLst>
    <p:sldId id="256" r:id="rId5"/>
    <p:sldId id="31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66"/>
    <p:restoredTop sz="83447"/>
  </p:normalViewPr>
  <p:slideViewPr>
    <p:cSldViewPr snapToGrid="0" snapToObjects="1">
      <p:cViewPr varScale="1">
        <p:scale>
          <a:sx n="82" d="100"/>
          <a:sy n="82" d="100"/>
        </p:scale>
        <p:origin x="46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4A234-7F54-7641-982E-C57E85D37AB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499-3475-6146-9A8F-B0C78392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0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47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7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2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9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5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7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6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0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53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92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98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3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28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0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7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5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189799"/>
            <a:ext cx="10178322" cy="14921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3929974"/>
            <a:ext cx="10178322" cy="1949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D9ECA155-F2B8-0949-9A8D-02238A539D30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 userDrawn="1"/>
        </p:nvSpPr>
        <p:spPr>
          <a:xfrm>
            <a:off x="8610600" y="6108970"/>
            <a:ext cx="3043136" cy="61250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</p:spPr>
        <p:txBody>
          <a:bodyPr/>
          <a:lstStyle/>
          <a:p>
            <a:fld id="{4A545132-B576-EE4E-A957-B03C3D721E9B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4976CD4C-5498-D747-AB50-13079AA31AD6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B91D6F0B-4BD8-BA4A-9BB0-682E29A6FF6F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3B4F-A898-BEBB-D1B2-9824FB6E0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0A9E94-3776-3434-19FF-2529BE82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5047E-311C-5ED7-0801-92616F8A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3BF4-E643-9063-BBF7-6EE204F7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98B3-5DEC-45D2-57D8-5B9B080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9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225C4-2CE6-7558-3131-4D12A386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D963A-0A5C-1A25-464E-B77E47E8C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D12A0-F13C-4DFC-498F-65CFD28D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E45D-BE73-AD8E-21BB-24256054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4B043-D9A2-787E-BADE-7B00FBB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7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7895-EFD9-E76F-1885-0BC99645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9E875-468E-F402-EC99-FDE4BCD60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FC9FC-6730-53A0-CA0E-A759F7CD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5FE83-20F8-2795-7A3A-3B818756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CD6AF-150D-5C35-854A-FFD5BE45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60CD-7610-A6D2-F2E1-7C229323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FCA2C-8DFF-F622-854F-18A090FC9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336B1-1008-F615-265E-D51E2F0BE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E0FC-BD61-EA38-12E1-2FE0E0FC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F7E86-4576-32C2-8F27-2F71AE8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D2EAA-1350-04BF-E1EF-CB18DB6D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06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D7E3-AFF5-614C-6DFC-C78E721D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8FF46-D886-2F58-3E61-AB69FC617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9BB0E-20E0-683D-94AD-5CE2A3805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E428D-2B73-4311-3835-81FB787D6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F0109-3297-3F56-0E05-36F7F823A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7D59D-3C76-4638-2E55-FA6A828E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58F47-9DCC-6823-EA78-908F08EC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470B0-A393-A4A1-AECF-776DED42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005A-0595-39C8-2DA6-9AED4615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1B3CE-72B0-67F1-C22B-E37FBF3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8B794-18A2-14E6-540B-E7A47E4D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F67A9-4297-43FC-F90F-7A644E6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48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4987D-3E2C-D6DA-E3DF-9A875FF5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96991-6904-5095-0348-0BC14728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8FBD1-405B-FEB9-7BA5-CC830D1E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74BB-CEB6-0DFB-DAAA-1B5256A1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3794-E858-CA99-3884-FCD04EEA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96B6-1BD6-D5EE-0010-341C562D7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3324E-02FB-B1D4-FB82-E2C7767A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096B-9BBC-BEB8-3A54-08BB9BCC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FDCF5-024A-BA17-472E-C2DF9F24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4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CC44-33E1-9BDE-8A50-036A759A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7DB41-14BD-9514-7429-056B25F34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AD149-27F1-E332-933F-C8F14B5DE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02065-333A-A12B-1EB6-5801AB62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1748F-1664-8AC3-F5BE-D524C687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B0172-D33C-8D7E-1A1D-05B5ACD2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1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7628-359C-E898-AE4D-FC715FCA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ED172-7537-8E6C-AE43-22690D972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8636-ECCD-4C4D-AA06-3655D216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E7A3E-697B-C272-3E3B-38B0FB8D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FA366-BC29-9B53-5D85-82A98DDC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7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AF0E5-83BC-7CD0-E0B5-0DC8A620D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B0B9F-8CB5-987D-92FE-01F8FA208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A031B-5D22-A7DB-8075-D5D90136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134DC-7483-F632-4B10-E6EA8D53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9AE9-FF51-64A1-C9A2-07687D2E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7CCE-3B6F-727B-006A-F027B6C0B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5A0EC-8EB0-0CD4-91ED-4BE430BFA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2F6A-5F4B-3783-C7DE-76C7C0AD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7574E-5D39-A242-96E1-48DD520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674D-3AC2-7D58-E96F-9AA2678E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6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091A-9C60-6332-DF18-2A3360B8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FACFC-354A-A290-ECCA-35B945145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CDA87-B3C9-F441-15D1-CD519BEE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BFB5-6439-EE92-DE43-0BBE9F10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FAC03-D46A-63C1-9CF8-E33ABA1B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5FF2-68CC-06DD-86E7-F4CC1ABB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85E10-F75B-73A5-B02B-3097DED61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2DF4-4A15-8189-0547-CBA300F3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E7005-C378-AA9F-902C-E707A151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8CD39-96BD-4E2C-1B34-3F0DFF4E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CEAE-A725-EA6E-4006-D426A920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FF727-44D4-A6C2-C4FE-2B4A1C4A9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41CF6-6314-611B-5BB5-EAA6FC299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CC47A-F185-7D2F-F72B-5AEA6BDB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5A5F3-2108-0650-AB4A-5E183C1A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48FD4-5AE3-DE6A-2D63-28A1C88A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24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53DA-DD4F-71E3-1CCB-8E9099D1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C642D-81CF-7163-FB6A-5C512E204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902BE-4862-3892-F3C4-C8F83A2E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F9B06-B56B-8416-A705-C04F0EC3B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CE3D3-1D0C-6535-7CE3-AE43CB022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23174-BDBA-554A-21AF-8593A9FC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2822C-0222-FCF7-D5CA-105CA841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DA770-318A-8FE4-E32D-33A3E802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05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3259-BE9B-24EE-2918-2F60066D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70D62-2687-0D08-A830-EA15B13A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EAAC6-9159-DA85-2485-6E13DE4B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E5CCA-170E-21F4-BE3D-4B651D40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BC4CCB-0444-F4E5-0EAF-85C2533B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6632D-F359-224F-53D6-6D060BE8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13AFD-5915-70DE-83E0-02DA6A16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6A17B-4755-7B41-F082-9F794EDF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5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0987-CEB3-2ABC-7DB7-472444D8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24AE-243E-8319-A096-BD5183C05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C392F-DBB4-DC2F-57E8-1BACCE1FC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C2C2B-6B0F-638A-9C8F-48DEFE7E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B3182-6114-B3AD-1CA2-20071DC2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ED97B-925B-E97A-9F1F-3C735AB9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37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8176-49E6-A582-F4BF-D2273279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1D4B-9319-09B4-6BA9-4B8043E97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28673-AC0C-9C74-6FC5-5FD0A3D00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338A5-EE46-457A-783A-0F90C93B6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6D4C4-DE6E-95B2-914D-CEA82BF5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F64C2-CB1C-8DF1-7CB4-519F0088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03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D267-DBDE-30F0-6040-8EC9D5F7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ABEEC-867D-0F6B-E40D-E68075CED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C0C35-98B1-A273-5402-7BE39C5A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C165F-18D1-A128-A86F-81A4DE7F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E98B-1CF6-EB53-33FC-6AEACDF1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8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7C4EB-EE2C-25E1-BC7E-75BAD8BD2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83ACB-788A-C3CA-CC4B-D93E6DFD9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3369E-3E9E-FF27-E0C4-6B8FB5D8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215C-D2F9-7F83-ACBD-F1C31F4B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DE8CF-80B8-F7DE-9DAC-1FAC6B07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1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1D2B-E9A9-574E-94E3-052AE7011BF1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6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9DAC-3E2B-BE4C-8C8D-90AAB63B37CA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0A01-1A24-3D43-8B6E-32478CF4A085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0A17-A160-0C48-912B-FDC9FC548196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7598-E4AB-1648-9B42-29D4271C0277}" type="datetime1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823B63-D965-C340-AD04-072EEAB3882A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0751-F374-2B43-A447-79C126B4856D}" type="datetime1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5EBC-BF4F-8B44-9245-EBB42FA7206B}" type="datetime1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6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EDDE-A2C5-AF44-ABAF-7660AA35362D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14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D330-0353-DA43-BF92-C4958F117CCC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F131-A4DE-F844-BE28-24A1EF1DBD7F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88CB-E937-1846-887B-C1CBED4BF7F3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865DA858-AE05-244B-9668-F7CB874F7178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F747088F-E8B7-4646-AD50-95F5BBEB3540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5CEBCFAC-9708-B946-828A-B40B1EA4CA4B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</p:spPr>
        <p:txBody>
          <a:bodyPr/>
          <a:lstStyle/>
          <a:p>
            <a:fld id="{91930473-AE54-174F-9EDF-39DDEDBDC487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211183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4100052"/>
            <a:ext cx="10178322" cy="177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FC60F-F939-DE4E-6689-212131A6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0ADC-4846-DC94-3816-AB9F67E24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EC367-F3FD-66CD-DB32-86F86B9FC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1E8F7-DEA5-4097-A3AA-B494C9341BB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C95C9-AA79-CA17-0AB4-B3F49AC07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15577-F41C-41EC-42FB-E3012F350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C7EC9-7206-4C00-9EAB-475E0BCB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6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19085-13BF-19B6-D29A-2740816E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D83CB-D3F4-643B-7CFD-7D2C64AC3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73887-987B-6C47-1259-D1FBBC57F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F6B9-C3C5-4871-BBB4-A0FCDCB2F2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3BA5-531D-7F16-F862-26957E3CB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05F1E-AA48-8040-8FB3-916A91FCE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D3AD-456D-4314-B28F-C82E33CAD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4B387-D32A-6047-863F-171ADEF4EF1D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2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6.xml"/><Relationship Id="rId18" Type="http://schemas.openxmlformats.org/officeDocument/2006/relationships/slide" Target="slide36.xml"/><Relationship Id="rId26" Type="http://schemas.openxmlformats.org/officeDocument/2006/relationships/slide" Target="slide52.xml"/><Relationship Id="rId3" Type="http://schemas.openxmlformats.org/officeDocument/2006/relationships/slide" Target="slide6.xml"/><Relationship Id="rId21" Type="http://schemas.openxmlformats.org/officeDocument/2006/relationships/slide" Target="slide42.xml"/><Relationship Id="rId7" Type="http://schemas.openxmlformats.org/officeDocument/2006/relationships/slide" Target="slide14.xml"/><Relationship Id="rId12" Type="http://schemas.openxmlformats.org/officeDocument/2006/relationships/slide" Target="slide24.xml"/><Relationship Id="rId17" Type="http://schemas.openxmlformats.org/officeDocument/2006/relationships/slide" Target="slide34.xml"/><Relationship Id="rId25" Type="http://schemas.openxmlformats.org/officeDocument/2006/relationships/slide" Target="slide50.xml"/><Relationship Id="rId2" Type="http://schemas.openxmlformats.org/officeDocument/2006/relationships/notesSlide" Target="../notesSlides/notesSlide1.xml"/><Relationship Id="rId16" Type="http://schemas.openxmlformats.org/officeDocument/2006/relationships/slide" Target="slide32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11" Type="http://schemas.openxmlformats.org/officeDocument/2006/relationships/slide" Target="slide22.xml"/><Relationship Id="rId24" Type="http://schemas.openxmlformats.org/officeDocument/2006/relationships/slide" Target="slide48.xml"/><Relationship Id="rId5" Type="http://schemas.openxmlformats.org/officeDocument/2006/relationships/slide" Target="slide10.xml"/><Relationship Id="rId15" Type="http://schemas.openxmlformats.org/officeDocument/2006/relationships/slide" Target="slide30.xml"/><Relationship Id="rId23" Type="http://schemas.openxmlformats.org/officeDocument/2006/relationships/slide" Target="slide46.xml"/><Relationship Id="rId10" Type="http://schemas.openxmlformats.org/officeDocument/2006/relationships/slide" Target="slide20.xml"/><Relationship Id="rId19" Type="http://schemas.openxmlformats.org/officeDocument/2006/relationships/slide" Target="slide38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28.xml"/><Relationship Id="rId22" Type="http://schemas.openxmlformats.org/officeDocument/2006/relationships/slide" Target="slide44.xml"/><Relationship Id="rId27" Type="http://schemas.openxmlformats.org/officeDocument/2006/relationships/slide" Target="slide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2622964"/>
            <a:ext cx="8187071" cy="142062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8000" dirty="0"/>
              <a:t>Trivia TERAPÉUTICA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E8CF-9C47-1140-8FBF-11419C2D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2493" y="315621"/>
            <a:ext cx="5875692" cy="49474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b="1" cap="all" spc="400" dirty="0" err="1">
                <a:solidFill>
                  <a:srgbClr val="F3F3F2"/>
                </a:solidFill>
              </a:rPr>
              <a:t>Háblame</a:t>
            </a:r>
            <a:r>
              <a:rPr lang="en-US" sz="6600" b="1" cap="all" spc="400" dirty="0">
                <a:solidFill>
                  <a:srgbClr val="F3F3F2"/>
                </a:solidFill>
              </a:rPr>
              <a:t> de </a:t>
            </a:r>
            <a:r>
              <a:rPr lang="en-US" sz="6600" b="1" cap="all" spc="400" dirty="0" err="1">
                <a:solidFill>
                  <a:srgbClr val="F3F3F2"/>
                </a:solidFill>
              </a:rPr>
              <a:t>quién</a:t>
            </a:r>
            <a:r>
              <a:rPr lang="en-US" sz="6600" b="1" cap="all" spc="400" dirty="0">
                <a:solidFill>
                  <a:srgbClr val="F3F3F2"/>
                </a:solidFill>
              </a:rPr>
              <a:t> forma </a:t>
            </a:r>
            <a:r>
              <a:rPr lang="en-US" sz="6600" b="1" cap="all" spc="400" dirty="0" err="1">
                <a:solidFill>
                  <a:srgbClr val="F3F3F2"/>
                </a:solidFill>
              </a:rPr>
              <a:t>parte</a:t>
            </a:r>
            <a:r>
              <a:rPr lang="en-US" sz="6600" b="1" cap="all" spc="400" dirty="0">
                <a:solidFill>
                  <a:srgbClr val="F3F3F2"/>
                </a:solidFill>
              </a:rPr>
              <a:t> de </a:t>
            </a:r>
            <a:r>
              <a:rPr lang="en-US" sz="6600" b="1" cap="all" spc="400" dirty="0" err="1">
                <a:solidFill>
                  <a:srgbClr val="F3F3F2"/>
                </a:solidFill>
              </a:rPr>
              <a:t>tu</a:t>
            </a:r>
            <a:r>
              <a:rPr lang="en-US" sz="6600" b="1" cap="all" spc="400" dirty="0">
                <a:solidFill>
                  <a:srgbClr val="F3F3F2"/>
                </a:solidFill>
              </a:rPr>
              <a:t> </a:t>
            </a:r>
            <a:r>
              <a:rPr lang="en-US" sz="6600" b="1" cap="all" spc="400" dirty="0" err="1">
                <a:solidFill>
                  <a:srgbClr val="F3F3F2"/>
                </a:solidFill>
              </a:rPr>
              <a:t>familia</a:t>
            </a:r>
            <a:r>
              <a:rPr lang="en-US" sz="6600" b="1" cap="all" spc="400" dirty="0">
                <a:solidFill>
                  <a:srgbClr val="F3F3F2"/>
                </a:solidFill>
              </a:rPr>
              <a:t>. </a:t>
            </a: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Family drawing on paper">
            <a:extLst>
              <a:ext uri="{FF2B5EF4-FFF2-40B4-BE49-F238E27FC236}">
                <a16:creationId xmlns:a16="http://schemas.microsoft.com/office/drawing/2014/main" id="{FD0F96AA-CC3D-AE16-D12F-43987F96D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49" y="2388093"/>
            <a:ext cx="4408235" cy="255676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41D4-B000-F743-8F19-223DAFD1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235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Recurso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creado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MUSC Telehealth Outreach Program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174" y="424262"/>
            <a:ext cx="3756176" cy="12325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>
                <a:solidFill>
                  <a:schemeClr val="tx1"/>
                </a:solidFill>
              </a:rPr>
              <a:t>MI FAMILIA</a:t>
            </a:r>
            <a:br>
              <a:rPr lang="en-US" sz="2000" spc="800" dirty="0">
                <a:solidFill>
                  <a:schemeClr val="tx1"/>
                </a:solidFill>
              </a:rPr>
            </a:br>
            <a:r>
              <a:rPr lang="en-US" sz="2000" spc="800" dirty="0">
                <a:solidFill>
                  <a:schemeClr val="tx1"/>
                </a:solidFill>
              </a:rPr>
              <a:t>10 PUNTOS</a:t>
            </a:r>
          </a:p>
        </p:txBody>
      </p:sp>
    </p:spTree>
    <p:extLst>
      <p:ext uri="{BB962C8B-B14F-4D97-AF65-F5344CB8AC3E}">
        <p14:creationId xmlns:p14="http://schemas.microsoft.com/office/powerpoint/2010/main" val="10415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10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1FC89-50F2-4A4A-8CF4-B4EF0094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6" y="150023"/>
            <a:ext cx="5875694" cy="17179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ALEATORIO</a:t>
            </a:r>
            <a:br>
              <a:rPr lang="en-US" sz="2000" spc="800" dirty="0"/>
            </a:br>
            <a:r>
              <a:rPr lang="en-US" sz="2000" spc="800" dirty="0"/>
              <a:t>10 PUNTOS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487156"/>
            <a:ext cx="5877385" cy="4927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¿Qué haces para sentirte mejor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CE5F4-1E53-2743-A373-7A477F0B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Child holding bubble wand near mouth and looking upwards at bubbles of various sizes">
            <a:extLst>
              <a:ext uri="{FF2B5EF4-FFF2-40B4-BE49-F238E27FC236}">
                <a16:creationId xmlns:a16="http://schemas.microsoft.com/office/drawing/2014/main" id="{CA215F35-1A1B-C5F4-DEAF-E3EB38965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¡¡¡¡DOBLE DIARIO!!!!</a:t>
            </a:r>
            <a:br>
              <a:rPr lang="en-US" dirty="0"/>
            </a:br>
            <a:r>
              <a:rPr lang="en-US" dirty="0"/>
              <a:t>¡TE LLEVAS 2o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B9323-1CF2-824A-BE9E-2EA234A7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ymba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72" y="151033"/>
            <a:ext cx="5875694" cy="1255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TODO SOBRE MÍ</a:t>
            </a:r>
            <a:br>
              <a:rPr lang="en-US" sz="2000" spc="800" dirty="0"/>
            </a:br>
            <a:r>
              <a:rPr lang="en-US" sz="2000" spc="800" dirty="0"/>
              <a:t>20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185242"/>
            <a:ext cx="5877385" cy="5229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¿Cuál es tu comida favorita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9980F-2D30-A54B-BAA0-AC613E2D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5" name="Freeform: Shape 15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Western food arranged on table">
            <a:extLst>
              <a:ext uri="{FF2B5EF4-FFF2-40B4-BE49-F238E27FC236}">
                <a16:creationId xmlns:a16="http://schemas.microsoft.com/office/drawing/2014/main" id="{3B553635-1D50-F0D5-929F-1ACB1D4082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42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¡TE LLEVAS 20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F5F4F-5744-8946-AFF5-81ED1494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1083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121053"/>
            <a:ext cx="5875694" cy="1064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 err="1"/>
              <a:t>emociones</a:t>
            </a:r>
            <a:r>
              <a:rPr lang="en-US" sz="2000" spc="800" dirty="0"/>
              <a:t>	</a:t>
            </a:r>
            <a:br>
              <a:rPr lang="en-US" sz="2000" spc="800" dirty="0"/>
            </a:br>
            <a:r>
              <a:rPr lang="en-US" sz="2000" spc="800" dirty="0"/>
              <a:t>20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08" y="930175"/>
            <a:ext cx="6479562" cy="49976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000" b="1" cap="all" spc="400" dirty="0">
                <a:solidFill>
                  <a:schemeClr val="bg2"/>
                </a:solidFill>
              </a:rPr>
              <a:t>¿Cómo sabes si alguien está " enojado/a</a:t>
            </a:r>
            <a:r>
              <a:rPr lang="en-US" sz="6000" b="1" cap="all" spc="400" dirty="0">
                <a:solidFill>
                  <a:schemeClr val="bg2"/>
                </a:solidFill>
              </a:rPr>
              <a:t>”?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D307-57B4-8645-831A-B2E17DBB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Dice with facial expressions">
            <a:extLst>
              <a:ext uri="{FF2B5EF4-FFF2-40B4-BE49-F238E27FC236}">
                <a16:creationId xmlns:a16="http://schemas.microsoft.com/office/drawing/2014/main" id="{E06E15DC-34EF-E436-67BA-E08A8B1A3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20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950AD-D32D-304C-9C77-11EFC968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379" y="958689"/>
            <a:ext cx="7176181" cy="4573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5300" spc="800" dirty="0">
                <a:solidFill>
                  <a:schemeClr val="bg1"/>
                </a:solidFill>
              </a:rPr>
              <a:t>¿A quién puedes decirle si alguien te toca inapropiadamente</a:t>
            </a:r>
            <a:r>
              <a:rPr lang="en-US" sz="5300" spc="800" dirty="0">
                <a:solidFill>
                  <a:schemeClr val="bg1"/>
                </a:solidFill>
              </a:rPr>
              <a:t>?</a:t>
            </a:r>
            <a:br>
              <a:rPr lang="en-US" sz="5300" spc="800" dirty="0"/>
            </a:br>
            <a:endParaRPr lang="en-US" sz="5300" spc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5572664"/>
            <a:ext cx="5877385" cy="8418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cap="all" spc="400" dirty="0" err="1">
                <a:solidFill>
                  <a:schemeClr val="tx1"/>
                </a:solidFill>
              </a:rPr>
              <a:t>seguridad</a:t>
            </a:r>
            <a:br>
              <a:rPr lang="en-US" b="1" cap="all" spc="400" dirty="0">
                <a:solidFill>
                  <a:schemeClr val="tx1"/>
                </a:solidFill>
              </a:rPr>
            </a:br>
            <a:r>
              <a:rPr lang="en-US" b="1" cap="all" spc="400" dirty="0">
                <a:solidFill>
                  <a:schemeClr val="tx1"/>
                </a:solidFill>
              </a:rPr>
              <a:t>20 PUNTOS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6A9A5-C388-0941-8EB6-CA29EA87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Person holding a puzzle piece">
            <a:extLst>
              <a:ext uri="{FF2B5EF4-FFF2-40B4-BE49-F238E27FC236}">
                <a16:creationId xmlns:a16="http://schemas.microsoft.com/office/drawing/2014/main" id="{1BF5C61A-9E5A-A8D0-2B5F-AC97CF3FE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27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20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6C630-B7EA-4040-8D96-F73C6340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8A7DD-DD44-F94E-932D-6DAABE3C8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 dirty="0" err="1">
                <a:solidFill>
                  <a:srgbClr val="FFFFFF"/>
                </a:solidFill>
              </a:rPr>
              <a:t>Instrucciones</a:t>
            </a:r>
            <a:r>
              <a:rPr lang="en-US" sz="3800" dirty="0">
                <a:solidFill>
                  <a:srgbClr val="FFFFFF"/>
                </a:solidFill>
              </a:rPr>
              <a:t> para la Trivia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dirty="0" err="1">
                <a:solidFill>
                  <a:srgbClr val="FFFFFF"/>
                </a:solidFill>
              </a:rPr>
              <a:t>Terapéutica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A19DB-B2E4-354D-A751-33306879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345947" cy="5590113"/>
          </a:xfrm>
        </p:spPr>
        <p:txBody>
          <a:bodyPr anchor="ctr">
            <a:normAutofit lnSpcReduction="10000"/>
          </a:bodyPr>
          <a:lstStyle/>
          <a:p>
            <a:r>
              <a:rPr lang="es-ES" sz="1400" dirty="0"/>
              <a:t>La Trivia Terapéutica es un juego que se puede utilizar para conocer a sus clientes y al mismo tiempo empezar a evaluar sus conocimientos sobre temas terapéuticos</a:t>
            </a:r>
            <a:r>
              <a:rPr lang="en-US" sz="1400" dirty="0"/>
              <a:t>. </a:t>
            </a:r>
          </a:p>
          <a:p>
            <a:pPr lvl="0"/>
            <a:r>
              <a:rPr lang="es-ES" sz="1400" dirty="0"/>
              <a:t>Para jugar, ponga su PowerPoint en "modo presentación", comparta su pantalla con el cliente y vaya a la página 3, que contiene un tablero con cinco categorías con valores de puntos que van de 10 a 50</a:t>
            </a:r>
            <a:r>
              <a:rPr lang="en-AU" sz="1400" dirty="0"/>
              <a:t>. </a:t>
            </a:r>
            <a:endParaRPr lang="en-US" sz="1400" dirty="0"/>
          </a:p>
          <a:p>
            <a:pPr lvl="0"/>
            <a:r>
              <a:rPr lang="es-ES" sz="1400" dirty="0"/>
              <a:t>Explicar al cliente que el objetivo del juego es conocerle mejor y que aprenda sobre algunos de los temas en los que se centrará la terapia en el futuro</a:t>
            </a:r>
            <a:r>
              <a:rPr lang="en-AU" sz="1400" dirty="0"/>
              <a:t>. </a:t>
            </a:r>
            <a:endParaRPr lang="en-US" sz="1400" dirty="0"/>
          </a:p>
          <a:p>
            <a:pPr lvl="0"/>
            <a:r>
              <a:rPr lang="es-ES" sz="1400" dirty="0"/>
              <a:t>Túrnese con su cliente para seleccionar los números y responder a las preguntas</a:t>
            </a:r>
            <a:r>
              <a:rPr lang="en-AU" sz="1400" dirty="0"/>
              <a:t>. </a:t>
            </a:r>
            <a:endParaRPr lang="en-US" sz="1400" dirty="0"/>
          </a:p>
          <a:p>
            <a:pPr lvl="0"/>
            <a:r>
              <a:rPr lang="es-ES" sz="1400" dirty="0"/>
              <a:t>Al seleccionar un número, es importante hacer clic en los propios números, en lugar de simplemente hacer clic en la celda donde se encuentran los números</a:t>
            </a:r>
            <a:r>
              <a:rPr lang="en-AU" sz="1400" dirty="0"/>
              <a:t>.</a:t>
            </a:r>
            <a:endParaRPr lang="en-US" sz="1400" dirty="0"/>
          </a:p>
          <a:p>
            <a:pPr lvl="0"/>
            <a:r>
              <a:rPr lang="es-ES" sz="1400" dirty="0"/>
              <a:t>Al hacer clic en un número, accederá a una página que contiene la pregunta correspondiente a esa categoría y valor en puntos. Después de que contesten, avance a la siguiente página haciendo clic en ella</a:t>
            </a:r>
            <a:r>
              <a:rPr lang="en-AU" sz="1400" dirty="0"/>
              <a:t>.</a:t>
            </a:r>
            <a:endParaRPr lang="en-US" sz="1400" dirty="0"/>
          </a:p>
          <a:p>
            <a:pPr lvl="1"/>
            <a:r>
              <a:rPr lang="es-ES" sz="1200" dirty="0"/>
              <a:t>Respuesta correcta: haga clic en cualquier parte de la pantalla para que aparezca una animación con aplausos e información sobre los puntos obtenidos. A continuación, haga clic en el botón "Inicio" para volver al Tablero del Trivia</a:t>
            </a:r>
            <a:r>
              <a:rPr lang="en-AU" sz="1200" dirty="0"/>
              <a:t>.</a:t>
            </a:r>
            <a:endParaRPr lang="en-US" sz="1200" dirty="0"/>
          </a:p>
          <a:p>
            <a:pPr lvl="1"/>
            <a:r>
              <a:rPr lang="es-ES" sz="1200" dirty="0"/>
              <a:t>Respuesta incorrecta: haga clic directamente en el botón "Inicio" para volver al Tablero del Trivia sin la animación de aplausos</a:t>
            </a:r>
            <a:r>
              <a:rPr lang="en-AU" sz="1200" dirty="0"/>
              <a:t>.</a:t>
            </a:r>
            <a:endParaRPr lang="en-US" sz="1200" dirty="0"/>
          </a:p>
          <a:p>
            <a:pPr lvl="0"/>
            <a:r>
              <a:rPr lang="es-ES" sz="1400" dirty="0"/>
              <a:t>Si se lleva la puntuación, el terapeuta tendrá que llevarla manualmente, ya que PowerPoint no dispone de una opción para contabilizar la puntuación</a:t>
            </a:r>
            <a:r>
              <a:rPr lang="en-AU" sz="1400" dirty="0"/>
              <a:t>.</a:t>
            </a:r>
          </a:p>
          <a:p>
            <a:pPr lvl="0"/>
            <a:r>
              <a:rPr lang="es-ES" sz="1400" dirty="0"/>
              <a:t>Cuando esté listo para terminar la partida, haga clic en el botón "Terminar Partida" del Tablero del Trivia</a:t>
            </a:r>
            <a:r>
              <a:rPr lang="en-US" sz="1400" dirty="0"/>
              <a:t>.</a:t>
            </a:r>
          </a:p>
          <a:p>
            <a:pPr lvl="0"/>
            <a:r>
              <a:rPr lang="es-ES" sz="1400" dirty="0"/>
              <a:t>Haga clic en cualquier lugar de la última pantalla para </a:t>
            </a:r>
            <a:r>
              <a:rPr lang="es-ES" sz="1400"/>
              <a:t>"Felicidades" </a:t>
            </a:r>
            <a:r>
              <a:rPr lang="es-ES" sz="1400" dirty="0"/>
              <a:t>y el redoble de tambores</a:t>
            </a:r>
            <a:r>
              <a:rPr lang="en-US" sz="1400" dirty="0"/>
              <a:t>.  </a:t>
            </a:r>
          </a:p>
          <a:p>
            <a:pPr lvl="0"/>
            <a:r>
              <a:rPr lang="es-ES" sz="1400" dirty="0"/>
              <a:t>¡No dude en adaptar este recurso para incluir sus propias preguntas</a:t>
            </a:r>
            <a:r>
              <a:rPr lang="en-AU" sz="1400" dirty="0"/>
              <a:t>!</a:t>
            </a: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199A5-8925-224E-A1AC-1830438A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058" y="6407779"/>
            <a:ext cx="667512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Recurso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creado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54628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6" y="442622"/>
            <a:ext cx="5875694" cy="1024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Mi </a:t>
            </a:r>
            <a:r>
              <a:rPr lang="en-US" sz="2000" spc="800" dirty="0" err="1"/>
              <a:t>familia</a:t>
            </a:r>
            <a:br>
              <a:rPr lang="en-US" sz="2000" spc="800" dirty="0"/>
            </a:br>
            <a:r>
              <a:rPr lang="en-US" sz="2000" spc="800" dirty="0"/>
              <a:t>20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467224"/>
            <a:ext cx="5877385" cy="4947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000" b="1" cap="all" spc="400" dirty="0">
                <a:solidFill>
                  <a:schemeClr val="bg2"/>
                </a:solidFill>
              </a:rPr>
              <a:t>¿</a:t>
            </a:r>
            <a:r>
              <a:rPr lang="en-US" sz="6000" b="1" cap="all" spc="400" dirty="0" err="1">
                <a:solidFill>
                  <a:schemeClr val="bg2"/>
                </a:solidFill>
              </a:rPr>
              <a:t>Dónde</a:t>
            </a:r>
            <a:r>
              <a:rPr lang="en-US" sz="6000" b="1" cap="all" spc="400" dirty="0">
                <a:solidFill>
                  <a:schemeClr val="bg2"/>
                </a:solidFill>
              </a:rPr>
              <a:t> </a:t>
            </a:r>
            <a:r>
              <a:rPr lang="en-US" sz="6000" b="1" cap="all" spc="400" dirty="0" err="1">
                <a:solidFill>
                  <a:schemeClr val="bg2"/>
                </a:solidFill>
              </a:rPr>
              <a:t>vive</a:t>
            </a:r>
            <a:r>
              <a:rPr lang="en-US" sz="6000" b="1" cap="all" spc="400" dirty="0">
                <a:solidFill>
                  <a:schemeClr val="bg2"/>
                </a:solidFill>
              </a:rPr>
              <a:t> </a:t>
            </a:r>
            <a:r>
              <a:rPr lang="en-US" sz="6000" b="1" cap="all" spc="400" dirty="0" err="1">
                <a:solidFill>
                  <a:schemeClr val="bg2"/>
                </a:solidFill>
              </a:rPr>
              <a:t>tu</a:t>
            </a:r>
            <a:r>
              <a:rPr lang="en-US" sz="6000" b="1" cap="all" spc="400" dirty="0">
                <a:solidFill>
                  <a:schemeClr val="bg2"/>
                </a:solidFill>
              </a:rPr>
              <a:t> </a:t>
            </a:r>
            <a:r>
              <a:rPr lang="en-US" sz="6000" b="1" cap="all" spc="400" dirty="0" err="1">
                <a:solidFill>
                  <a:schemeClr val="bg2"/>
                </a:solidFill>
              </a:rPr>
              <a:t>familia</a:t>
            </a:r>
            <a:r>
              <a:rPr lang="en-US" sz="60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C3B4E-B3A7-3648-8416-46D900F7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Blue 3d house and several white 3d houses">
            <a:extLst>
              <a:ext uri="{FF2B5EF4-FFF2-40B4-BE49-F238E27FC236}">
                <a16:creationId xmlns:a16="http://schemas.microsoft.com/office/drawing/2014/main" id="{44E61E43-A140-455A-DDCE-44D2AC414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78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20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A311F-2BC5-4643-BE25-3F897812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3091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9" y="271635"/>
            <a:ext cx="5875694" cy="9341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ALEATORIO</a:t>
            </a:r>
            <a:br>
              <a:rPr lang="en-US" sz="2000" spc="800" dirty="0"/>
            </a:br>
            <a:r>
              <a:rPr lang="en-US" sz="2000" spc="800" dirty="0"/>
              <a:t>20 PUNTOS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316334"/>
            <a:ext cx="5877385" cy="509813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000" b="1" cap="all" spc="400" dirty="0">
                <a:solidFill>
                  <a:schemeClr val="bg2"/>
                </a:solidFill>
              </a:rPr>
              <a:t>¿Qué puede decir un adulto para ayudar a un niño a sentirse mejor</a:t>
            </a:r>
            <a:r>
              <a:rPr lang="en-US" sz="60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0F0B5-AB77-C449-B8F9-FE9CC7BD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Yellow speech bubble on pink background">
            <a:extLst>
              <a:ext uri="{FF2B5EF4-FFF2-40B4-BE49-F238E27FC236}">
                <a16:creationId xmlns:a16="http://schemas.microsoft.com/office/drawing/2014/main" id="{1D083CB4-2B77-C166-EAF8-0A7AB3CDC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6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20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2209D-5807-5446-83A6-03DEA5AD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81308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9" y="168449"/>
            <a:ext cx="5875694" cy="13361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TODO SOBRE MÍ</a:t>
            </a:r>
            <a:br>
              <a:rPr lang="en-US" sz="2000" spc="800" dirty="0"/>
            </a:br>
            <a:r>
              <a:rPr lang="en-US" sz="2000" spc="800" dirty="0"/>
              <a:t>30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645205"/>
            <a:ext cx="5877385" cy="472634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¿Cuál es tu película, libro o programa de televisión favorito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0BF69-D92C-294A-BB5B-1CE849D0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Three neatly stacked books">
            <a:extLst>
              <a:ext uri="{FF2B5EF4-FFF2-40B4-BE49-F238E27FC236}">
                <a16:creationId xmlns:a16="http://schemas.microsoft.com/office/drawing/2014/main" id="{A893F864-0FA9-3029-3EB4-5AED4F2C1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30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F0990-A888-F349-B55A-A4AA9E82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033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761C4A-84CA-4DFC-AC89-4A90B0C2C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746" y="5711233"/>
            <a:ext cx="10318418" cy="813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 err="1"/>
              <a:t>emociones</a:t>
            </a:r>
            <a:r>
              <a:rPr lang="en-US" sz="2000" spc="800" dirty="0"/>
              <a:t>	</a:t>
            </a:r>
            <a:br>
              <a:rPr lang="en-US" sz="2000" spc="800" dirty="0"/>
            </a:br>
            <a:r>
              <a:rPr lang="en-US" sz="2000" spc="800" dirty="0"/>
              <a:t>30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746" y="3087868"/>
            <a:ext cx="10318417" cy="26839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6000" b="1" cap="all" spc="400" dirty="0">
                <a:solidFill>
                  <a:schemeClr val="bg2"/>
                </a:solidFill>
              </a:rPr>
              <a:t>¿Puedes sentir más de un sentimiento a la vez</a:t>
            </a:r>
            <a:r>
              <a:rPr lang="en-US" sz="6000" b="1" cap="all" spc="400" dirty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6" name="Picture 5" descr="Range of moods sticky notes">
            <a:extLst>
              <a:ext uri="{FF2B5EF4-FFF2-40B4-BE49-F238E27FC236}">
                <a16:creationId xmlns:a16="http://schemas.microsoft.com/office/drawing/2014/main" id="{95A5D76F-34EE-5DA2-D2C3-081E0C618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2000" cy="28284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D84865-D4AF-4139-8035-151926CE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83465" y="2828492"/>
            <a:ext cx="11908534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ECADAA64-BE10-4EAD-A7DA-F601862B9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EC34D-A8A2-8544-87F6-6F294FA6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30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9A418-BD29-1446-91D6-1BC6000C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320807"/>
            <a:ext cx="5875694" cy="8418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 err="1"/>
              <a:t>seguridad</a:t>
            </a:r>
            <a:br>
              <a:rPr lang="en-US" sz="2000" spc="800" dirty="0"/>
            </a:br>
            <a:r>
              <a:rPr lang="en-US" sz="2000" spc="800" dirty="0"/>
              <a:t>30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84" y="1185242"/>
            <a:ext cx="6237078" cy="52292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4800" b="1" cap="all" spc="400" dirty="0">
                <a:solidFill>
                  <a:schemeClr val="bg2"/>
                </a:solidFill>
              </a:rPr>
              <a:t>¿Qué debes hacer si el adulto al que le cuentas algo que te asusta no te ayuda</a:t>
            </a:r>
            <a:r>
              <a:rPr lang="en-US" sz="48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AB993-5FB9-FB45-B610-926740BAD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Question mark boxes">
            <a:extLst>
              <a:ext uri="{FF2B5EF4-FFF2-40B4-BE49-F238E27FC236}">
                <a16:creationId xmlns:a16="http://schemas.microsoft.com/office/drawing/2014/main" id="{8B2BA857-EBC0-AB5C-3978-4C43DF7AA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30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10C09-ED10-6A44-BA1C-6D5A8D64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232393"/>
              </p:ext>
            </p:extLst>
          </p:nvPr>
        </p:nvGraphicFramePr>
        <p:xfrm>
          <a:off x="1250950" y="464694"/>
          <a:ext cx="9753380" cy="549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TODO SOBRE 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EMOCIONES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SEGURIDAD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 FAMILIA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ALEATORIO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" action="ppaction://hlinkshowjump?jump=nextslide"/>
                        </a:rPr>
                        <a:t>10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3" action="ppaction://hlinksldjump"/>
                        </a:rPr>
                        <a:t>10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4" action="ppaction://hlinksldjump"/>
                        </a:rPr>
                        <a:t>10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5" action="ppaction://hlinksldjump"/>
                        </a:rPr>
                        <a:t>10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6" action="ppaction://hlinksldjump"/>
                        </a:rPr>
                        <a:t>10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7" action="ppaction://hlinksldjump"/>
                        </a:rPr>
                        <a:t>20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8" action="ppaction://hlinksldjump"/>
                        </a:rPr>
                        <a:t>20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9" action="ppaction://hlinksldjump"/>
                        </a:rPr>
                        <a:t>20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0" action="ppaction://hlinksldjump"/>
                        </a:rPr>
                        <a:t>20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1" action="ppaction://hlinksldjump"/>
                        </a:rPr>
                        <a:t>20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2" action="ppaction://hlinksldjump"/>
                        </a:rPr>
                        <a:t>30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3" action="ppaction://hlinksldjump"/>
                        </a:rPr>
                        <a:t>30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4" action="ppaction://hlinksldjump"/>
                        </a:rPr>
                        <a:t>30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5" action="ppaction://hlinksldjump"/>
                        </a:rPr>
                        <a:t>30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6" action="ppaction://hlinksldjump"/>
                        </a:rPr>
                        <a:t>30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7" action="ppaction://hlinksldjump"/>
                        </a:rPr>
                        <a:t>40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8" action="ppaction://hlinksldjump"/>
                        </a:rPr>
                        <a:t>40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9" action="ppaction://hlinksldjump"/>
                        </a:rPr>
                        <a:t>40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0" action="ppaction://hlinksldjump"/>
                        </a:rPr>
                        <a:t>40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1" action="ppaction://hlinksldjump"/>
                        </a:rPr>
                        <a:t>40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7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2" action="ppaction://hlinksldjump"/>
                        </a:rPr>
                        <a:t>50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3" action="ppaction://hlinksldjump"/>
                        </a:rPr>
                        <a:t>50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4" action="ppaction://hlinksldjump"/>
                        </a:rPr>
                        <a:t>50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5" action="ppaction://hlinksldjump"/>
                        </a:rPr>
                        <a:t>50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6" action="ppaction://hlinksldjump"/>
                        </a:rPr>
                        <a:t>50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Explosion 1 4">
            <a:hlinkClick r:id="rId27" action="ppaction://hlinksldjump"/>
          </p:cNvPr>
          <p:cNvSpPr/>
          <p:nvPr/>
        </p:nvSpPr>
        <p:spPr>
          <a:xfrm>
            <a:off x="9286875" y="5867399"/>
            <a:ext cx="2481792" cy="101294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TERMINAR PARTIDA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75F9B-7D38-D44B-B73F-70B7E30A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210034"/>
            <a:ext cx="5875694" cy="8418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Mi </a:t>
            </a:r>
            <a:r>
              <a:rPr lang="en-US" sz="2000" spc="800" dirty="0" err="1"/>
              <a:t>familia</a:t>
            </a:r>
            <a:br>
              <a:rPr lang="en-US" sz="2000" spc="800" dirty="0"/>
            </a:br>
            <a:r>
              <a:rPr lang="en-US" sz="2000" spc="800" dirty="0"/>
              <a:t>30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261872"/>
            <a:ext cx="5877385" cy="51525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6000" b="1" cap="all" spc="400" dirty="0">
                <a:solidFill>
                  <a:schemeClr val="bg2"/>
                </a:solidFill>
              </a:rPr>
              <a:t>¿Quién es la persona de tu familia con la que más hablas</a:t>
            </a:r>
            <a:r>
              <a:rPr lang="en-US" sz="60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D974F-4551-F34A-9290-B6833459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Mobile phone and text message bubbles">
            <a:extLst>
              <a:ext uri="{FF2B5EF4-FFF2-40B4-BE49-F238E27FC236}">
                <a16:creationId xmlns:a16="http://schemas.microsoft.com/office/drawing/2014/main" id="{BFB55C2F-9599-062F-243B-5A6D3830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30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42662-F7F3-254E-A0CA-21829F05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221415"/>
            <a:ext cx="5875694" cy="994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ALEATORIO</a:t>
            </a:r>
            <a:br>
              <a:rPr lang="en-US" sz="2000" spc="800" dirty="0"/>
            </a:br>
            <a:r>
              <a:rPr lang="en-US" sz="2000" spc="800" dirty="0"/>
              <a:t>30 PUNTOS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796" y="1243281"/>
            <a:ext cx="6223651" cy="46872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¿Cómo se sienten los niños cuando los adultos les dicen cosas feas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ADF4C-898C-EC42-90EE-AB3CF89C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Child covering face">
            <a:extLst>
              <a:ext uri="{FF2B5EF4-FFF2-40B4-BE49-F238E27FC236}">
                <a16:creationId xmlns:a16="http://schemas.microsoft.com/office/drawing/2014/main" id="{4D88B4C6-FF10-6328-1B1D-E5D6CDFE0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30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64C20-8EE7-9449-9AFF-A86470C9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271993"/>
            <a:ext cx="5875694" cy="9341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TODO SOBRE MÍ</a:t>
            </a:r>
            <a:br>
              <a:rPr lang="en-US" sz="2000" spc="800" dirty="0"/>
            </a:br>
            <a:r>
              <a:rPr lang="en-US" sz="2000" spc="800" dirty="0"/>
              <a:t>40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18" y="1095271"/>
            <a:ext cx="6121325" cy="51317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Si pudieras ir a cualquier parte del mundo, ¿a dónde irías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46C13-5E89-BF44-BAB4-8AF81320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hild hands on a globe">
            <a:extLst>
              <a:ext uri="{FF2B5EF4-FFF2-40B4-BE49-F238E27FC236}">
                <a16:creationId xmlns:a16="http://schemas.microsoft.com/office/drawing/2014/main" id="{2B1D8258-AA01-7DF9-16BA-303DB3C13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40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8B1EE-4E14-784F-9ED4-5907395B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54" y="422401"/>
            <a:ext cx="3437290" cy="9920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 err="1">
                <a:solidFill>
                  <a:srgbClr val="2A1A00"/>
                </a:solidFill>
              </a:rPr>
              <a:t>emociones</a:t>
            </a:r>
            <a:r>
              <a:rPr lang="en-US" sz="2000" spc="800" dirty="0">
                <a:solidFill>
                  <a:srgbClr val="2A1A00"/>
                </a:solidFill>
              </a:rPr>
              <a:t>	</a:t>
            </a:r>
            <a:br>
              <a:rPr lang="en-US" sz="2000" spc="800" dirty="0">
                <a:solidFill>
                  <a:srgbClr val="2A1A00"/>
                </a:solidFill>
              </a:rPr>
            </a:br>
            <a:r>
              <a:rPr lang="en-US" sz="2000" spc="800" dirty="0">
                <a:solidFill>
                  <a:srgbClr val="2A1A00"/>
                </a:solidFill>
              </a:rPr>
              <a:t>40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64" y="1622974"/>
            <a:ext cx="4140568" cy="47074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4400" b="1" cap="all" spc="400" dirty="0">
                <a:solidFill>
                  <a:srgbClr val="F3F3F2"/>
                </a:solidFill>
              </a:rPr>
              <a:t>¿Qué siente tu cuerpo cuando tienes miedo</a:t>
            </a:r>
            <a:r>
              <a:rPr lang="en-US" sz="4400" b="1" cap="all" spc="400" dirty="0">
                <a:solidFill>
                  <a:srgbClr val="F3F3F2"/>
                </a:solidFill>
              </a:rPr>
              <a:t>?</a:t>
            </a:r>
          </a:p>
        </p:txBody>
      </p:sp>
      <p:pic>
        <p:nvPicPr>
          <p:cNvPr id="6" name="Picture 5" descr="Curious dog poking his head into view">
            <a:extLst>
              <a:ext uri="{FF2B5EF4-FFF2-40B4-BE49-F238E27FC236}">
                <a16:creationId xmlns:a16="http://schemas.microsoft.com/office/drawing/2014/main" id="{B8F0141A-CA74-A6F0-FFE8-B10561756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812" y="1061079"/>
            <a:ext cx="6780408" cy="473584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2A840-2FA3-5E4D-A481-8F1EC1F7B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0297" y="6331725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Recurso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creado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40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7C900-E3BE-FA4B-9110-482F9236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132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761C4A-84CA-4DFC-AC89-4A90B0C2C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891" y="5886246"/>
            <a:ext cx="10318418" cy="6564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SEGURIDAD</a:t>
            </a:r>
            <a:br>
              <a:rPr lang="en-US" sz="2000" spc="800" dirty="0"/>
            </a:br>
            <a:r>
              <a:rPr lang="en-US" sz="2000" spc="800" dirty="0"/>
              <a:t>40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208" y="2907867"/>
            <a:ext cx="10761784" cy="34722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¿Cómo se sienten los niños cuando alguien les toca inapropiadamente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6" name="Picture 5" descr="Blocks with facial expressions">
            <a:extLst>
              <a:ext uri="{FF2B5EF4-FFF2-40B4-BE49-F238E27FC236}">
                <a16:creationId xmlns:a16="http://schemas.microsoft.com/office/drawing/2014/main" id="{4D2926A6-AACD-9B7B-56D0-D0ABF11A1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2000" cy="28284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D84865-D4AF-4139-8035-151926CE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83465" y="2828492"/>
            <a:ext cx="11908534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ECADAA64-BE10-4EAD-A7DA-F601862B9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5D2B7-B5DF-7D47-BB87-99454FBD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40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FF25-FFD0-8E40-A161-7E4C9C6A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527" y="443533"/>
            <a:ext cx="4780978" cy="16174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TODO SOBRE MÍ</a:t>
            </a:r>
            <a:br>
              <a:rPr lang="en-US" sz="2000" spc="800" dirty="0"/>
            </a:br>
            <a:r>
              <a:rPr lang="en-US" sz="2000" spc="800" dirty="0"/>
              <a:t>10 </a:t>
            </a:r>
            <a:r>
              <a:rPr lang="en-US" sz="2000" spc="800" dirty="0" err="1"/>
              <a:t>pUNTOS</a:t>
            </a:r>
            <a:endParaRPr lang="en-US" sz="2000" spc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54" y="1740554"/>
            <a:ext cx="5877385" cy="40107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¿Cuál es tu color favorito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8C584-B280-FA48-BAB5-2DB323A2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Opened cans of different color paint">
            <a:extLst>
              <a:ext uri="{FF2B5EF4-FFF2-40B4-BE49-F238E27FC236}">
                <a16:creationId xmlns:a16="http://schemas.microsoft.com/office/drawing/2014/main" id="{269356BC-A2E4-62D1-BCCB-2072ABAB8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57" y="281683"/>
            <a:ext cx="5875694" cy="11150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MI FAMILIA</a:t>
            </a:r>
            <a:br>
              <a:rPr lang="en-US" sz="2000" spc="800" dirty="0"/>
            </a:br>
            <a:r>
              <a:rPr lang="en-US" sz="2000" spc="800" dirty="0"/>
              <a:t>40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396720"/>
            <a:ext cx="5877385" cy="50177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¿Qué te gusta hacer con tu familia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588B9-5467-5D49-9A34-D7EB9CF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hildren enjoying popcorn">
            <a:extLst>
              <a:ext uri="{FF2B5EF4-FFF2-40B4-BE49-F238E27FC236}">
                <a16:creationId xmlns:a16="http://schemas.microsoft.com/office/drawing/2014/main" id="{B1F08EA3-3BA3-B144-E4EE-6F0069092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40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D3BE8-0816-3D46-9424-A4C30BFA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2371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251539"/>
            <a:ext cx="5875694" cy="994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ALEATORIO</a:t>
            </a:r>
            <a:br>
              <a:rPr lang="en-US" sz="2000" spc="800" dirty="0"/>
            </a:br>
            <a:r>
              <a:rPr lang="en-US" sz="2000" spc="800" dirty="0"/>
              <a:t>40 PUNTOS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317409"/>
            <a:ext cx="5877385" cy="5329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4800" b="1" cap="all" spc="400" dirty="0">
                <a:solidFill>
                  <a:schemeClr val="bg2"/>
                </a:solidFill>
              </a:rPr>
              <a:t>¿Cuál es tu parte favorita de la escuela? ¿Cuál es tu parte menos favorita</a:t>
            </a:r>
            <a:r>
              <a:rPr lang="en-US" sz="48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7BBD7-1CD7-1B49-925F-87B263D9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lassroom of students raising their hands in front of a teacher">
            <a:extLst>
              <a:ext uri="{FF2B5EF4-FFF2-40B4-BE49-F238E27FC236}">
                <a16:creationId xmlns:a16="http://schemas.microsoft.com/office/drawing/2014/main" id="{C3BA13C5-63DE-7DF3-3FFC-185C668D0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04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40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8C6B1-46E4-FD4E-A0E9-F7019031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563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362070"/>
            <a:ext cx="5875694" cy="984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TODO SOBRE MÍ</a:t>
            </a:r>
            <a:br>
              <a:rPr lang="en-US" sz="2000" spc="800" dirty="0"/>
            </a:br>
            <a:r>
              <a:rPr lang="en-US" sz="2000" spc="800" dirty="0"/>
              <a:t>50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5725" y="1129616"/>
            <a:ext cx="6606267" cy="49474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¿Qué quieres ser cuando seas mayor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E9F48-54B5-EB44-875E-B6698522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hild dressed as astronaut">
            <a:extLst>
              <a:ext uri="{FF2B5EF4-FFF2-40B4-BE49-F238E27FC236}">
                <a16:creationId xmlns:a16="http://schemas.microsoft.com/office/drawing/2014/main" id="{D6365F19-1B42-30E6-E599-2A229764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28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50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764CA-8B5D-4444-8E43-7E372081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4819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470514"/>
            <a:ext cx="5875694" cy="8418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 err="1"/>
              <a:t>emociones</a:t>
            </a:r>
            <a:r>
              <a:rPr lang="en-US" sz="2000" spc="800" dirty="0"/>
              <a:t>	</a:t>
            </a:r>
            <a:br>
              <a:rPr lang="en-US" sz="2000" spc="800" dirty="0"/>
            </a:br>
            <a:r>
              <a:rPr lang="en-US" sz="2000" spc="800" dirty="0"/>
              <a:t>50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312317"/>
            <a:ext cx="5877385" cy="51021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¿Cómo sabes cuándo te sientes feliz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B3475-E885-424F-93B2-45785212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Happy face balloon">
            <a:extLst>
              <a:ext uri="{FF2B5EF4-FFF2-40B4-BE49-F238E27FC236}">
                <a16:creationId xmlns:a16="http://schemas.microsoft.com/office/drawing/2014/main" id="{7C2CC226-2292-11AC-7895-96B84308B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50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78854-702A-CF44-B009-D5A1D366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6467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6" y="211345"/>
            <a:ext cx="5875694" cy="12356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SEGURIDAD</a:t>
            </a:r>
            <a:br>
              <a:rPr lang="en-US" sz="2000" spc="800" dirty="0"/>
            </a:br>
            <a:r>
              <a:rPr lang="en-US" sz="2000" spc="800" dirty="0"/>
              <a:t>50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406770"/>
            <a:ext cx="5877385" cy="50076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4800" b="1" cap="all" spc="400" dirty="0">
                <a:solidFill>
                  <a:schemeClr val="bg2"/>
                </a:solidFill>
              </a:rPr>
              <a:t>¿Quiénes son las tres personas a las que puedes decir si alguien te da un toque inapropiado</a:t>
            </a:r>
            <a:r>
              <a:rPr lang="en-US" sz="48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67D7E-D456-DE48-BE64-186E9FB2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Circle of hands holding smartphones">
            <a:extLst>
              <a:ext uri="{FF2B5EF4-FFF2-40B4-BE49-F238E27FC236}">
                <a16:creationId xmlns:a16="http://schemas.microsoft.com/office/drawing/2014/main" id="{7FBB0A16-B3B1-1E81-D8C2-8B5FEE7C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50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3EDBD-F8B1-0B4B-BE38-0D37F420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10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34176-45E8-0546-8290-4E815785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187404"/>
            <a:ext cx="5875694" cy="12155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Mi </a:t>
            </a:r>
            <a:r>
              <a:rPr lang="en-US" sz="2000" spc="800" dirty="0" err="1"/>
              <a:t>familia</a:t>
            </a:r>
            <a:br>
              <a:rPr lang="en-US" sz="2000" spc="800" dirty="0"/>
            </a:br>
            <a:r>
              <a:rPr lang="en-US" sz="2000" spc="800" dirty="0"/>
              <a:t>50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7" y="1396722"/>
            <a:ext cx="5877385" cy="50177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s-ES" sz="4800" b="1" cap="all" spc="400" dirty="0">
                <a:solidFill>
                  <a:schemeClr val="bg2"/>
                </a:solidFill>
              </a:rPr>
              <a:t>¿Qué hacen tú y tu familia para celebrar cosas (vacaciones, cumpleaños, etc.</a:t>
            </a:r>
            <a:r>
              <a:rPr lang="en-US" sz="4800" b="1" cap="all" spc="400" dirty="0">
                <a:solidFill>
                  <a:schemeClr val="bg2"/>
                </a:solidFill>
              </a:rPr>
              <a:t>)?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F402F-F448-3545-8456-E0BB15FD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Dog in party hat blowing horn">
            <a:extLst>
              <a:ext uri="{FF2B5EF4-FFF2-40B4-BE49-F238E27FC236}">
                <a16:creationId xmlns:a16="http://schemas.microsoft.com/office/drawing/2014/main" id="{08C71163-EE7D-EFC1-8367-DABD5116F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81" y="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33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50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6D4AC-ED98-1842-BA80-C1210299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8444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6" y="271635"/>
            <a:ext cx="5875694" cy="11451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ALEATORIO</a:t>
            </a:r>
            <a:br>
              <a:rPr lang="en-US" sz="2000" spc="800" dirty="0"/>
            </a:br>
            <a:r>
              <a:rPr lang="en-US" sz="2000" spc="800" dirty="0"/>
              <a:t>50 PUNTOS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26" y="1556671"/>
            <a:ext cx="5877385" cy="416363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¿Qué te hace sentir orgulloso/a de ti mismo/a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A8097-6863-1043-AC41-A11FD429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old medal">
            <a:extLst>
              <a:ext uri="{FF2B5EF4-FFF2-40B4-BE49-F238E27FC236}">
                <a16:creationId xmlns:a16="http://schemas.microsoft.com/office/drawing/2014/main" id="{5F0D6008-A4AD-0126-BB2E-AC08FB77C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50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72254-8665-FD47-8C86-B6C3B23D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¡FELICIDADES!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00E35-A384-A54A-99A8-D21C6EE5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9020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94" y="364969"/>
            <a:ext cx="5112856" cy="11250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EMOCIONES	</a:t>
            </a:r>
            <a:br>
              <a:rPr lang="en-US" sz="2000" spc="800" dirty="0"/>
            </a:br>
            <a:r>
              <a:rPr lang="en-US" sz="2000" spc="800" dirty="0"/>
              <a:t>10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26" y="1334232"/>
            <a:ext cx="5877385" cy="45259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6600" b="1" cap="all" spc="400" dirty="0">
                <a:solidFill>
                  <a:schemeClr val="bg2"/>
                </a:solidFill>
              </a:rPr>
              <a:t>¿Qué puedes hacer para calmarte</a:t>
            </a:r>
            <a:r>
              <a:rPr lang="en-US" sz="66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D3DB4-5F72-0C4C-898C-08D34E93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lose up of an olive branch on a sunset">
            <a:extLst>
              <a:ext uri="{FF2B5EF4-FFF2-40B4-BE49-F238E27FC236}">
                <a16:creationId xmlns:a16="http://schemas.microsoft.com/office/drawing/2014/main" id="{F26233F3-FDB1-21D1-0957-1F58F6BBB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7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10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329DD-6B59-F447-BE27-892F9211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1127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29" y="205390"/>
            <a:ext cx="5524839" cy="1366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spc="800" dirty="0"/>
              <a:t>SEGURIDAD</a:t>
            </a:r>
            <a:br>
              <a:rPr lang="en-US" sz="2000" spc="800" dirty="0"/>
            </a:br>
            <a:r>
              <a:rPr lang="en-US" sz="2000" spc="800" dirty="0"/>
              <a:t>10 PUNTOS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07" y="1133475"/>
            <a:ext cx="6377235" cy="45041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5400" b="1" cap="all" spc="400" dirty="0">
                <a:solidFill>
                  <a:schemeClr val="bg2"/>
                </a:solidFill>
              </a:rPr>
              <a:t>¿Sabes qué son los toques </a:t>
            </a:r>
            <a:r>
              <a:rPr lang="es-ES" sz="5400" b="1" cap="all" spc="400" dirty="0" err="1">
                <a:solidFill>
                  <a:schemeClr val="bg2"/>
                </a:solidFill>
              </a:rPr>
              <a:t>apropriados</a:t>
            </a:r>
            <a:r>
              <a:rPr lang="es-ES" sz="5400" b="1" cap="all" spc="400" dirty="0">
                <a:solidFill>
                  <a:schemeClr val="bg2"/>
                </a:solidFill>
              </a:rPr>
              <a:t> y no </a:t>
            </a:r>
            <a:r>
              <a:rPr lang="es-ES" sz="5400" b="1" cap="all" spc="400" dirty="0" err="1">
                <a:solidFill>
                  <a:schemeClr val="bg2"/>
                </a:solidFill>
              </a:rPr>
              <a:t>apropriados</a:t>
            </a:r>
            <a:r>
              <a:rPr lang="en-US" sz="5400" b="1" cap="all" spc="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11E1-A64F-BD4D-8583-7444E74C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296" y="637154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Recurso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creado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kern="1200" baseline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MUSC Telehealth Outreach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Hand touching water">
            <a:extLst>
              <a:ext uri="{FF2B5EF4-FFF2-40B4-BE49-F238E27FC236}">
                <a16:creationId xmlns:a16="http://schemas.microsoft.com/office/drawing/2014/main" id="{563BCA72-5C56-610E-1D4F-F576B67C4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9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¡TE LLEVAS 10 PUNTOS!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6E377-147D-DE42-B9BB-787F1C3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quest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D5672"/>
      </a:hlink>
      <a:folHlink>
        <a:srgbClr val="B26B02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610</TotalTime>
  <Words>1409</Words>
  <Application>Microsoft Office PowerPoint</Application>
  <PresentationFormat>Widescreen</PresentationFormat>
  <Paragraphs>209</Paragraphs>
  <Slides>54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Gill Sans MT</vt:lpstr>
      <vt:lpstr>Impact</vt:lpstr>
      <vt:lpstr>question</vt:lpstr>
      <vt:lpstr>1_Custom Design</vt:lpstr>
      <vt:lpstr>2_Custom Design</vt:lpstr>
      <vt:lpstr>Custom Design</vt:lpstr>
      <vt:lpstr>Trivia TERAPÉUTICA</vt:lpstr>
      <vt:lpstr>Instrucciones para la Trivia Terapéutica</vt:lpstr>
      <vt:lpstr>PowerPoint Presentation</vt:lpstr>
      <vt:lpstr>TODO SOBRE MÍ 10 pUNTOS</vt:lpstr>
      <vt:lpstr>¡TE LLEVAS 10 PUNTOS!</vt:lpstr>
      <vt:lpstr>EMOCIONES  10 pts</vt:lpstr>
      <vt:lpstr>¡TE LLEVAS 10 PUNTOS!</vt:lpstr>
      <vt:lpstr>SEGURIDAD 10 PUNTOS</vt:lpstr>
      <vt:lpstr>¡TE LLEVAS 10 PUNTOS!</vt:lpstr>
      <vt:lpstr>MI FAMILIA 10 PUNTOS</vt:lpstr>
      <vt:lpstr>¡TE LLEVAS 10 PUNTOS!</vt:lpstr>
      <vt:lpstr>ALEATORIO 10 PUNTOS </vt:lpstr>
      <vt:lpstr>¡¡¡¡DOBLE DIARIO!!!! ¡TE LLEVAS 2o PUNTOS!</vt:lpstr>
      <vt:lpstr>TODO SOBRE MÍ 20 PUNTOS</vt:lpstr>
      <vt:lpstr> ¡TE LLEVAS 20 PUNTOS!</vt:lpstr>
      <vt:lpstr>emociones  20 PUNTOS</vt:lpstr>
      <vt:lpstr>¡TE LLEVAS 20 PUNTOS!</vt:lpstr>
      <vt:lpstr>¿A quién puedes decirle si alguien te toca inapropiadamente? </vt:lpstr>
      <vt:lpstr>¡TE LLEVAS 20 PUNTOS!</vt:lpstr>
      <vt:lpstr>Mi familia 20 PUNTOS</vt:lpstr>
      <vt:lpstr>¡TE LLEVAS 20 PUNTOS!</vt:lpstr>
      <vt:lpstr>ALEATORIO 20 PUNTOS </vt:lpstr>
      <vt:lpstr>¡TE LLEVAS 20 PUNTOS!</vt:lpstr>
      <vt:lpstr>TODO SOBRE MÍ 30 PUNTOS</vt:lpstr>
      <vt:lpstr>¡TE LLEVAS 30 PUNTOS!</vt:lpstr>
      <vt:lpstr>emociones  30 PUNTOS</vt:lpstr>
      <vt:lpstr>¡TE LLEVAS 30 PUNTOS!</vt:lpstr>
      <vt:lpstr>seguridad 30 PUNTOS</vt:lpstr>
      <vt:lpstr>¡TE LLEVAS 30 PUNTOS!</vt:lpstr>
      <vt:lpstr>Mi familia 30 PUNTOS</vt:lpstr>
      <vt:lpstr>¡TE LLEVAS 30 PUNTOS!</vt:lpstr>
      <vt:lpstr>ALEATORIO 30 PUNTOS </vt:lpstr>
      <vt:lpstr>¡TE LLEVAS 30 PUNTOS!</vt:lpstr>
      <vt:lpstr>TODO SOBRE MÍ 40 PUNTOS</vt:lpstr>
      <vt:lpstr>¡TE LLEVAS 40 PUNTOS!</vt:lpstr>
      <vt:lpstr>emociones  40 PUNTOS</vt:lpstr>
      <vt:lpstr>¡TE LLEVAS 40 PUNTOS!</vt:lpstr>
      <vt:lpstr>SEGURIDAD 40 PUNTOS</vt:lpstr>
      <vt:lpstr>¡TE LLEVAS 40 PUNTOS!</vt:lpstr>
      <vt:lpstr>MI FAMILIA 40 PUNTOS</vt:lpstr>
      <vt:lpstr>¡TE LLEVAS 40 PUNTOS!</vt:lpstr>
      <vt:lpstr>ALEATORIO 40 PUNTOS </vt:lpstr>
      <vt:lpstr>¡TE LLEVAS 40 PUNTOS!</vt:lpstr>
      <vt:lpstr>TODO SOBRE MÍ 50 PUNTOS</vt:lpstr>
      <vt:lpstr>¡TE LLEVAS 50 PUNTOS!</vt:lpstr>
      <vt:lpstr>emociones  50 PUNTOS</vt:lpstr>
      <vt:lpstr>¡TE LLEVAS 50 PUNTOS!</vt:lpstr>
      <vt:lpstr>SEGURIDAD 50 PUNTOS</vt:lpstr>
      <vt:lpstr>¡TE LLEVAS 50 PUNTOS!</vt:lpstr>
      <vt:lpstr>Mi familia 50 PUNTOS</vt:lpstr>
      <vt:lpstr>¡TE LLEVAS 50 PUNTOS!</vt:lpstr>
      <vt:lpstr>ALEATORIO 50 PUNTOS </vt:lpstr>
      <vt:lpstr>¡TE LLEVAS 50 PUNTOS!</vt:lpstr>
      <vt:lpstr>¡FELICIDADES!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Therapy jeopardy</dc:title>
  <dc:creator>Microsoft Office User</dc:creator>
  <cp:lastModifiedBy>Eneida Vilella</cp:lastModifiedBy>
  <cp:revision>36</cp:revision>
  <dcterms:created xsi:type="dcterms:W3CDTF">2016-04-19T22:11:07Z</dcterms:created>
  <dcterms:modified xsi:type="dcterms:W3CDTF">2024-10-14T14:04:34Z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-1283029154</vt:i4>
  </property>
  <property fmtid="{D5CDD505-2E9C-101B-9397-08002B2CF9AE}" pid="3" name="_NewReviewCycle">
    <vt:lpwstr/>
  </property>
  <property fmtid="{D5CDD505-2E9C-101B-9397-08002B2CF9AE}" pid="4" name="_EmailSubject">
    <vt:lpwstr/>
  </property>
  <property fmtid="{D5CDD505-2E9C-101B-9397-08002B2CF9AE}" pid="5" name="_AuthorEmail">
    <vt:lpwstr>wallam@musc.edu</vt:lpwstr>
  </property>
  <property fmtid="{D5CDD505-2E9C-101B-9397-08002B2CF9AE}" pid="6" name="_AuthorEmailDisplayName">
    <vt:lpwstr>Wallace, Megan</vt:lpwstr>
  </property>
</Properties>
</file>